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78" r:id="rId3"/>
    <p:sldId id="29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9" r:id="rId13"/>
    <p:sldId id="280" r:id="rId14"/>
    <p:sldId id="285" r:id="rId15"/>
    <p:sldId id="281" r:id="rId16"/>
    <p:sldId id="286" r:id="rId17"/>
    <p:sldId id="283" r:id="rId18"/>
    <p:sldId id="284" r:id="rId19"/>
    <p:sldId id="265" r:id="rId20"/>
    <p:sldId id="266" r:id="rId21"/>
    <p:sldId id="267" r:id="rId22"/>
    <p:sldId id="268" r:id="rId23"/>
    <p:sldId id="269" r:id="rId24"/>
    <p:sldId id="270" r:id="rId25"/>
    <p:sldId id="294" r:id="rId26"/>
    <p:sldId id="287" r:id="rId27"/>
    <p:sldId id="288" r:id="rId28"/>
    <p:sldId id="293" r:id="rId29"/>
    <p:sldId id="289" r:id="rId30"/>
    <p:sldId id="271" r:id="rId31"/>
    <p:sldId id="272" r:id="rId32"/>
    <p:sldId id="273" r:id="rId33"/>
    <p:sldId id="290" r:id="rId34"/>
    <p:sldId id="274" r:id="rId35"/>
    <p:sldId id="276" r:id="rId36"/>
    <p:sldId id="295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4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8F4D-84C0-8248-B947-6FCFBDAF1D75}" type="datetimeFigureOut">
              <a:rPr lang="en-US" smtClean="0"/>
              <a:t>2/23/19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0319A-85DE-2F43-89F1-8347CAAD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0319A-85DE-2F43-89F1-8347CAAD5C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1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5715-99F5-7046-B40A-A19101EB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4957B-BAE3-BB4B-9A8A-7CFAD4998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1A33C-BB5F-A441-8828-8C2FF83B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823-2554-8241-BFAC-D4508767920B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EA7E6-04E9-B040-B89B-04FFC0F4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D4B1A-B6F8-0445-9B2E-56750375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7CA-B3B7-D043-868B-899D5552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8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DC6A-CE18-C740-B4B4-74822721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05851-D045-D24A-9150-459BAEFC8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E9EC4-7845-0640-B716-15EE7C90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823-2554-8241-BFAC-D4508767920B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3F27B-5C8D-D548-A530-78061618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D3F1E-7DFC-D94C-9C22-676FFE9F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7CA-B3B7-D043-868B-899D5552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28024-90CC-8947-9132-28719E667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27271-C4A2-394E-A6FA-6C8D76839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15A5F-C35E-E44B-AE93-2673E99F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823-2554-8241-BFAC-D4508767920B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92997-9747-FF40-BD2A-34CC6FD9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E275-0790-DB42-9F36-213BCFD0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7CA-B3B7-D043-868B-899D5552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3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0703-8EE1-CE43-9BA3-664D4F73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6C08C-E6EE-D543-A1C8-202001535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647C9-CB01-7643-A4DB-BF80ADAA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823-2554-8241-BFAC-D4508767920B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1917A-74BA-1846-9396-91728936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943DC-5F47-3245-A327-B8E998C4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7CA-B3B7-D043-868B-899D5552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4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DD40-9C12-9241-9949-97E0F49B2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EDEE3-E459-6149-B65B-B4908B2C5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2AADF-E00B-C24F-99DB-8DD3DEC6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823-2554-8241-BFAC-D4508767920B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B28E-5113-5F4F-9C33-83842A64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FF02C-21D3-E74D-937A-9FCC5711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7CA-B3B7-D043-868B-899D5552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EFFA-DA96-7F48-B147-0E03EC8D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3B08-336A-0F40-85BF-88AAEC1A0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B1B88-4D88-634D-A354-744C7F1FB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D3515-189D-A346-B389-AE0483D2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823-2554-8241-BFAC-D4508767920B}" type="datetimeFigureOut">
              <a:rPr lang="en-US" smtClean="0"/>
              <a:t>2/23/19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E91DE-F53E-434A-8175-BB78C7E16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3E4D-3E4D-C742-8441-F76AFE79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7CA-B3B7-D043-868B-899D5552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1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4CA3E-8B7B-C046-9E84-FDE82BCF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0000E-C12E-CE41-B829-A2EF10238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9B10B-4C6C-D44C-9603-803602E93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85F3C-921F-E84C-AD3C-F8F523A86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B73123-A2E1-1943-AFEE-F1D09ACB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C4317-56C5-7742-A09F-A6BC87D4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823-2554-8241-BFAC-D4508767920B}" type="datetimeFigureOut">
              <a:rPr lang="en-US" smtClean="0"/>
              <a:t>2/23/19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7C8C-1B7B-7841-A63A-9D291B93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B43FBA-9670-FA4E-8634-36F21687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7CA-B3B7-D043-868B-899D5552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1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AB05-A2B2-574D-9735-6B1F3574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7BBAB-CB3B-1B41-BB1D-7AA7FEF2C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823-2554-8241-BFAC-D4508767920B}" type="datetimeFigureOut">
              <a:rPr lang="en-US" smtClean="0"/>
              <a:t>2/23/19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C45EC-12ED-4C41-99D2-1867AEE2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96526-6E96-1246-BA10-63551B2D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7CA-B3B7-D043-868B-899D5552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8AA57-DD7C-A340-A101-A8A68F5A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823-2554-8241-BFAC-D4508767920B}" type="datetimeFigureOut">
              <a:rPr lang="en-US" smtClean="0"/>
              <a:t>2/23/19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DD2C8A-DE76-E442-8674-91721E90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FAA2F-B76F-9640-BCC7-A091DB55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7CA-B3B7-D043-868B-899D5552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AC27-B1CE-5948-804A-B3BC6DD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8D2E-D995-C94F-994A-F385C2D08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03C23-602B-534C-A0C8-E44EAF1CC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C80CF-A20D-5B44-A3EE-15E4C9BE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823-2554-8241-BFAC-D4508767920B}" type="datetimeFigureOut">
              <a:rPr lang="en-US" smtClean="0"/>
              <a:t>2/23/19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183EF-323D-754A-A817-CF4BEE50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B3DB1-458E-5E41-8781-8200796B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7CA-B3B7-D043-868B-899D5552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5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5085-937D-C64A-BEC4-D09AEE11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2AB3F-923B-3040-94A6-CDA58F626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AB52B-3E5C-6C4F-A15C-32C1FE779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C5ECB-6766-994A-A21F-03B1F551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1823-2554-8241-BFAC-D4508767920B}" type="datetimeFigureOut">
              <a:rPr lang="en-US" smtClean="0"/>
              <a:t>2/23/19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3B5BB-CAD2-2A4D-B954-FBF34038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A7625-6723-9648-8E26-A2FBCAB9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F7CA-B3B7-D043-868B-899D5552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E4F7D3-1F69-6443-9A30-F0745060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5A4D5-FD1E-B645-9CF0-BAD845B41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F201C-2119-2843-8512-B0396CE12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1823-2554-8241-BFAC-D4508767920B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47674-2DFA-F143-95B1-DE7A6EF5A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F4C3A-4CD8-3248-B93B-B136CC295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F7CA-B3B7-D043-868B-899D5552E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4135/9781446282243.n1" TargetMode="External"/><Relationship Id="rId2" Type="http://schemas.openxmlformats.org/officeDocument/2006/relationships/hyperlink" Target="http://dlab.berkeley.edu/sites/default/files/training_materials/From%20Codes%20to%20Conclusions--May%20201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4135/9781446282243.n11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doose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ne.slaughter@virginia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73CE-771E-A04C-951C-26418860E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Qualitative Data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13ADD-A644-7044-9C06-3443194911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Christine Slaughter, Social Science Research Librarian</a:t>
            </a:r>
          </a:p>
          <a:p>
            <a:r>
              <a:rPr lang="en-US" dirty="0"/>
              <a:t>University of Virginia Library</a:t>
            </a:r>
          </a:p>
          <a:p>
            <a:r>
              <a:rPr lang="en-US" dirty="0"/>
              <a:t>Adapted from the presentation “Codes to Conclusions” by Lindsay Beyer, UC Berkeley D-Lab</a:t>
            </a:r>
          </a:p>
        </p:txBody>
      </p:sp>
    </p:spTree>
    <p:extLst>
      <p:ext uri="{BB962C8B-B14F-4D97-AF65-F5344CB8AC3E}">
        <p14:creationId xmlns:p14="http://schemas.microsoft.com/office/powerpoint/2010/main" val="29532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A6B57-42B2-B443-AF19-45C857B2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Code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2F6CC-64E8-6F41-8B17-2EDF1A951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Codes can be </a:t>
            </a:r>
            <a:r>
              <a:rPr lang="en-US" b="1" dirty="0"/>
              <a:t>deductive </a:t>
            </a:r>
            <a:r>
              <a:rPr lang="en-US" dirty="0"/>
              <a:t>or </a:t>
            </a:r>
            <a:r>
              <a:rPr lang="en-US" b="1" dirty="0"/>
              <a:t>inductive</a:t>
            </a:r>
            <a:endParaRPr lang="en-US" dirty="0"/>
          </a:p>
          <a:p>
            <a:pPr lvl="1"/>
            <a:r>
              <a:rPr lang="en-US" dirty="0"/>
              <a:t>Deductive codes </a:t>
            </a:r>
            <a:r>
              <a:rPr lang="en-US" i="1" dirty="0"/>
              <a:t>emerge from the literature</a:t>
            </a:r>
            <a:endParaRPr lang="en-US" dirty="0"/>
          </a:p>
          <a:p>
            <a:pPr lvl="1"/>
            <a:r>
              <a:rPr lang="en-US" dirty="0"/>
              <a:t>Inductive codes </a:t>
            </a:r>
            <a:r>
              <a:rPr lang="en-US" i="1" dirty="0"/>
              <a:t>emerge from coding and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0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BF894-D279-2A4A-B686-883DECC5D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Code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33270-5F7A-3641-A2BA-824587A32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Coding is an </a:t>
            </a:r>
            <a:r>
              <a:rPr lang="en-US" b="1" dirty="0"/>
              <a:t>iterative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Start with a list of codes and apply them to a portion of your documents (</a:t>
            </a:r>
            <a:r>
              <a:rPr lang="en-US" b="1" dirty="0"/>
              <a:t>open coding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 you read further, refine and add codes if you think you’re missing any big ideas or themes</a:t>
            </a:r>
          </a:p>
          <a:p>
            <a:pPr lvl="2"/>
            <a:r>
              <a:rPr lang="en-US" dirty="0"/>
              <a:t>Some codes may be dropped</a:t>
            </a:r>
          </a:p>
          <a:p>
            <a:pPr lvl="2"/>
            <a:r>
              <a:rPr lang="en-US" dirty="0"/>
              <a:t>Some codes may be separated into two, e.g. “religion” -&gt; “Christianity” and “Islam”</a:t>
            </a:r>
          </a:p>
          <a:p>
            <a:pPr lvl="2"/>
            <a:r>
              <a:rPr lang="en-US" dirty="0"/>
              <a:t>Some codes may be consolidated, e.g. “inhibiting the social presence of self,” “believing social invisibility prevents bullying,” “becoming silent” -&gt; ”self-inhibiting”</a:t>
            </a:r>
          </a:p>
          <a:p>
            <a:pPr lvl="1"/>
            <a:r>
              <a:rPr lang="en-US" b="1" dirty="0"/>
              <a:t>You will often move from </a:t>
            </a:r>
            <a:r>
              <a:rPr lang="en-US" b="1" i="1" dirty="0"/>
              <a:t>descriptive </a:t>
            </a:r>
            <a:r>
              <a:rPr lang="en-US" b="1" dirty="0"/>
              <a:t>to </a:t>
            </a:r>
            <a:r>
              <a:rPr lang="en-US" b="1" i="1" dirty="0"/>
              <a:t>conceptual/theoretical</a:t>
            </a:r>
            <a:r>
              <a:rPr lang="en-US" b="1" dirty="0"/>
              <a:t> codes as you go</a:t>
            </a:r>
          </a:p>
          <a:p>
            <a:pPr lvl="1"/>
            <a:r>
              <a:rPr lang="en-US" dirty="0"/>
              <a:t>Keep track of your codes</a:t>
            </a:r>
          </a:p>
        </p:txBody>
      </p:sp>
    </p:spTree>
    <p:extLst>
      <p:ext uri="{BB962C8B-B14F-4D97-AF65-F5344CB8AC3E}">
        <p14:creationId xmlns:p14="http://schemas.microsoft.com/office/powerpoint/2010/main" val="129864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CDB69-E742-044B-A001-CB9F772E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Code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930E4-A99D-D34B-86B1-DE4156398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Open/initial coding</a:t>
            </a:r>
          </a:p>
          <a:p>
            <a:pPr lvl="1"/>
            <a:r>
              <a:rPr lang="en-US" dirty="0"/>
              <a:t>Compare data with data</a:t>
            </a:r>
          </a:p>
          <a:p>
            <a:pPr lvl="1"/>
            <a:r>
              <a:rPr lang="en-US" dirty="0"/>
              <a:t>Stay close to and remain open to exploring what you interpret is happening in the data</a:t>
            </a:r>
          </a:p>
          <a:p>
            <a:pPr lvl="1"/>
            <a:r>
              <a:rPr lang="en-US" dirty="0"/>
              <a:t>Construct and keep your codes short, simple, precise and active</a:t>
            </a:r>
          </a:p>
          <a:p>
            <a:pPr lvl="1"/>
            <a:r>
              <a:rPr lang="en-US" dirty="0"/>
              <a:t>Move quickly but carefully through the data (</a:t>
            </a:r>
            <a:r>
              <a:rPr lang="en-US" dirty="0" err="1"/>
              <a:t>Thornberg</a:t>
            </a:r>
            <a:r>
              <a:rPr lang="en-US" dirty="0"/>
              <a:t> and Charmaz 2014)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8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E997-B995-0548-9BBB-C129923A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Code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7DA48-6F5A-1846-A3AA-B36651298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232"/>
          </a:xfrm>
        </p:spPr>
        <p:txBody>
          <a:bodyPr>
            <a:normAutofit/>
          </a:bodyPr>
          <a:lstStyle/>
          <a:p>
            <a:r>
              <a:rPr lang="en-US" dirty="0"/>
              <a:t>Questions to ask during open coding (</a:t>
            </a:r>
            <a:r>
              <a:rPr lang="en-US" dirty="0" err="1"/>
              <a:t>Thornberg</a:t>
            </a:r>
            <a:r>
              <a:rPr lang="en-US" dirty="0"/>
              <a:t> and Charmaz 2014):</a:t>
            </a:r>
          </a:p>
          <a:p>
            <a:pPr lvl="1"/>
            <a:r>
              <a:rPr lang="en-US" sz="2200" dirty="0"/>
              <a:t>What is this data a study of?</a:t>
            </a:r>
          </a:p>
          <a:p>
            <a:pPr lvl="1"/>
            <a:r>
              <a:rPr lang="en-US" sz="2200" dirty="0"/>
              <a:t>What category does this incident indicate?</a:t>
            </a:r>
          </a:p>
          <a:p>
            <a:pPr lvl="1"/>
            <a:r>
              <a:rPr lang="en-US" sz="2200" dirty="0"/>
              <a:t>What is actually happening in the data?</a:t>
            </a:r>
          </a:p>
          <a:p>
            <a:pPr lvl="1"/>
            <a:r>
              <a:rPr lang="en-US" sz="2200" dirty="0"/>
              <a:t>What is the participant's main concern? </a:t>
            </a:r>
          </a:p>
          <a:p>
            <a:pPr lvl="1"/>
            <a:r>
              <a:rPr lang="en-US" sz="2200" dirty="0"/>
              <a:t>What do the actions and statements in the data take for granted?</a:t>
            </a:r>
          </a:p>
          <a:p>
            <a:pPr lvl="1"/>
            <a:r>
              <a:rPr lang="en-US" sz="2200" dirty="0"/>
              <a:t>What process(</a:t>
            </a:r>
            <a:r>
              <a:rPr lang="en-US" sz="2200" dirty="0" err="1"/>
              <a:t>es</a:t>
            </a:r>
            <a:r>
              <a:rPr lang="en-US" sz="2200" dirty="0"/>
              <a:t>) is at issue here? How can I define it?</a:t>
            </a:r>
          </a:p>
          <a:p>
            <a:pPr lvl="1"/>
            <a:r>
              <a:rPr lang="en-US" sz="2200" dirty="0"/>
              <a:t>How does this process develop? </a:t>
            </a:r>
          </a:p>
          <a:p>
            <a:pPr lvl="1"/>
            <a:r>
              <a:rPr lang="en-US" sz="2200" dirty="0"/>
              <a:t>How does the research participant(s) act and profess to think and feel while involved in this process? </a:t>
            </a:r>
          </a:p>
          <a:p>
            <a:pPr lvl="1"/>
            <a:r>
              <a:rPr lang="en-US" sz="2200" dirty="0"/>
              <a:t>What might his or her observed behavior indicate?</a:t>
            </a:r>
          </a:p>
          <a:p>
            <a:pPr lvl="1"/>
            <a:r>
              <a:rPr lang="en-US" sz="2200" dirty="0"/>
              <a:t>When, why, and how does the process change and what are its consequences?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270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048A9-F571-894B-A612-CCF74D845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978" y="0"/>
            <a:ext cx="800604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87B0E4-6030-C041-BE48-40E262E258B5}"/>
              </a:ext>
            </a:extLst>
          </p:cNvPr>
          <p:cNvSpPr txBox="1"/>
          <p:nvPr/>
        </p:nvSpPr>
        <p:spPr>
          <a:xfrm>
            <a:off x="10243457" y="6183086"/>
            <a:ext cx="194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Thornberg</a:t>
            </a:r>
            <a:r>
              <a:rPr lang="en-US" dirty="0"/>
              <a:t> and Charmaz 2014)</a:t>
            </a:r>
          </a:p>
        </p:txBody>
      </p:sp>
    </p:spTree>
    <p:extLst>
      <p:ext uri="{BB962C8B-B14F-4D97-AF65-F5344CB8AC3E}">
        <p14:creationId xmlns:p14="http://schemas.microsoft.com/office/powerpoint/2010/main" val="3473051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56C9-B73F-694F-839F-3731CBA7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Code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00A6B-3AA3-C949-ADE1-89266CB1E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Focused/selective coding</a:t>
            </a:r>
          </a:p>
          <a:p>
            <a:pPr lvl="1"/>
            <a:r>
              <a:rPr lang="en-US" dirty="0"/>
              <a:t>By engaging with your data, you will discover </a:t>
            </a:r>
            <a:r>
              <a:rPr lang="en-US" b="1" dirty="0"/>
              <a:t>the most frequent or significant initial codes</a:t>
            </a:r>
            <a:r>
              <a:rPr lang="en-US" dirty="0"/>
              <a:t> that make the most analytical sense</a:t>
            </a:r>
          </a:p>
          <a:p>
            <a:pPr lvl="1"/>
            <a:r>
              <a:rPr lang="en-US" dirty="0"/>
              <a:t>These codes, your </a:t>
            </a:r>
            <a:r>
              <a:rPr lang="en-US" b="1" i="1" dirty="0"/>
              <a:t>focused codes</a:t>
            </a:r>
            <a:r>
              <a:rPr lang="en-US" dirty="0"/>
              <a:t>, will be use to sift through large amounts of data</a:t>
            </a:r>
          </a:p>
          <a:p>
            <a:pPr lvl="1"/>
            <a:r>
              <a:rPr lang="en-US" dirty="0"/>
              <a:t>More directed, selective and conceptual than initial codes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60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B0FB-8993-0544-9A50-CB3A92C8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Code Your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CF6B0F-CA03-5F43-8925-B6FC68E31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266" y="1825625"/>
            <a:ext cx="867946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09DBD4-B30B-AA4F-9D11-2B612D312DD0}"/>
              </a:ext>
            </a:extLst>
          </p:cNvPr>
          <p:cNvSpPr txBox="1"/>
          <p:nvPr/>
        </p:nvSpPr>
        <p:spPr>
          <a:xfrm>
            <a:off x="1756266" y="6349546"/>
            <a:ext cx="584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Thornberg</a:t>
            </a:r>
            <a:r>
              <a:rPr lang="en-US" dirty="0"/>
              <a:t> and Charmaz 2014)</a:t>
            </a:r>
          </a:p>
        </p:txBody>
      </p:sp>
    </p:spTree>
    <p:extLst>
      <p:ext uri="{BB962C8B-B14F-4D97-AF65-F5344CB8AC3E}">
        <p14:creationId xmlns:p14="http://schemas.microsoft.com/office/powerpoint/2010/main" val="59695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FE7D-D419-1541-9581-51E52B6A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Code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4F396-16CB-9A4D-B056-A872FD472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Categories</a:t>
            </a:r>
          </a:p>
          <a:p>
            <a:pPr lvl="1"/>
            <a:r>
              <a:rPr lang="en-US" dirty="0"/>
              <a:t>As you conduct your focused coding, codes will emerge that best capture what you see in the data </a:t>
            </a:r>
          </a:p>
          <a:p>
            <a:pPr lvl="1"/>
            <a:r>
              <a:rPr lang="en-US" dirty="0"/>
              <a:t>You can raise these codes up to </a:t>
            </a:r>
            <a:r>
              <a:rPr lang="en-US" b="1" dirty="0"/>
              <a:t>conceptual </a:t>
            </a:r>
            <a:r>
              <a:rPr lang="en-US" b="1" i="1" dirty="0"/>
              <a:t>categories</a:t>
            </a:r>
            <a:r>
              <a:rPr lang="en-US" dirty="0"/>
              <a:t>: give them conceptual definitions and assess their relationship to each other</a:t>
            </a:r>
          </a:p>
          <a:p>
            <a:pPr lvl="1"/>
            <a:r>
              <a:rPr lang="en-US" dirty="0"/>
              <a:t>These categories can also be thought of as </a:t>
            </a:r>
            <a:r>
              <a:rPr lang="en-US" b="1" dirty="0"/>
              <a:t>theoretical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91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A9E51-E63B-5046-8993-8C89D8E6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Code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A185A-6931-124A-91D7-7ECE69A3D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7461"/>
          </a:xfrm>
        </p:spPr>
        <p:txBody>
          <a:bodyPr/>
          <a:lstStyle/>
          <a:p>
            <a:r>
              <a:rPr lang="en-US" dirty="0"/>
              <a:t>Generating and refining categories – constant comparative method:</a:t>
            </a:r>
          </a:p>
          <a:p>
            <a:pPr lvl="1"/>
            <a:r>
              <a:rPr lang="en-US" sz="2200" dirty="0"/>
              <a:t>comparing and grouping codes, and comparing codes with emerging categories</a:t>
            </a:r>
          </a:p>
          <a:p>
            <a:pPr lvl="1"/>
            <a:r>
              <a:rPr lang="en-US" sz="2200" dirty="0"/>
              <a:t>comparing different incidents (e.g. social situations, actions, social processes, or interaction patterns)</a:t>
            </a:r>
          </a:p>
          <a:p>
            <a:pPr lvl="1"/>
            <a:r>
              <a:rPr lang="en-US" sz="2200" dirty="0"/>
              <a:t>comparing data from the same or similar phenomenon, action or process in different situations and contexts</a:t>
            </a:r>
          </a:p>
          <a:p>
            <a:pPr lvl="1"/>
            <a:r>
              <a:rPr lang="en-US" sz="2200" dirty="0"/>
              <a:t>comparing different people (their beliefs, situations, actions, accounts or experiences) </a:t>
            </a:r>
          </a:p>
          <a:p>
            <a:pPr lvl="1"/>
            <a:r>
              <a:rPr lang="en-US" sz="2200" dirty="0"/>
              <a:t>comparing data from the same individuals at different points in time</a:t>
            </a:r>
          </a:p>
          <a:p>
            <a:pPr lvl="1"/>
            <a:r>
              <a:rPr lang="en-US" sz="2200" dirty="0"/>
              <a:t>comparing specific data with the criteria for the category</a:t>
            </a:r>
          </a:p>
          <a:p>
            <a:pPr lvl="1"/>
            <a:r>
              <a:rPr lang="en-US" sz="2200" dirty="0"/>
              <a:t>comparing categories in the analysis with other categories </a:t>
            </a:r>
          </a:p>
          <a:p>
            <a:pPr lvl="1"/>
            <a:endParaRPr lang="en-US" sz="2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67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144F-6AC8-394B-B5A0-02005365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Analyze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9DD03-A071-E643-83C3-22D7B7B50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</a:t>
            </a:r>
            <a:r>
              <a:rPr lang="en-US" b="1" dirty="0"/>
              <a:t>“analysis”</a:t>
            </a:r>
            <a:r>
              <a:rPr lang="en-US" dirty="0"/>
              <a:t>?</a:t>
            </a:r>
          </a:p>
          <a:p>
            <a:r>
              <a:rPr lang="en-US" dirty="0"/>
              <a:t>Analyzing means interpreting, synthesizing, and looking for patterns in data in order to draw a conclusion</a:t>
            </a:r>
          </a:p>
          <a:p>
            <a:r>
              <a:rPr lang="en-US" dirty="0"/>
              <a:t>Which aspects of your data will best answer your research question?</a:t>
            </a:r>
          </a:p>
          <a:p>
            <a:pPr lvl="1"/>
            <a:r>
              <a:rPr lang="en-US" dirty="0"/>
              <a:t>You will </a:t>
            </a:r>
            <a:r>
              <a:rPr lang="en-US" i="1" dirty="0"/>
              <a:t>never </a:t>
            </a:r>
            <a:r>
              <a:rPr lang="en-US" dirty="0"/>
              <a:t>use all of your data</a:t>
            </a:r>
          </a:p>
          <a:p>
            <a:pPr lvl="1"/>
            <a:r>
              <a:rPr lang="en-US" dirty="0"/>
              <a:t>Identify which units of analysis, codes, and comparisons or relationships are most important in an </a:t>
            </a:r>
            <a:r>
              <a:rPr lang="en-US" b="1" i="1" dirty="0"/>
              <a:t>analysis plan</a:t>
            </a:r>
          </a:p>
        </p:txBody>
      </p:sp>
    </p:spTree>
    <p:extLst>
      <p:ext uri="{BB962C8B-B14F-4D97-AF65-F5344CB8AC3E}">
        <p14:creationId xmlns:p14="http://schemas.microsoft.com/office/powerpoint/2010/main" val="295772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58A8-BB81-D04F-A618-1105AB9D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“Qualitative Data Analysis”?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AE0B-4A62-AE44-A2F0-5E367C673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“Qualitative data analysis is the </a:t>
            </a:r>
            <a:r>
              <a:rPr lang="en-US" i="1" dirty="0"/>
              <a:t>classification</a:t>
            </a:r>
            <a:r>
              <a:rPr lang="en-US" dirty="0"/>
              <a:t> and </a:t>
            </a:r>
            <a:r>
              <a:rPr lang="en-US" i="1" dirty="0"/>
              <a:t>interpretation</a:t>
            </a:r>
            <a:r>
              <a:rPr lang="en-US" dirty="0"/>
              <a:t> of linguistic (or visual) material to make statements about implicit and explicit dimensions and structures of </a:t>
            </a:r>
            <a:r>
              <a:rPr lang="en-US" b="1" dirty="0"/>
              <a:t>meaning-making</a:t>
            </a:r>
            <a:r>
              <a:rPr lang="en-US" dirty="0"/>
              <a:t> in the material and what is represented in it.” (Flick 2014)</a:t>
            </a:r>
          </a:p>
        </p:txBody>
      </p:sp>
    </p:spTree>
    <p:extLst>
      <p:ext uri="{BB962C8B-B14F-4D97-AF65-F5344CB8AC3E}">
        <p14:creationId xmlns:p14="http://schemas.microsoft.com/office/powerpoint/2010/main" val="4001750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BAA695-BA72-744D-944F-60597ECFB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2"/>
            <a:ext cx="12192000" cy="683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01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5351-5F84-9649-A2F8-04564027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Analyze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664ED-BBC3-D24A-A059-2911DFDB6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</a:t>
            </a:r>
            <a:r>
              <a:rPr lang="en-US" b="1" dirty="0"/>
              <a:t>unit of analysis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Documents</a:t>
            </a:r>
          </a:p>
          <a:p>
            <a:pPr lvl="1"/>
            <a:r>
              <a:rPr lang="en-US" dirty="0"/>
              <a:t>Individuals</a:t>
            </a:r>
          </a:p>
          <a:p>
            <a:pPr lvl="2"/>
            <a:r>
              <a:rPr lang="en-US" dirty="0"/>
              <a:t>Includes attributes like age, race, gender, job, attitudes and beliefs</a:t>
            </a:r>
          </a:p>
          <a:p>
            <a:pPr lvl="1"/>
            <a:r>
              <a:rPr lang="en-US" dirty="0"/>
              <a:t>Organizations</a:t>
            </a:r>
          </a:p>
          <a:p>
            <a:pPr lvl="1"/>
            <a:r>
              <a:rPr lang="en-US" dirty="0"/>
              <a:t>Locations</a:t>
            </a:r>
          </a:p>
          <a:p>
            <a:pPr lvl="1"/>
            <a:r>
              <a:rPr lang="en-US" dirty="0"/>
              <a:t>Time Periods</a:t>
            </a:r>
          </a:p>
          <a:p>
            <a:pPr lvl="1"/>
            <a:r>
              <a:rPr lang="en-US" dirty="0"/>
              <a:t>“Cases”</a:t>
            </a:r>
          </a:p>
        </p:txBody>
      </p:sp>
    </p:spTree>
    <p:extLst>
      <p:ext uri="{BB962C8B-B14F-4D97-AF65-F5344CB8AC3E}">
        <p14:creationId xmlns:p14="http://schemas.microsoft.com/office/powerpoint/2010/main" val="3953576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715A2-8542-5A46-BB8A-918B7D59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Analyze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4CC0-BF71-2648-B674-51AFF5A71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have “sub-units”: relevant groupings of data that facilitate comparison and analysis</a:t>
            </a:r>
          </a:p>
          <a:p>
            <a:pPr lvl="1"/>
            <a:r>
              <a:rPr lang="en-US" dirty="0"/>
              <a:t>Can be both deductive and inductive</a:t>
            </a:r>
          </a:p>
          <a:p>
            <a:pPr lvl="1"/>
            <a:r>
              <a:rPr lang="en-US" dirty="0"/>
              <a:t>“Sub-groups” are groupings that emerge from prior research</a:t>
            </a:r>
          </a:p>
          <a:p>
            <a:pPr lvl="2"/>
            <a:r>
              <a:rPr lang="en-US" dirty="0"/>
              <a:t>E.g. “gender” or “socioeconomic status”</a:t>
            </a:r>
          </a:p>
          <a:p>
            <a:pPr lvl="1"/>
            <a:r>
              <a:rPr lang="en-US" dirty="0"/>
              <a:t>“Typologies” are theoretical groupings that emerge from data itself, and may cut across sub-groups.</a:t>
            </a:r>
          </a:p>
        </p:txBody>
      </p:sp>
    </p:spTree>
    <p:extLst>
      <p:ext uri="{BB962C8B-B14F-4D97-AF65-F5344CB8AC3E}">
        <p14:creationId xmlns:p14="http://schemas.microsoft.com/office/powerpoint/2010/main" val="1287593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53A1-B047-7F44-B348-1D3BB053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Analyze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F9B3-6F97-0F4A-8F0F-C3C1CF255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Sub-groups facilitate </a:t>
            </a:r>
            <a:r>
              <a:rPr lang="en-US" b="1" dirty="0"/>
              <a:t>comparisons</a:t>
            </a:r>
            <a:endParaRPr lang="en-US" dirty="0"/>
          </a:p>
          <a:p>
            <a:pPr lvl="1"/>
            <a:r>
              <a:rPr lang="en-US" dirty="0"/>
              <a:t>Helps you see forces at work in your data</a:t>
            </a:r>
          </a:p>
          <a:p>
            <a:pPr lvl="1"/>
            <a:r>
              <a:rPr lang="en-US" dirty="0"/>
              <a:t>Look for similarities and differences, and connections between categories</a:t>
            </a:r>
          </a:p>
          <a:p>
            <a:pPr lvl="1"/>
            <a:r>
              <a:rPr lang="en-US" dirty="0"/>
              <a:t>Which codes and categories frequently co-occur? Which codes and categories </a:t>
            </a:r>
            <a:r>
              <a:rPr lang="en-US" i="1" dirty="0"/>
              <a:t>never </a:t>
            </a:r>
            <a:r>
              <a:rPr lang="en-US" dirty="0"/>
              <a:t>co-occur?</a:t>
            </a:r>
          </a:p>
          <a:p>
            <a:r>
              <a:rPr lang="en-US" dirty="0"/>
              <a:t>You may look for particular relationships between codes and categories</a:t>
            </a:r>
          </a:p>
          <a:p>
            <a:pPr lvl="1"/>
            <a:r>
              <a:rPr lang="en-US" dirty="0"/>
              <a:t>Relationships of time (A precedes B)</a:t>
            </a:r>
          </a:p>
          <a:p>
            <a:pPr lvl="1"/>
            <a:r>
              <a:rPr lang="en-US" dirty="0"/>
              <a:t>Relationships of similarity (A and B both say X)</a:t>
            </a:r>
          </a:p>
          <a:p>
            <a:pPr lvl="1"/>
            <a:r>
              <a:rPr lang="en-US" dirty="0"/>
              <a:t>Relationships of difference (A says X but B says Y)</a:t>
            </a:r>
          </a:p>
        </p:txBody>
      </p:sp>
    </p:spTree>
    <p:extLst>
      <p:ext uri="{BB962C8B-B14F-4D97-AF65-F5344CB8AC3E}">
        <p14:creationId xmlns:p14="http://schemas.microsoft.com/office/powerpoint/2010/main" val="2528005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F0BD-82F6-BC41-98D7-32364718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Analyze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A2FD8-CAAB-D243-9631-8A4EC452E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As you code, write down the thoughts and questions you have about your codes and the relationships between them. These analytic/conceptual notes are called </a:t>
            </a:r>
            <a:r>
              <a:rPr lang="en-US" b="1" dirty="0"/>
              <a:t>memos</a:t>
            </a:r>
            <a:r>
              <a:rPr lang="en-US" dirty="0"/>
              <a:t>.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41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58E3-1185-7B4C-ACE4-5A8E1FB3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Analyze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CF19D-A132-A14D-8F5D-5368DF20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Memos can include:</a:t>
            </a:r>
          </a:p>
          <a:p>
            <a:pPr lvl="1"/>
            <a:r>
              <a:rPr lang="en-US" dirty="0"/>
              <a:t>working definitions of codes or categories</a:t>
            </a:r>
          </a:p>
          <a:p>
            <a:pPr lvl="1"/>
            <a:r>
              <a:rPr lang="en-US" dirty="0"/>
              <a:t>comparisons between data and between codes and categories</a:t>
            </a:r>
          </a:p>
          <a:p>
            <a:pPr lvl="1"/>
            <a:r>
              <a:rPr lang="en-US" dirty="0"/>
              <a:t>identified gaps or vagueness in categories</a:t>
            </a:r>
          </a:p>
          <a:p>
            <a:pPr lvl="1"/>
            <a:r>
              <a:rPr lang="en-US" dirty="0"/>
              <a:t>hunches, questions, or conjectures to be checked out and further investigated in the empirical research</a:t>
            </a:r>
          </a:p>
          <a:p>
            <a:pPr lvl="1"/>
            <a:r>
              <a:rPr lang="en-US" dirty="0"/>
              <a:t>fresh ideas and newly created concepts</a:t>
            </a:r>
          </a:p>
          <a:p>
            <a:pPr lvl="1"/>
            <a:r>
              <a:rPr lang="en-US" dirty="0"/>
              <a:t>comparisons between categories and a range of theoretical codes, and the use of theoretical codes to suggest and investigate possible relations between categories and how categories might be integrated into a modifiable GT</a:t>
            </a:r>
          </a:p>
          <a:p>
            <a:pPr lvl="1"/>
            <a:r>
              <a:rPr lang="en-US" dirty="0"/>
              <a:t>comparisons with and links to relevant literature (</a:t>
            </a:r>
            <a:r>
              <a:rPr lang="en-US" dirty="0" err="1"/>
              <a:t>Thornberg</a:t>
            </a:r>
            <a:r>
              <a:rPr lang="en-US" dirty="0"/>
              <a:t> and Charmaz 2014)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3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217E6A-2096-3546-A855-DBF7E9C65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86" y="0"/>
            <a:ext cx="8638425" cy="68592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791199-60A3-604E-8B7D-CE3279116DDD}"/>
              </a:ext>
            </a:extLst>
          </p:cNvPr>
          <p:cNvSpPr txBox="1"/>
          <p:nvPr/>
        </p:nvSpPr>
        <p:spPr>
          <a:xfrm>
            <a:off x="10134600" y="62116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Thornberg</a:t>
            </a:r>
            <a:r>
              <a:rPr lang="en-US" dirty="0"/>
              <a:t> and Charmaz 2014)</a:t>
            </a:r>
          </a:p>
        </p:txBody>
      </p:sp>
    </p:spTree>
    <p:extLst>
      <p:ext uri="{BB962C8B-B14F-4D97-AF65-F5344CB8AC3E}">
        <p14:creationId xmlns:p14="http://schemas.microsoft.com/office/powerpoint/2010/main" val="1915138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F408-EFC8-5349-89BC-2BA6A632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Analyze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69373-868E-FA40-B95E-C3C7E9DA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further along in the analytic process, the longer, more conceptualized, and more like written findings your memos become</a:t>
            </a:r>
          </a:p>
          <a:p>
            <a:r>
              <a:rPr lang="en-US" sz="2400" dirty="0"/>
              <a:t>During </a:t>
            </a:r>
            <a:r>
              <a:rPr lang="en-US" sz="2400" b="1" dirty="0"/>
              <a:t>focused coding</a:t>
            </a:r>
            <a:r>
              <a:rPr lang="en-US" sz="2400" dirty="0"/>
              <a:t>, you use memos to raise focused codes into tentative conceptual categories</a:t>
            </a:r>
          </a:p>
          <a:p>
            <a:r>
              <a:rPr lang="en-US" sz="2400" dirty="0"/>
              <a:t>During </a:t>
            </a:r>
            <a:r>
              <a:rPr lang="en-US" sz="2400" b="1" dirty="0"/>
              <a:t>theoretical coding</a:t>
            </a:r>
            <a:r>
              <a:rPr lang="en-US" sz="2400" dirty="0"/>
              <a:t>, “researchers further compare, sort and integrate their memos. Through memo sorting, they explore, create and refine theoretical relationships.” (</a:t>
            </a:r>
            <a:r>
              <a:rPr lang="en-US" sz="2400" dirty="0" err="1"/>
              <a:t>Thornberg</a:t>
            </a:r>
            <a:r>
              <a:rPr lang="en-US" sz="2400" dirty="0"/>
              <a:t> and Charmaz 2014)</a:t>
            </a:r>
          </a:p>
        </p:txBody>
      </p:sp>
    </p:spTree>
    <p:extLst>
      <p:ext uri="{BB962C8B-B14F-4D97-AF65-F5344CB8AC3E}">
        <p14:creationId xmlns:p14="http://schemas.microsoft.com/office/powerpoint/2010/main" val="1538725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FC024-22CB-604E-8C72-007FCDC5D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602" y="0"/>
            <a:ext cx="9238356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BEE56E-5474-CD43-A986-4916A980575B}"/>
              </a:ext>
            </a:extLst>
          </p:cNvPr>
          <p:cNvSpPr txBox="1"/>
          <p:nvPr/>
        </p:nvSpPr>
        <p:spPr>
          <a:xfrm>
            <a:off x="10552958" y="6273225"/>
            <a:ext cx="1513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Thornberg</a:t>
            </a:r>
            <a:r>
              <a:rPr lang="en-US" sz="1600" dirty="0"/>
              <a:t> and Charmaz 2014)</a:t>
            </a:r>
          </a:p>
        </p:txBody>
      </p:sp>
    </p:spTree>
    <p:extLst>
      <p:ext uri="{BB962C8B-B14F-4D97-AF65-F5344CB8AC3E}">
        <p14:creationId xmlns:p14="http://schemas.microsoft.com/office/powerpoint/2010/main" val="3309333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3D75-DF31-124A-A091-FEDE8564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Analyze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DC43-A689-E148-A24C-31A2FF9F3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know when you’re finished?</a:t>
            </a:r>
          </a:p>
          <a:p>
            <a:pPr lvl="1"/>
            <a:r>
              <a:rPr lang="en-US" dirty="0"/>
              <a:t>A good analytical rule of thumb is when you’ve reached </a:t>
            </a:r>
            <a:r>
              <a:rPr lang="en-US" b="1" dirty="0"/>
              <a:t>theoretical saturation</a:t>
            </a:r>
            <a:r>
              <a:rPr lang="en-US" dirty="0"/>
              <a:t>—that is, when gathering fresh data no longer sparks new theoretical insights, nor reveals new properties of your generated theory and its categories or concepts</a:t>
            </a:r>
          </a:p>
          <a:p>
            <a:pPr lvl="1"/>
            <a:r>
              <a:rPr lang="en-US" dirty="0"/>
              <a:t>Are there any gaps in your analytic framework or its categories?</a:t>
            </a:r>
          </a:p>
          <a:p>
            <a:pPr lvl="1"/>
            <a:r>
              <a:rPr lang="en-US" dirty="0"/>
              <a:t>Are there any vague or underdeveloped definitions? </a:t>
            </a:r>
          </a:p>
          <a:p>
            <a:pPr lvl="1"/>
            <a:r>
              <a:rPr lang="en-US" dirty="0"/>
              <a:t>Are you missing some data? </a:t>
            </a:r>
          </a:p>
          <a:p>
            <a:pPr lvl="1"/>
            <a:r>
              <a:rPr lang="en-US" dirty="0"/>
              <a:t>Are the findings coherent? 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3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C8CA-0197-7842-9B53-B47CDCB9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strategies of Qualitative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689E9-6EA7-AA4B-9787-2CA42AB6E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Reducing </a:t>
            </a:r>
            <a:r>
              <a:rPr lang="en-US" dirty="0"/>
              <a:t>complexity/the size of the data (Tactic: coding)</a:t>
            </a:r>
          </a:p>
          <a:p>
            <a:r>
              <a:rPr lang="en-US" i="1" dirty="0"/>
              <a:t>Expanding </a:t>
            </a:r>
            <a:r>
              <a:rPr lang="en-US" dirty="0"/>
              <a:t>complexity/the </a:t>
            </a:r>
            <a:r>
              <a:rPr lang="en-US"/>
              <a:t>material (Tactic: </a:t>
            </a:r>
            <a:r>
              <a:rPr lang="en-US" dirty="0"/>
              <a:t>producing detailed interpretations of </a:t>
            </a:r>
            <a:r>
              <a:rPr lang="en-US"/>
              <a:t>the data)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307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56D2-72D8-9A4B-8B91-4AAAAC04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Draw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5603C-B9C6-1A40-94EC-AD74F8088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“big picture” of your research question, data, and findings?</a:t>
            </a:r>
          </a:p>
          <a:p>
            <a:r>
              <a:rPr lang="en-US" dirty="0"/>
              <a:t>What kind of story are you trying to tell?</a:t>
            </a:r>
          </a:p>
        </p:txBody>
      </p:sp>
    </p:spTree>
    <p:extLst>
      <p:ext uri="{BB962C8B-B14F-4D97-AF65-F5344CB8AC3E}">
        <p14:creationId xmlns:p14="http://schemas.microsoft.com/office/powerpoint/2010/main" val="1409401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635EE2-6FF1-8940-86B9-DF69A953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4"/>
            <a:ext cx="12192000" cy="68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80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7013D-F825-6C45-8F16-F7CFC82B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02"/>
            <a:ext cx="12192000" cy="68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77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7536-A5B2-234F-8FFE-4B0A0464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Evaluate the Quality of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FB925-1FC8-7D48-90DD-B2FF70CB0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sz="2400" dirty="0"/>
              <a:t>How applicable/useful are the findings for policy and practice? </a:t>
            </a:r>
          </a:p>
          <a:p>
            <a:r>
              <a:rPr lang="en-US" sz="2400" dirty="0"/>
              <a:t>Do the findings inform concepts or themes rather than remain uninterpreted?</a:t>
            </a:r>
          </a:p>
          <a:p>
            <a:r>
              <a:rPr lang="en-US" sz="2400" dirty="0"/>
              <a:t>Are concepts situated in their contexts and thus allow the reader to understand and evaluate them? </a:t>
            </a:r>
          </a:p>
          <a:p>
            <a:r>
              <a:rPr lang="en-US" sz="2400" dirty="0"/>
              <a:t>Does the analysis demonstrate a logical flow of ideas or does it contain gaps? </a:t>
            </a:r>
          </a:p>
          <a:p>
            <a:r>
              <a:rPr lang="en-US" sz="2400" dirty="0"/>
              <a:t>Are the concepts given depth and complexity and show variation in findings through providing rich descriptive details and specifying the links between these concepts? </a:t>
            </a:r>
          </a:p>
          <a:p>
            <a:r>
              <a:rPr lang="en-US" sz="2400" dirty="0"/>
              <a:t>Does the study offer a creative contribution? (Corbin and Strauss 2008, summarized in </a:t>
            </a:r>
            <a:r>
              <a:rPr lang="en-US" sz="2400" dirty="0" err="1"/>
              <a:t>Thornberg</a:t>
            </a:r>
            <a:r>
              <a:rPr lang="en-US" sz="2400" dirty="0"/>
              <a:t> and Charmaz 2014)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44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209A-A9B8-6944-9CD3-4B953AEC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“objectivity”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92351-6E27-4043-8FC3-0D8BD94EA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think of making your data analysis “objective,” but rather </a:t>
            </a:r>
            <a:r>
              <a:rPr lang="en-US" i="1" dirty="0"/>
              <a:t>transparent</a:t>
            </a:r>
            <a:r>
              <a:rPr lang="en-US" dirty="0"/>
              <a:t>: allow other researchers to see how you reached your conclusions</a:t>
            </a:r>
          </a:p>
          <a:p>
            <a:r>
              <a:rPr lang="en-US" dirty="0"/>
              <a:t>Some journals now request or require that researchers submit examples of coded documents to indicate how they interpreted their data</a:t>
            </a:r>
          </a:p>
        </p:txBody>
      </p:sp>
    </p:spTree>
    <p:extLst>
      <p:ext uri="{BB962C8B-B14F-4D97-AF65-F5344CB8AC3E}">
        <p14:creationId xmlns:p14="http://schemas.microsoft.com/office/powerpoint/2010/main" val="3588083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3E8B-9446-BC48-871D-489C61F4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79A38-C889-9546-9C06-025088B51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Beyer, Lindsay. 2008. “From Codes to Conclusions: Analyzing Qualitative Data.” Accessed 20 October 2018. </a:t>
            </a:r>
            <a:r>
              <a:rPr lang="en-US" sz="2400" dirty="0">
                <a:hlinkClick r:id="rId2"/>
              </a:rPr>
              <a:t>http://dlab.berkeley.edu/sites/default/files/training_materials/From%20Codes%20to%20Conclusions--May%202018.pdf</a:t>
            </a:r>
            <a:r>
              <a:rPr lang="en-US" sz="2400" dirty="0"/>
              <a:t>. </a:t>
            </a:r>
          </a:p>
          <a:p>
            <a:r>
              <a:rPr lang="en-US" sz="2400" dirty="0"/>
              <a:t>Flick, Uwe. 2014. “Mapping the Field.” In </a:t>
            </a:r>
            <a:r>
              <a:rPr lang="en-US" sz="2400" i="1" dirty="0"/>
              <a:t>The SAGE Handbook of Qualitative Data Analysis</a:t>
            </a:r>
            <a:r>
              <a:rPr lang="en-US" sz="2400" dirty="0"/>
              <a:t>, ed. Uwe Flick. Accessed 22 October 2018. </a:t>
            </a:r>
            <a:r>
              <a:rPr lang="en-US" sz="2400" dirty="0" err="1"/>
              <a:t>doi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http://dx.doi.org/10.4135/9781446282243.n1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Thornberg</a:t>
            </a:r>
            <a:r>
              <a:rPr lang="en-US" sz="2400" dirty="0"/>
              <a:t>, Robert and Kathy Charmaz. 2014. “Grounded Theory and Theoretical Coding.” In </a:t>
            </a:r>
            <a:r>
              <a:rPr lang="en-US" sz="2400" i="1" dirty="0"/>
              <a:t>The SAGE Handbook of Qualitative Data Analysis</a:t>
            </a:r>
            <a:r>
              <a:rPr lang="en-US" sz="2400" dirty="0"/>
              <a:t>, ed. Uwe Flick. Accessed 23 October 2018. </a:t>
            </a:r>
            <a:r>
              <a:rPr lang="en-US" sz="2400" dirty="0" err="1"/>
              <a:t>doi</a:t>
            </a:r>
            <a:r>
              <a:rPr lang="en-US" sz="2400" dirty="0"/>
              <a:t>: </a:t>
            </a:r>
            <a:r>
              <a:rPr lang="en-US" sz="2400" dirty="0">
                <a:hlinkClick r:id="rId4"/>
              </a:rPr>
              <a:t>http://dx.doi.org/10.4135/9781446282243.n11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4603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D34B2-ED65-4A4E-A15D-708AD48D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to </a:t>
            </a:r>
            <a:r>
              <a:rPr lang="en-US" dirty="0" err="1"/>
              <a:t>Dedoose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A13E-0DFE-9E4C-8998-DE5B92D7E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www.dedoose.com</a:t>
            </a:r>
            <a:endParaRPr lang="en-US" dirty="0"/>
          </a:p>
          <a:p>
            <a:r>
              <a:rPr lang="en-US" dirty="0"/>
              <a:t>We will be using the files from the Dropbox folder sent to you in yesterday’s email</a:t>
            </a:r>
          </a:p>
        </p:txBody>
      </p:sp>
    </p:spTree>
    <p:extLst>
      <p:ext uri="{BB962C8B-B14F-4D97-AF65-F5344CB8AC3E}">
        <p14:creationId xmlns:p14="http://schemas.microsoft.com/office/powerpoint/2010/main" val="181831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41D6-BA4C-9048-8038-AEB1B645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1031E-D162-D244-85EA-DDE5A7410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Contact me: </a:t>
            </a:r>
            <a:r>
              <a:rPr lang="en-US" dirty="0">
                <a:hlinkClick r:id="rId2"/>
              </a:rPr>
              <a:t>christine.slaughter@virginia.edu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878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921A9-7C87-9841-8376-ACE3880C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0"/>
            <a:ext cx="12192000" cy="68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AE74-20A9-3C43-BB78-DC9A198F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Research Question(s)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6882E-E77A-B946-9DAF-D2B44892A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trying to learn by doing this research?</a:t>
            </a:r>
          </a:p>
          <a:p>
            <a:r>
              <a:rPr lang="en-US" dirty="0"/>
              <a:t>Research questions can be:</a:t>
            </a:r>
          </a:p>
          <a:p>
            <a:pPr lvl="1"/>
            <a:r>
              <a:rPr lang="en-US" b="1" dirty="0"/>
              <a:t>Deductive </a:t>
            </a:r>
            <a:r>
              <a:rPr lang="en-US" dirty="0"/>
              <a:t>– testing a defined hypothesis</a:t>
            </a:r>
          </a:p>
          <a:p>
            <a:pPr lvl="1"/>
            <a:r>
              <a:rPr lang="en-US" b="1" dirty="0"/>
              <a:t>Inductive</a:t>
            </a:r>
            <a:r>
              <a:rPr lang="en-US" dirty="0"/>
              <a:t> – discovering new relationships/categories/phenomena or generating new ideas from the data</a:t>
            </a:r>
          </a:p>
          <a:p>
            <a:r>
              <a:rPr lang="en-US" dirty="0"/>
              <a:t>In both cases, you build upon existing research</a:t>
            </a:r>
          </a:p>
        </p:txBody>
      </p:sp>
    </p:spTree>
    <p:extLst>
      <p:ext uri="{BB962C8B-B14F-4D97-AF65-F5344CB8AC3E}">
        <p14:creationId xmlns:p14="http://schemas.microsoft.com/office/powerpoint/2010/main" val="104830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48F6-2F7B-DA4A-8F82-14AA8563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Research Question(s)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475A-1868-C34F-8798-5CDC5A5EF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people have studied X phenomenon</a:t>
            </a:r>
          </a:p>
          <a:p>
            <a:pPr lvl="1"/>
            <a:r>
              <a:rPr lang="en-US" dirty="0"/>
              <a:t>Fewer people have studied Y aspect of X phenomenon</a:t>
            </a:r>
          </a:p>
          <a:p>
            <a:pPr lvl="2"/>
            <a:r>
              <a:rPr lang="en-US" sz="2200" dirty="0"/>
              <a:t>Almost no one has studied the concept of Z in Y aspect of X phenomenon</a:t>
            </a:r>
          </a:p>
        </p:txBody>
      </p:sp>
    </p:spTree>
    <p:extLst>
      <p:ext uri="{BB962C8B-B14F-4D97-AF65-F5344CB8AC3E}">
        <p14:creationId xmlns:p14="http://schemas.microsoft.com/office/powerpoint/2010/main" val="302016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D6F2-3D95-604D-A2A8-81B62C12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Research Question(s)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0DAD8-D132-C34B-8172-39F9CDA71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some disciplines, you need </a:t>
            </a:r>
            <a:r>
              <a:rPr lang="en-US" i="1" dirty="0"/>
              <a:t>hypotheses </a:t>
            </a:r>
            <a:r>
              <a:rPr lang="en-US" dirty="0"/>
              <a:t>that you can prove or disprove with data</a:t>
            </a:r>
          </a:p>
          <a:p>
            <a:pPr lvl="1"/>
            <a:r>
              <a:rPr lang="en-US" dirty="0"/>
              <a:t>May be explicit or implicit</a:t>
            </a:r>
          </a:p>
          <a:p>
            <a:pPr lvl="1"/>
            <a:r>
              <a:rPr lang="en-US" dirty="0"/>
              <a:t>What do you expect to find in your research?</a:t>
            </a:r>
          </a:p>
          <a:p>
            <a:pPr lvl="1"/>
            <a:r>
              <a:rPr lang="en-US" dirty="0"/>
              <a:t>What have other researchers found?</a:t>
            </a:r>
          </a:p>
        </p:txBody>
      </p:sp>
    </p:spTree>
    <p:extLst>
      <p:ext uri="{BB962C8B-B14F-4D97-AF65-F5344CB8AC3E}">
        <p14:creationId xmlns:p14="http://schemas.microsoft.com/office/powerpoint/2010/main" val="17102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81C8-DBA9-2A47-807B-0A3BA200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Collect Qualitative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00D7B-38AB-9B44-9864-0E0906DA6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8457" cy="4351338"/>
          </a:xfrm>
        </p:spPr>
        <p:txBody>
          <a:bodyPr/>
          <a:lstStyle/>
          <a:p>
            <a:r>
              <a:rPr lang="en-US" dirty="0"/>
              <a:t>Ethnographic field notes</a:t>
            </a:r>
          </a:p>
          <a:p>
            <a:r>
              <a:rPr lang="en-US" dirty="0"/>
              <a:t>Interview transcripts</a:t>
            </a:r>
          </a:p>
          <a:p>
            <a:r>
              <a:rPr lang="en-US" dirty="0"/>
              <a:t>Focus group transcripts</a:t>
            </a:r>
          </a:p>
          <a:p>
            <a:r>
              <a:rPr lang="en-US" dirty="0"/>
              <a:t>Audio or video recordings</a:t>
            </a:r>
          </a:p>
          <a:p>
            <a:r>
              <a:rPr lang="en-US" dirty="0"/>
              <a:t>Archival data</a:t>
            </a:r>
          </a:p>
          <a:p>
            <a:r>
              <a:rPr lang="en-US" dirty="0"/>
              <a:t>Open-ended survey data</a:t>
            </a:r>
          </a:p>
          <a:p>
            <a:r>
              <a:rPr lang="en-US" dirty="0"/>
              <a:t>Meeting transcripts</a:t>
            </a:r>
          </a:p>
          <a:p>
            <a:r>
              <a:rPr lang="en-US" dirty="0"/>
              <a:t>Organizational documents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A770C-AD8F-AF4E-9E07-188B1091DD14}"/>
              </a:ext>
            </a:extLst>
          </p:cNvPr>
          <p:cNvSpPr txBox="1"/>
          <p:nvPr/>
        </p:nvSpPr>
        <p:spPr>
          <a:xfrm>
            <a:off x="5540829" y="1825625"/>
            <a:ext cx="5725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Court proceedings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Newspapers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Magazines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Tweets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Other digital data</a:t>
            </a:r>
          </a:p>
        </p:txBody>
      </p:sp>
    </p:spTree>
    <p:extLst>
      <p:ext uri="{BB962C8B-B14F-4D97-AF65-F5344CB8AC3E}">
        <p14:creationId xmlns:p14="http://schemas.microsoft.com/office/powerpoint/2010/main" val="199916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452B0-2A1E-9643-9CAB-C3166A09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Code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7AC2D-F3B8-1643-AB1F-2397D73C7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</a:t>
            </a:r>
            <a:r>
              <a:rPr lang="en-US" b="1" dirty="0"/>
              <a:t>“coding”</a:t>
            </a:r>
            <a:r>
              <a:rPr lang="en-US" dirty="0"/>
              <a:t>?</a:t>
            </a:r>
          </a:p>
          <a:p>
            <a:r>
              <a:rPr lang="en-US" sz="2200" dirty="0"/>
              <a:t>Categorizing and organizing data: breaking it down into analyzable parts</a:t>
            </a:r>
          </a:p>
          <a:p>
            <a:r>
              <a:rPr lang="en-US" sz="2200" dirty="0"/>
              <a:t>Identifying ideas and concepts in your data that may apply across your different sources</a:t>
            </a:r>
          </a:p>
          <a:p>
            <a:r>
              <a:rPr lang="en-US" sz="2200" dirty="0"/>
              <a:t>For a particular passage, you can ask:</a:t>
            </a:r>
          </a:p>
          <a:p>
            <a:pPr lvl="1"/>
            <a:r>
              <a:rPr lang="en-US" sz="2200" i="1" dirty="0"/>
              <a:t>What is going on here? </a:t>
            </a:r>
            <a:r>
              <a:rPr lang="en-US" sz="2200" dirty="0"/>
              <a:t>(Descriptive)</a:t>
            </a:r>
          </a:p>
          <a:p>
            <a:pPr lvl="1"/>
            <a:r>
              <a:rPr lang="en-US" sz="2200" i="1" dirty="0"/>
              <a:t>What is this an example of? What does this represent? </a:t>
            </a:r>
            <a:r>
              <a:rPr lang="en-US" sz="2200" dirty="0"/>
              <a:t>(Analytical)</a:t>
            </a:r>
          </a:p>
          <a:p>
            <a:r>
              <a:rPr lang="en-US" sz="2200" dirty="0"/>
              <a:t>Can be done manually or with computer software</a:t>
            </a:r>
          </a:p>
          <a:p>
            <a:pPr lvl="1"/>
            <a:r>
              <a:rPr lang="en-US" sz="1800" dirty="0"/>
              <a:t>NVivo</a:t>
            </a:r>
          </a:p>
          <a:p>
            <a:pPr lvl="1"/>
            <a:r>
              <a:rPr lang="en-US" sz="1800" dirty="0" err="1"/>
              <a:t>Dedoose</a:t>
            </a:r>
            <a:endParaRPr lang="en-US" sz="1800" dirty="0"/>
          </a:p>
          <a:p>
            <a:pPr lvl="1"/>
            <a:r>
              <a:rPr lang="en-US" sz="1800" dirty="0" err="1"/>
              <a:t>Atlas.ti</a:t>
            </a:r>
            <a:endParaRPr lang="en-US" sz="1800" dirty="0"/>
          </a:p>
          <a:p>
            <a:pPr lvl="1"/>
            <a:r>
              <a:rPr lang="en-US" sz="1800" dirty="0" err="1"/>
              <a:t>MaxQDA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7097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7929</TotalTime>
  <Words>1890</Words>
  <Application>Microsoft Macintosh PowerPoint</Application>
  <PresentationFormat>Widescreen</PresentationFormat>
  <Paragraphs>180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Qualitative Data Analysis</vt:lpstr>
      <vt:lpstr>What is “Qualitative Data Analysis”?</vt:lpstr>
      <vt:lpstr>Two major strategies of Qualitative Data Analysis</vt:lpstr>
      <vt:lpstr>PowerPoint Presentation</vt:lpstr>
      <vt:lpstr>Step 1: Research Question(s)</vt:lpstr>
      <vt:lpstr>Step 1: Research Question(s)</vt:lpstr>
      <vt:lpstr>Step 1: Research Question(s)</vt:lpstr>
      <vt:lpstr>Step 2: Collect Qualitative Data</vt:lpstr>
      <vt:lpstr>Step 3: Code Your Data</vt:lpstr>
      <vt:lpstr>Step 3: Code Your Data</vt:lpstr>
      <vt:lpstr>Step 3: Code Your Data</vt:lpstr>
      <vt:lpstr>Step 3: Code Your Data</vt:lpstr>
      <vt:lpstr>Step 3: Code Your Data</vt:lpstr>
      <vt:lpstr>PowerPoint Presentation</vt:lpstr>
      <vt:lpstr>Step 3: Code Your Data</vt:lpstr>
      <vt:lpstr>Step 3: Code Your Data</vt:lpstr>
      <vt:lpstr>Step 3: Code Your Data</vt:lpstr>
      <vt:lpstr>Step 3: Code Your Data</vt:lpstr>
      <vt:lpstr>Step 4: Analyze Your Data</vt:lpstr>
      <vt:lpstr>PowerPoint Presentation</vt:lpstr>
      <vt:lpstr>Step 4: Analyze Your Data</vt:lpstr>
      <vt:lpstr>Step 4: Analyze Your Data</vt:lpstr>
      <vt:lpstr>Step 4: Analyze Your Data</vt:lpstr>
      <vt:lpstr>Step 4: Analyze Your Data</vt:lpstr>
      <vt:lpstr>Step 4: Analyze Your Data</vt:lpstr>
      <vt:lpstr>PowerPoint Presentation</vt:lpstr>
      <vt:lpstr>Step 4: Analyze Your Data</vt:lpstr>
      <vt:lpstr>PowerPoint Presentation</vt:lpstr>
      <vt:lpstr>Step 4: Analyze Your Data</vt:lpstr>
      <vt:lpstr>Step 5: Draw Conclusions</vt:lpstr>
      <vt:lpstr>PowerPoint Presentation</vt:lpstr>
      <vt:lpstr>PowerPoint Presentation</vt:lpstr>
      <vt:lpstr>How Do We Evaluate the Quality of Analysis?</vt:lpstr>
      <vt:lpstr>A note on “objectivity”</vt:lpstr>
      <vt:lpstr>Works cited</vt:lpstr>
      <vt:lpstr>On to Dedoose!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Qualitative Data Analysis</dc:title>
  <dc:creator>Slaughter, Christine (cs7ww)</dc:creator>
  <cp:lastModifiedBy>Slaughter, Christine (cs7ww)</cp:lastModifiedBy>
  <cp:revision>67</cp:revision>
  <dcterms:created xsi:type="dcterms:W3CDTF">2018-10-21T16:58:31Z</dcterms:created>
  <dcterms:modified xsi:type="dcterms:W3CDTF">2019-02-23T20:50:01Z</dcterms:modified>
</cp:coreProperties>
</file>