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272" r:id="rId3"/>
    <p:sldId id="257" r:id="rId4"/>
    <p:sldId id="259" r:id="rId5"/>
    <p:sldId id="260" r:id="rId6"/>
    <p:sldId id="273" r:id="rId7"/>
    <p:sldId id="274" r:id="rId8"/>
    <p:sldId id="264" r:id="rId9"/>
    <p:sldId id="276" r:id="rId10"/>
    <p:sldId id="279" r:id="rId11"/>
    <p:sldId id="281" r:id="rId12"/>
    <p:sldId id="289" r:id="rId13"/>
    <p:sldId id="267" r:id="rId14"/>
    <p:sldId id="278" r:id="rId15"/>
    <p:sldId id="265" r:id="rId16"/>
    <p:sldId id="282" r:id="rId17"/>
    <p:sldId id="283" r:id="rId18"/>
    <p:sldId id="262" r:id="rId19"/>
    <p:sldId id="271" r:id="rId20"/>
    <p:sldId id="284" r:id="rId21"/>
    <p:sldId id="268" r:id="rId22"/>
    <p:sldId id="285" r:id="rId23"/>
    <p:sldId id="287" r:id="rId24"/>
    <p:sldId id="290" r:id="rId25"/>
    <p:sldId id="288" r:id="rId26"/>
    <p:sldId id="291" r:id="rId27"/>
    <p:sldId id="292" r:id="rId28"/>
    <p:sldId id="286" r:id="rId29"/>
    <p:sldId id="266" r:id="rId30"/>
  </p:sldIdLst>
  <p:sldSz cx="12192000" cy="6858000"/>
  <p:notesSz cx="6881813" cy="9296400"/>
  <p:custDataLst>
    <p:tags r:id="rId3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821" autoAdjust="0"/>
    <p:restoredTop sz="83389" autoAdjust="0"/>
  </p:normalViewPr>
  <p:slideViewPr>
    <p:cSldViewPr snapToGrid="0" snapToObjects="1">
      <p:cViewPr varScale="1">
        <p:scale>
          <a:sx n="84" d="100"/>
          <a:sy n="84" d="100"/>
        </p:scale>
        <p:origin x="232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97F47B-BD3C-4BED-8673-CABE1FAFFCF4}" type="datetimeFigureOut">
              <a:rPr lang="en-US" smtClean="0"/>
              <a:t>9/13/18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08A217-935D-4CFE-8A28-F46198FA1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3962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BBC5A6-C781-4425-ACA3-0B6F5FFA4C9A}" type="datetimeFigureOut">
              <a:rPr lang="en-US" smtClean="0"/>
              <a:t>9/13/18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1313" y="696913"/>
            <a:ext cx="6199187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846A0D-55B0-4EB0-B6BB-4998678CF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07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846A0D-55B0-4EB0-B6BB-4998678CF2F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628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Active </a:t>
            </a:r>
            <a:r>
              <a:rPr lang="en-US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opps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are opportunities that you are tracking on your homepage, and have deemed important or critical. Active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opps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are most likely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opps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for which you plan to apply or for which you’ve already applied and would like to keep a close eye on. When you mark an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opp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as Active, it will be listed in the Active section on your homepage, which is shown to you immediately upon logging into your homepage.</a:t>
            </a:r>
          </a:p>
          <a:p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Tracked </a:t>
            </a:r>
            <a:r>
              <a:rPr lang="en-US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opps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are opportunities that you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want to monitor on your homepage, and are less critical than the 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Active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opps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 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Tracked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opps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are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opps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that you would like to follow, and for which you can receive a 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Funding Alert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846A0D-55B0-4EB0-B6BB-4998678CF2F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097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846A0D-55B0-4EB0-B6BB-4998678CF2F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6894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846A0D-55B0-4EB0-B6BB-4998678CF2F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1126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846A0D-55B0-4EB0-B6BB-4998678CF2F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554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846A0D-55B0-4EB0-B6BB-4998678CF2F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6898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846A0D-55B0-4EB0-B6BB-4998678CF2F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0376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846A0D-55B0-4EB0-B6BB-4998678CF2F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7838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GrantForward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now also a database of 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Awards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i.e., </a:t>
            </a:r>
            <a:r>
              <a:rPr lang="en-US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funded projects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-- in addition to Grants, Sponsors, and Researchers! We have just released our all-new Award Search, allowing our users to find what projects have been funded, using keywords and various filters such as Amount and Start Date.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GrantForward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the 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ONLY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grant service that tells you who/what institutions were winning grants and what research topics have been funded</a:t>
            </a:r>
          </a:p>
          <a:p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have released our 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Pre-solicitation 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search, allowing our users to find pre-solicitations or to-be-announced grants by using keywords and other filters such as estimated grant amount or estimated grant call date.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846A0D-55B0-4EB0-B6BB-4998678CF2F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38575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846A0D-55B0-4EB0-B6BB-4998678CF2F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46555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Dec 17</a:t>
            </a:r>
            <a:r>
              <a:rPr lang="en-US" baseline="0" dirty="0"/>
              <a:t> - 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have released our 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Pre-solicitation 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search, allowing our users to find pre-solicitations or to-be-announced grants by using keywords and other filters such as estimated grant amount or estimated grant call date.</a:t>
            </a:r>
          </a:p>
          <a:p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Jun 17 – Now includes 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Awards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i.e., </a:t>
            </a:r>
            <a:r>
              <a:rPr lang="en-US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funded projects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-- in addition to Grants, Sponsors, and Researchers! We have just released our all-new Award Search, allowing our users to find what projects have been funded, using keywords and various filters such as Amount and Start Date. GrantForward is the 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ONLY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grant service that tells you who/what institutions were winning grants and what research topics have been funded.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846A0D-55B0-4EB0-B6BB-4998678CF2F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5017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846A0D-55B0-4EB0-B6BB-4998678CF2F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1561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846A0D-55B0-4EB0-B6BB-4998678CF2F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2095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846A0D-55B0-4EB0-B6BB-4998678CF2F3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73009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Catalog of Federal Domestic Assistance (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CFDA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), an E-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Gov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initiative managed by GSA.gov, is a list of all federal financial assistance programs available to a variety of applicants.</a:t>
            </a:r>
            <a:r>
              <a:rPr lang="en-US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 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CFDA number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is a five-digit 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number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assigned in the awarding document to most 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grants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and cooperative agreements funded by the Federal government. 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846A0D-55B0-4EB0-B6BB-4998678CF2F3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66375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846A0D-55B0-4EB0-B6BB-4998678CF2F3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54642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846A0D-55B0-4EB0-B6BB-4998678CF2F3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41338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846A0D-55B0-4EB0-B6BB-4998678CF2F3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92148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846A0D-55B0-4EB0-B6BB-4998678CF2F3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9603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846A0D-55B0-4EB0-B6BB-4998678CF2F3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13254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846A0D-55B0-4EB0-B6BB-4998678CF2F3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4442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846A0D-55B0-4EB0-B6BB-4998678CF2F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189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846A0D-55B0-4EB0-B6BB-4998678CF2F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0047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846A0D-55B0-4EB0-B6BB-4998678CF2F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5728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Papers Invited  - 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calls for papers with deadlines regarding forthcoming conferences and special issues of scholarly journals.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846A0D-55B0-4EB0-B6BB-4998678CF2F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4479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846A0D-55B0-4EB0-B6BB-4998678CF2F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9288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Active </a:t>
            </a:r>
            <a:r>
              <a:rPr lang="en-US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opps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are opportunities that you are tracking on your homepage, and have deemed important or critical. Active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opps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are most likely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opps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for which you plan to apply or for which you’ve already applied and would like to keep a close eye on. When you mark an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opp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as Active, it will be listed in the Active section on your homepage, which is shown to you immediately upon logging into your homepage.</a:t>
            </a:r>
          </a:p>
          <a:p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Tracked </a:t>
            </a:r>
            <a:r>
              <a:rPr lang="en-US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opps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are opportunities that you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want to monitor on your homepage, and are less critical than the 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Active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opps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 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Tracked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opps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are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opps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that you would like to follow, and for which you can receive a 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Funding Alert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846A0D-55B0-4EB0-B6BB-4998678CF2F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4764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Active </a:t>
            </a:r>
            <a:r>
              <a:rPr lang="en-US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opps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are opportunities that you are tracking on your homepage, and have deemed important or critical. Active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opps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are most likely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opps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for which you plan to apply or for which you’ve already applied and would like to keep a close eye on. When you mark an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opp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as Active, it will be listed in the Active section on your homepage, which is shown to you immediately upon logging into your homepage.</a:t>
            </a:r>
          </a:p>
          <a:p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Tracked </a:t>
            </a:r>
            <a:r>
              <a:rPr lang="en-US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opps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are opportunities that you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want to monitor on your homepage, and are less critical than the 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Active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opps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 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Tracked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opps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are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opps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that you would like to follow, and for which you can receive a 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Funding Alert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846A0D-55B0-4EB0-B6BB-4998678CF2F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995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9CA93-01B3-DF46-B78E-39B2765F45F0}" type="datetimeFigureOut">
              <a:rPr lang="en-US" smtClean="0"/>
              <a:t>9/13/18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97239-80E6-0247-A798-25AE3D67F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323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9CA93-01B3-DF46-B78E-39B2765F45F0}" type="datetimeFigureOut">
              <a:rPr lang="en-US" smtClean="0"/>
              <a:t>9/13/18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97239-80E6-0247-A798-25AE3D67F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766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9CA93-01B3-DF46-B78E-39B2765F45F0}" type="datetimeFigureOut">
              <a:rPr lang="en-US" smtClean="0"/>
              <a:t>9/13/18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97239-80E6-0247-A798-25AE3D67F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475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9CA93-01B3-DF46-B78E-39B2765F45F0}" type="datetimeFigureOut">
              <a:rPr lang="en-US" smtClean="0"/>
              <a:t>9/13/18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97239-80E6-0247-A798-25AE3D67F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583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9CA93-01B3-DF46-B78E-39B2765F45F0}" type="datetimeFigureOut">
              <a:rPr lang="en-US" smtClean="0"/>
              <a:t>9/13/18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97239-80E6-0247-A798-25AE3D67F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540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9CA93-01B3-DF46-B78E-39B2765F45F0}" type="datetimeFigureOut">
              <a:rPr lang="en-US" smtClean="0"/>
              <a:t>9/13/18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97239-80E6-0247-A798-25AE3D67F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557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9CA93-01B3-DF46-B78E-39B2765F45F0}" type="datetimeFigureOut">
              <a:rPr lang="en-US" smtClean="0"/>
              <a:t>9/13/18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97239-80E6-0247-A798-25AE3D67F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010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9CA93-01B3-DF46-B78E-39B2765F45F0}" type="datetimeFigureOut">
              <a:rPr lang="en-US" smtClean="0"/>
              <a:t>9/13/18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97239-80E6-0247-A798-25AE3D67F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665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9CA93-01B3-DF46-B78E-39B2765F45F0}" type="datetimeFigureOut">
              <a:rPr lang="en-US" smtClean="0"/>
              <a:t>9/13/18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97239-80E6-0247-A798-25AE3D67F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59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9CA93-01B3-DF46-B78E-39B2765F45F0}" type="datetimeFigureOut">
              <a:rPr lang="en-US" smtClean="0"/>
              <a:t>9/13/18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97239-80E6-0247-A798-25AE3D67F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631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9CA93-01B3-DF46-B78E-39B2765F45F0}" type="datetimeFigureOut">
              <a:rPr lang="en-US" smtClean="0"/>
              <a:t>9/13/18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97239-80E6-0247-A798-25AE3D67F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759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9CA93-01B3-DF46-B78E-39B2765F45F0}" type="datetimeFigureOut">
              <a:rPr lang="en-US" smtClean="0"/>
              <a:t>9/13/18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97239-80E6-0247-A798-25AE3D67F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04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limited-submission-vpr@virginia.edu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tif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rantforward.com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tiff"/><Relationship Id="rId4" Type="http://schemas.openxmlformats.org/officeDocument/2006/relationships/hyperlink" Target="mailto:jeff.fox@virginia.edu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rantforward.com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tif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tif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pivot.cos.co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tiff"/><Relationship Id="rId4" Type="http://schemas.openxmlformats.org/officeDocument/2006/relationships/hyperlink" Target="mailto:fundinginfo@virginia.edu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pivot.cos.co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tif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Funding Discovery Workshop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452773"/>
          </a:xfrm>
        </p:spPr>
        <p:txBody>
          <a:bodyPr>
            <a:normAutofit fontScale="85000" lnSpcReduction="20000"/>
          </a:bodyPr>
          <a:lstStyle/>
          <a:p>
            <a:endParaRPr lang="en-US" dirty="0"/>
          </a:p>
          <a:p>
            <a:r>
              <a:rPr lang="en-US" sz="3200" dirty="0"/>
              <a:t>September 13, 2018</a:t>
            </a:r>
          </a:p>
          <a:p>
            <a:endParaRPr lang="en-US" sz="3200" dirty="0"/>
          </a:p>
          <a:p>
            <a:r>
              <a:rPr lang="en-US" sz="3200" dirty="0"/>
              <a:t>Ricky Patterson</a:t>
            </a:r>
          </a:p>
          <a:p>
            <a:r>
              <a:rPr lang="en-US" sz="3200" dirty="0"/>
              <a:t>Research Librarian for Science and Engineering </a:t>
            </a:r>
            <a:r>
              <a:rPr lang="en-US" sz="3200" dirty="0" err="1"/>
              <a:t>ricky@virginia.edu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179545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Pivot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Track</a:t>
            </a:r>
          </a:p>
          <a:p>
            <a:pPr lvl="1"/>
            <a:r>
              <a:rPr lang="en-US" sz="2800" dirty="0"/>
              <a:t>Allows you to “watch” funding of interest</a:t>
            </a:r>
          </a:p>
          <a:p>
            <a:pPr lvl="1"/>
            <a:r>
              <a:rPr lang="en-US" sz="2800" dirty="0"/>
              <a:t>Note you can tell how many others are tracking, but not who they are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90859" y="688937"/>
            <a:ext cx="2162941" cy="677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9272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Pivot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Active – you’re tracking and have deemed important or critical. </a:t>
            </a:r>
          </a:p>
          <a:p>
            <a:pPr lvl="1"/>
            <a:r>
              <a:rPr lang="en-US" sz="2800" dirty="0"/>
              <a:t>Active </a:t>
            </a:r>
            <a:r>
              <a:rPr lang="en-US" sz="2800" dirty="0" err="1"/>
              <a:t>opps</a:t>
            </a:r>
            <a:r>
              <a:rPr lang="en-US" sz="2800" dirty="0"/>
              <a:t> are most likely </a:t>
            </a:r>
            <a:r>
              <a:rPr lang="en-US" sz="2800" dirty="0" err="1"/>
              <a:t>opps</a:t>
            </a:r>
            <a:r>
              <a:rPr lang="en-US" sz="2800" dirty="0"/>
              <a:t> for which you plan to apply or for which you’ve already applied and would like to keep a close eye on. </a:t>
            </a:r>
          </a:p>
          <a:p>
            <a:pPr lvl="1"/>
            <a:r>
              <a:rPr lang="en-US" sz="2800" dirty="0"/>
              <a:t>When you mark an </a:t>
            </a:r>
            <a:r>
              <a:rPr lang="en-US" sz="2800" dirty="0" err="1"/>
              <a:t>opp</a:t>
            </a:r>
            <a:r>
              <a:rPr lang="en-US" sz="2800" dirty="0"/>
              <a:t> as Active, it will be listed in the Active section on your homepage, which is shown to you immediately upon logging into your homepage.</a:t>
            </a:r>
          </a:p>
          <a:p>
            <a:endParaRPr lang="en-US" sz="3200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90859" y="688937"/>
            <a:ext cx="2162941" cy="677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00835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Pivot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Share</a:t>
            </a:r>
          </a:p>
          <a:p>
            <a:pPr lvl="1"/>
            <a:r>
              <a:rPr lang="en-US" sz="3200" dirty="0"/>
              <a:t>Can share a Search or a Funding Opportunity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90859" y="688937"/>
            <a:ext cx="2162941" cy="677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2689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 your </a:t>
            </a:r>
            <a:r>
              <a:rPr lang="en-US"/>
              <a:t>own topic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59381"/>
          </a:xfrm>
        </p:spPr>
        <p:txBody>
          <a:bodyPr>
            <a:normAutofit/>
          </a:bodyPr>
          <a:lstStyle/>
          <a:p>
            <a:r>
              <a:rPr lang="en-US" sz="3200" dirty="0"/>
              <a:t>This time use Advanced Search to see that functionality</a:t>
            </a:r>
          </a:p>
          <a:p>
            <a:r>
              <a:rPr lang="en-US" sz="3200" dirty="0"/>
              <a:t>Click on Funding on the menu bar, then Advanced Search</a:t>
            </a:r>
          </a:p>
          <a:p>
            <a:r>
              <a:rPr lang="en-US" sz="3200" dirty="0"/>
              <a:t>Enter search term(s)</a:t>
            </a:r>
          </a:p>
          <a:p>
            <a:r>
              <a:rPr lang="en-US" sz="3200" dirty="0"/>
              <a:t>Use the </a:t>
            </a:r>
            <a:r>
              <a:rPr lang="en-US" sz="3200" dirty="0">
                <a:sym typeface="Wingdings 3" panose="05040102010807070707" pitchFamily="18" charset="2"/>
              </a:rPr>
              <a:t> to find choices to Include or Exclude</a:t>
            </a:r>
          </a:p>
          <a:p>
            <a:pPr lvl="1"/>
            <a:r>
              <a:rPr lang="en-US" sz="2800" dirty="0">
                <a:sym typeface="Wingdings 3" panose="05040102010807070707" pitchFamily="18" charset="2"/>
              </a:rPr>
              <a:t>e.g. Funding Type = postdoctoral award</a:t>
            </a:r>
          </a:p>
          <a:p>
            <a:r>
              <a:rPr lang="en-US" sz="3200" dirty="0"/>
              <a:t>Notice the Keywords</a:t>
            </a:r>
          </a:p>
          <a:p>
            <a:pPr lvl="1"/>
            <a:r>
              <a:rPr lang="en-US" sz="2800" dirty="0"/>
              <a:t>Pivot’s terminology for “Categories”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90859" y="688937"/>
            <a:ext cx="2162941" cy="677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84508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Save your search and set up alerts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59381"/>
          </a:xfrm>
        </p:spPr>
        <p:txBody>
          <a:bodyPr>
            <a:normAutofit/>
          </a:bodyPr>
          <a:lstStyle/>
          <a:p>
            <a:r>
              <a:rPr lang="en-US" sz="3600" dirty="0"/>
              <a:t>Save Search</a:t>
            </a:r>
          </a:p>
          <a:p>
            <a:pPr lvl="1"/>
            <a:r>
              <a:rPr lang="en-US" sz="3200" dirty="0"/>
              <a:t>Would you like to receive a weekly email…?</a:t>
            </a:r>
          </a:p>
          <a:p>
            <a:pPr lvl="1"/>
            <a:r>
              <a:rPr lang="en-US" sz="3200" dirty="0"/>
              <a:t>See Saved Searches on left</a:t>
            </a:r>
          </a:p>
          <a:p>
            <a:pPr lvl="1"/>
            <a:r>
              <a:rPr lang="en-US" sz="3200" dirty="0"/>
              <a:t>Options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90859" y="688937"/>
            <a:ext cx="2162941" cy="677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6367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Pivot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Advisor</a:t>
            </a:r>
          </a:p>
          <a:p>
            <a:pPr lvl="1"/>
            <a:r>
              <a:rPr lang="en-US" sz="2800" dirty="0"/>
              <a:t>Generated via Profile. Your own searches will generate much more useful/accurate results</a:t>
            </a:r>
          </a:p>
          <a:p>
            <a:pPr lvl="1"/>
            <a:r>
              <a:rPr lang="en-US" sz="2800" dirty="0"/>
              <a:t>If you are receiving emails via the Advisor, you can turn them off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90859" y="688937"/>
            <a:ext cx="2162941" cy="677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8849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Pivot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Limited submission/internal coordination</a:t>
            </a:r>
          </a:p>
          <a:p>
            <a:pPr lvl="1"/>
            <a:r>
              <a:rPr lang="en-US" dirty="0"/>
              <a:t>Some sponsors/programs require a limited number of submissions from an organization, or other internal coordination. Some limited submission programs are University-wide, others are more granular at school or department level.</a:t>
            </a:r>
          </a:p>
          <a:p>
            <a:pPr lvl="1"/>
            <a:r>
              <a:rPr lang="en-US" dirty="0"/>
              <a:t>Curated – the VPR Office is collecting limited submission opportunities</a:t>
            </a:r>
          </a:p>
          <a:p>
            <a:pPr lvl="1"/>
            <a:r>
              <a:rPr lang="en-US" dirty="0"/>
              <a:t>Contact them via </a:t>
            </a:r>
            <a:r>
              <a:rPr lang="en-US" dirty="0">
                <a:hlinkClick r:id="rId3"/>
              </a:rPr>
              <a:t>limited-submission-vpr@virginia.edu</a:t>
            </a:r>
            <a:r>
              <a:rPr lang="en-US" dirty="0"/>
              <a:t> if you are interested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90859" y="688937"/>
            <a:ext cx="2162941" cy="677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5269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Grant Forward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GrantForward (</a:t>
            </a:r>
            <a:r>
              <a:rPr lang="en-US" sz="3200" dirty="0">
                <a:hlinkClick r:id="rId3"/>
              </a:rPr>
              <a:t>https://www.grantforward.com</a:t>
            </a:r>
            <a:r>
              <a:rPr lang="en-US" sz="3200" dirty="0"/>
              <a:t>)</a:t>
            </a:r>
          </a:p>
          <a:p>
            <a:pPr lvl="1"/>
            <a:r>
              <a:rPr lang="en-US" sz="2800" dirty="0"/>
              <a:t>relatively new searchable database of funding opportunities developed out of UIUC; adopted by a growing list of universities</a:t>
            </a:r>
          </a:p>
          <a:p>
            <a:r>
              <a:rPr lang="en-US" sz="3200" dirty="0"/>
              <a:t>Coverage:  US funding opportunities</a:t>
            </a:r>
          </a:p>
          <a:p>
            <a:r>
              <a:rPr lang="en-US" sz="3200" dirty="0"/>
              <a:t>Licensed by the VPR office</a:t>
            </a:r>
          </a:p>
          <a:p>
            <a:pPr lvl="1"/>
            <a:r>
              <a:rPr lang="en-US" sz="2800" dirty="0"/>
              <a:t>Want your feedback</a:t>
            </a:r>
          </a:p>
          <a:p>
            <a:pPr lvl="1"/>
            <a:r>
              <a:rPr lang="en-US" sz="2800" dirty="0"/>
              <a:t>Please contact them (</a:t>
            </a:r>
            <a:r>
              <a:rPr lang="en-US" sz="2800" dirty="0">
                <a:hlinkClick r:id="rId4"/>
              </a:rPr>
              <a:t>fundinginfo@virginia.edu</a:t>
            </a:r>
            <a:r>
              <a:rPr lang="en-US" sz="2800" dirty="0"/>
              <a:t>) to share your thoughts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34096" y="787356"/>
            <a:ext cx="2760279" cy="748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1941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two?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Coverage of funding opportunities is generally similar</a:t>
            </a:r>
          </a:p>
          <a:p>
            <a:pPr lvl="1"/>
            <a:r>
              <a:rPr lang="en-US" sz="2800" dirty="0"/>
              <a:t>One may be somewhat more comprehensive depending on the field (so try both!)</a:t>
            </a:r>
          </a:p>
          <a:p>
            <a:r>
              <a:rPr lang="en-US" dirty="0"/>
              <a:t>Only </a:t>
            </a:r>
            <a:r>
              <a:rPr lang="en-US" dirty="0" err="1"/>
              <a:t>GrantForward</a:t>
            </a:r>
            <a:r>
              <a:rPr lang="en-US" dirty="0"/>
              <a:t> contains Awards (</a:t>
            </a:r>
            <a:r>
              <a:rPr lang="en-US" i="1" dirty="0"/>
              <a:t>funded</a:t>
            </a:r>
            <a:r>
              <a:rPr lang="en-US" dirty="0"/>
              <a:t> projects) and Pre-Solicitations</a:t>
            </a:r>
          </a:p>
          <a:p>
            <a:r>
              <a:rPr lang="en-US" dirty="0"/>
              <a:t>Only Pivot has Papers Invited (calls for papers for upcoming conferences and journal special issues)</a:t>
            </a:r>
          </a:p>
          <a:p>
            <a:r>
              <a:rPr lang="en-US" dirty="0"/>
              <a:t>You may prefer the “look and feel”, user support, and/or other features of one tool vs the other.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34096" y="787356"/>
            <a:ext cx="2760279" cy="748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59909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4628" y="355202"/>
            <a:ext cx="10515600" cy="1325563"/>
          </a:xfrm>
        </p:spPr>
        <p:txBody>
          <a:bodyPr/>
          <a:lstStyle/>
          <a:p>
            <a:r>
              <a:rPr lang="en-US" dirty="0"/>
              <a:t>Create your </a:t>
            </a:r>
            <a:r>
              <a:rPr lang="en-US" dirty="0" err="1"/>
              <a:t>GrantForward</a:t>
            </a:r>
            <a:r>
              <a:rPr lang="en-US" dirty="0"/>
              <a:t> account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www.grantforward.com</a:t>
            </a:r>
            <a:endParaRPr lang="en-US" dirty="0"/>
          </a:p>
          <a:p>
            <a:r>
              <a:rPr lang="en-US" dirty="0"/>
              <a:t>Create an account so we can save searches and receive email alerts of funding opportunities</a:t>
            </a:r>
          </a:p>
          <a:p>
            <a:r>
              <a:rPr lang="en-US" dirty="0"/>
              <a:t>Again, don’t worry about profiles for now; we are focusing on searches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38896" y="643708"/>
            <a:ext cx="2760279" cy="748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2487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2670" y="1414808"/>
            <a:ext cx="11208026" cy="4351338"/>
          </a:xfrm>
        </p:spPr>
        <p:txBody>
          <a:bodyPr>
            <a:noAutofit/>
          </a:bodyPr>
          <a:lstStyle/>
          <a:p>
            <a:r>
              <a:rPr lang="en-US" sz="3600" dirty="0"/>
              <a:t>Explore two UVA-licensed (VPR Office) discovery tools: </a:t>
            </a:r>
            <a:br>
              <a:rPr lang="en-US" sz="3600" dirty="0"/>
            </a:br>
            <a:br>
              <a:rPr lang="en-US" sz="3600" dirty="0"/>
            </a:br>
            <a:r>
              <a:rPr lang="en-US" sz="3600" dirty="0"/>
              <a:t>                          Pivot and GrantForward</a:t>
            </a:r>
            <a:br>
              <a:rPr lang="en-US" sz="3600" dirty="0"/>
            </a:br>
            <a:endParaRPr lang="en-US" sz="3600" dirty="0"/>
          </a:p>
          <a:p>
            <a:pPr lvl="1"/>
            <a:r>
              <a:rPr lang="en-US" sz="3200" dirty="0"/>
              <a:t>Create accounts</a:t>
            </a:r>
          </a:p>
          <a:p>
            <a:pPr lvl="1"/>
            <a:r>
              <a:rPr lang="en-US" sz="3200" dirty="0"/>
              <a:t>Search the tools</a:t>
            </a:r>
          </a:p>
          <a:p>
            <a:pPr lvl="1"/>
            <a:r>
              <a:rPr lang="en-US" sz="3200" dirty="0"/>
              <a:t>Share funding opportunities with others</a:t>
            </a:r>
          </a:p>
          <a:p>
            <a:pPr lvl="1"/>
            <a:r>
              <a:rPr lang="en-US" sz="3200" dirty="0"/>
              <a:t>Save search strategies for email alerts regarding new opportunities</a:t>
            </a:r>
          </a:p>
          <a:p>
            <a:r>
              <a:rPr lang="en-US" sz="3600" dirty="0"/>
              <a:t>Understand where to get assistance with these tools</a:t>
            </a:r>
          </a:p>
        </p:txBody>
      </p:sp>
    </p:spTree>
    <p:extLst>
      <p:ext uri="{BB962C8B-B14F-4D97-AF65-F5344CB8AC3E}">
        <p14:creationId xmlns:p14="http://schemas.microsoft.com/office/powerpoint/2010/main" val="37921039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Tour the homepage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81666"/>
            <a:ext cx="10515600" cy="5276334"/>
          </a:xfrm>
        </p:spPr>
        <p:txBody>
          <a:bodyPr>
            <a:normAutofit/>
          </a:bodyPr>
          <a:lstStyle/>
          <a:p>
            <a:r>
              <a:rPr lang="en-US" sz="3600" dirty="0"/>
              <a:t>Options:</a:t>
            </a:r>
          </a:p>
          <a:p>
            <a:pPr lvl="1"/>
            <a:r>
              <a:rPr lang="en-US" sz="3200" dirty="0"/>
              <a:t>Funding</a:t>
            </a:r>
          </a:p>
          <a:p>
            <a:pPr lvl="1"/>
            <a:r>
              <a:rPr lang="en-US" sz="3200" dirty="0"/>
              <a:t>Pre-solicitations</a:t>
            </a:r>
          </a:p>
          <a:p>
            <a:pPr lvl="1"/>
            <a:r>
              <a:rPr lang="en-US" sz="3200" dirty="0"/>
              <a:t>Awards (aka funded projects)</a:t>
            </a:r>
          </a:p>
          <a:p>
            <a:pPr lvl="1"/>
            <a:r>
              <a:rPr lang="en-US" sz="3200" dirty="0"/>
              <a:t>Sponsors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34096" y="787356"/>
            <a:ext cx="2760279" cy="748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22759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search for funding!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s-IS" dirty="0"/>
              <a:t>Demonstration/follow along</a:t>
            </a:r>
          </a:p>
          <a:p>
            <a:r>
              <a:rPr lang="is-IS" dirty="0"/>
              <a:t>“mobile health” vs. </a:t>
            </a:r>
            <a:r>
              <a:rPr lang="en-US" dirty="0"/>
              <a:t>mobile health </a:t>
            </a:r>
            <a:r>
              <a:rPr lang="is-IS" dirty="0"/>
              <a:t>(note number of results)</a:t>
            </a:r>
          </a:p>
          <a:p>
            <a:r>
              <a:rPr lang="en-US" dirty="0"/>
              <a:t>Browse your results</a:t>
            </a:r>
          </a:p>
          <a:p>
            <a:pPr lvl="1"/>
            <a:r>
              <a:rPr lang="en-US" dirty="0"/>
              <a:t>Note the sort capabilities</a:t>
            </a:r>
          </a:p>
          <a:p>
            <a:pPr lvl="1"/>
            <a:r>
              <a:rPr lang="en-US" dirty="0"/>
              <a:t>Note the Filters on the left</a:t>
            </a:r>
          </a:p>
          <a:p>
            <a:r>
              <a:rPr lang="en-US" dirty="0"/>
              <a:t>Visit an individual record</a:t>
            </a:r>
          </a:p>
          <a:p>
            <a:pPr lvl="1"/>
            <a:r>
              <a:rPr lang="en-US" dirty="0"/>
              <a:t>See details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34096" y="787356"/>
            <a:ext cx="2760279" cy="748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11299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 your own topic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59381"/>
          </a:xfrm>
        </p:spPr>
        <p:txBody>
          <a:bodyPr>
            <a:normAutofit/>
          </a:bodyPr>
          <a:lstStyle/>
          <a:p>
            <a:r>
              <a:rPr lang="en-US" dirty="0"/>
              <a:t>Let’s use Advanced Search to see that functionality</a:t>
            </a:r>
          </a:p>
          <a:p>
            <a:r>
              <a:rPr lang="en-US" dirty="0"/>
              <a:t>Click on Funding on the menu bar, then Advanced Search</a:t>
            </a:r>
          </a:p>
          <a:p>
            <a:r>
              <a:rPr lang="en-US" dirty="0"/>
              <a:t>Enter search terms (e.g. genomics)</a:t>
            </a:r>
          </a:p>
          <a:p>
            <a:r>
              <a:rPr lang="en-US" dirty="0"/>
              <a:t>Click limits below</a:t>
            </a:r>
          </a:p>
          <a:p>
            <a:pPr lvl="1"/>
            <a:r>
              <a:rPr lang="en-US" dirty="0"/>
              <a:t>Sponsor Type</a:t>
            </a:r>
          </a:p>
          <a:p>
            <a:pPr lvl="1"/>
            <a:r>
              <a:rPr lang="en-US" dirty="0"/>
              <a:t>Type (note “Research Project”)</a:t>
            </a:r>
          </a:p>
          <a:p>
            <a:pPr lvl="1"/>
            <a:r>
              <a:rPr lang="en-US" dirty="0"/>
              <a:t>Status (open and continuous are defaults)</a:t>
            </a:r>
          </a:p>
          <a:p>
            <a:pPr lvl="1"/>
            <a:r>
              <a:rPr lang="en-US" dirty="0"/>
              <a:t>Submission (note you can omit Limited Submission)</a:t>
            </a:r>
          </a:p>
          <a:p>
            <a:pPr lvl="1"/>
            <a:r>
              <a:rPr lang="en-US" dirty="0"/>
              <a:t>Applicant Type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34096" y="787356"/>
            <a:ext cx="2760279" cy="748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8093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59381"/>
          </a:xfrm>
        </p:spPr>
        <p:txBody>
          <a:bodyPr>
            <a:normAutofit/>
          </a:bodyPr>
          <a:lstStyle/>
          <a:p>
            <a:r>
              <a:rPr lang="en-US" dirty="0"/>
              <a:t>Display with date, description</a:t>
            </a:r>
          </a:p>
          <a:p>
            <a:r>
              <a:rPr lang="en-US" dirty="0"/>
              <a:t>Click on title for full record</a:t>
            </a:r>
          </a:p>
          <a:p>
            <a:r>
              <a:rPr lang="en-US" dirty="0"/>
              <a:t>Usual wording…</a:t>
            </a:r>
          </a:p>
          <a:p>
            <a:r>
              <a:rPr lang="en-US" dirty="0"/>
              <a:t>Bottom has “users who viewed” and more results</a:t>
            </a:r>
          </a:p>
          <a:p>
            <a:r>
              <a:rPr lang="en-US" dirty="0"/>
              <a:t>Links to URL to apply, and the source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34096" y="787356"/>
            <a:ext cx="2760279" cy="748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7243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GrantForward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59381"/>
          </a:xfrm>
        </p:spPr>
        <p:txBody>
          <a:bodyPr>
            <a:normAutofit/>
          </a:bodyPr>
          <a:lstStyle/>
          <a:p>
            <a:r>
              <a:rPr lang="en-US" sz="3600" dirty="0"/>
              <a:t>Export</a:t>
            </a:r>
          </a:p>
          <a:p>
            <a:r>
              <a:rPr lang="en-US" sz="3600" dirty="0"/>
              <a:t>Favorite</a:t>
            </a:r>
          </a:p>
          <a:p>
            <a:r>
              <a:rPr lang="en-US" sz="3600" dirty="0"/>
              <a:t>Share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59383" y="522312"/>
            <a:ext cx="2760279" cy="748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5321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GrantForward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59381"/>
          </a:xfrm>
        </p:spPr>
        <p:txBody>
          <a:bodyPr>
            <a:normAutofit/>
          </a:bodyPr>
          <a:lstStyle/>
          <a:p>
            <a:r>
              <a:rPr lang="en-US" sz="3600" dirty="0"/>
              <a:t>Export</a:t>
            </a:r>
          </a:p>
          <a:p>
            <a:pPr lvl="1"/>
            <a:r>
              <a:rPr lang="en-US" sz="3200" dirty="0"/>
              <a:t>You can from list (choose 10, 25, 50 or 100 records), Favorites, or single record. Export to csv (Excel), txt, or pdf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59383" y="522312"/>
            <a:ext cx="2760279" cy="748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7907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GrantForward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59381"/>
          </a:xfrm>
        </p:spPr>
        <p:txBody>
          <a:bodyPr>
            <a:normAutofit/>
          </a:bodyPr>
          <a:lstStyle/>
          <a:p>
            <a:r>
              <a:rPr lang="en-US" sz="3600" dirty="0"/>
              <a:t>Favorite</a:t>
            </a:r>
          </a:p>
          <a:p>
            <a:pPr lvl="1"/>
            <a:r>
              <a:rPr lang="en-US" sz="3200" dirty="0"/>
              <a:t>Favorite (star) selected result(s) from list, then go to Favorites from top menu, then Export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59383" y="522312"/>
            <a:ext cx="2760279" cy="748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68720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GrantForward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59381"/>
          </a:xfrm>
        </p:spPr>
        <p:txBody>
          <a:bodyPr>
            <a:normAutofit/>
          </a:bodyPr>
          <a:lstStyle/>
          <a:p>
            <a:r>
              <a:rPr lang="en-US" sz="3600" dirty="0"/>
              <a:t>Share</a:t>
            </a:r>
          </a:p>
          <a:p>
            <a:pPr lvl="1"/>
            <a:r>
              <a:rPr lang="en-US" sz="3200" dirty="0"/>
              <a:t>From a single record, Share. Then visit Shared from top menu, and share with message via email</a:t>
            </a:r>
            <a:endParaRPr lang="en-US" sz="5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59383" y="522312"/>
            <a:ext cx="2760279" cy="748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8301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Save your search and set up alerts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59381"/>
          </a:xfrm>
        </p:spPr>
        <p:txBody>
          <a:bodyPr>
            <a:normAutofit/>
          </a:bodyPr>
          <a:lstStyle/>
          <a:p>
            <a:r>
              <a:rPr lang="en-US" sz="3600" dirty="0"/>
              <a:t>Save Search</a:t>
            </a:r>
          </a:p>
          <a:p>
            <a:pPr lvl="1"/>
            <a:r>
              <a:rPr lang="en-US" sz="3200" dirty="0"/>
              <a:t>Must be logged in</a:t>
            </a:r>
          </a:p>
          <a:p>
            <a:pPr lvl="1"/>
            <a:r>
              <a:rPr lang="en-US" sz="3200" dirty="0"/>
              <a:t>Name it</a:t>
            </a:r>
          </a:p>
          <a:p>
            <a:pPr lvl="1"/>
            <a:r>
              <a:rPr lang="en-US" sz="3200" dirty="0"/>
              <a:t>Choose your frequency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59383" y="522312"/>
            <a:ext cx="2760279" cy="748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827949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Help for both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https://</a:t>
            </a:r>
            <a:r>
              <a:rPr lang="en-US" dirty="0" err="1"/>
              <a:t>guides.lib.virginia.edu</a:t>
            </a:r>
            <a:r>
              <a:rPr lang="en-US" dirty="0"/>
              <a:t>/</a:t>
            </a:r>
            <a:r>
              <a:rPr lang="en-US" dirty="0" err="1"/>
              <a:t>grantsfunding</a:t>
            </a:r>
            <a:endParaRPr lang="en-US" dirty="0"/>
          </a:p>
          <a:p>
            <a:pPr lvl="1"/>
            <a:r>
              <a:rPr lang="en-US" dirty="0"/>
              <a:t>Quick Start guides</a:t>
            </a:r>
          </a:p>
          <a:p>
            <a:pPr lvl="1"/>
            <a:r>
              <a:rPr lang="en-US" dirty="0"/>
              <a:t>YouTube channels for Pivot and </a:t>
            </a:r>
            <a:r>
              <a:rPr lang="en-US" dirty="0" err="1"/>
              <a:t>GrantForward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Request a Consultation with a librarian </a:t>
            </a:r>
            <a:br>
              <a:rPr lang="en-US" dirty="0"/>
            </a:br>
            <a:endParaRPr lang="en-US" dirty="0"/>
          </a:p>
          <a:p>
            <a:r>
              <a:rPr lang="en-US" dirty="0"/>
              <a:t>Support also available through the Pivot and </a:t>
            </a:r>
            <a:r>
              <a:rPr lang="en-US" dirty="0" err="1"/>
              <a:t>GrantForward</a:t>
            </a:r>
            <a:r>
              <a:rPr lang="en-US" dirty="0"/>
              <a:t> sites (and YouTube channels)</a:t>
            </a:r>
          </a:p>
          <a:p>
            <a:endParaRPr lang="en-US" dirty="0"/>
          </a:p>
          <a:p>
            <a:r>
              <a:rPr lang="en-US" dirty="0"/>
              <a:t>How to apply for funding (Research Admin in your department or school, or OSP)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34096" y="787356"/>
            <a:ext cx="2760279" cy="7485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30580" y="857969"/>
            <a:ext cx="2162941" cy="677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252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Icebreaker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Name, Department</a:t>
            </a:r>
          </a:p>
          <a:p>
            <a:r>
              <a:rPr lang="en-US" sz="3200" dirty="0"/>
              <a:t>What’s one thing you’d like to get out of this workshop?</a:t>
            </a:r>
          </a:p>
          <a:p>
            <a:pPr marL="457200" lvl="1" indent="0">
              <a:buNone/>
            </a:pPr>
            <a:r>
              <a:rPr lang="en-US" sz="2800" dirty="0"/>
              <a:t>Examples:</a:t>
            </a:r>
          </a:p>
          <a:p>
            <a:pPr lvl="1"/>
            <a:r>
              <a:rPr lang="en-US" sz="2800" dirty="0"/>
              <a:t>I have an existing grant, but I want to find other sponsors offering funding in my field</a:t>
            </a:r>
          </a:p>
          <a:p>
            <a:pPr lvl="1"/>
            <a:r>
              <a:rPr lang="en-US" sz="2800" dirty="0"/>
              <a:t>I’ve got a new research area in mind and would like to learn what sponsors and programs are out there</a:t>
            </a:r>
          </a:p>
          <a:p>
            <a:pPr lvl="1"/>
            <a:r>
              <a:rPr lang="en-US" sz="2800" dirty="0"/>
              <a:t>I’m a grad student looking for fellowship opportunities</a:t>
            </a:r>
          </a:p>
          <a:p>
            <a:pPr lvl="1"/>
            <a:r>
              <a:rPr lang="is-IS" sz="2800" dirty="0"/>
              <a:t>…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51314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Funding Discovery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822354" cy="4351338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>
                <a:latin typeface="+mj-lt"/>
              </a:rPr>
              <a:t>Before you begin your search, think about a few basic questions:</a:t>
            </a:r>
          </a:p>
          <a:p>
            <a:r>
              <a:rPr lang="en-US" dirty="0"/>
              <a:t>What research topic are you interested in pursuing? What keywords do researchers in your field use to describe the topic?</a:t>
            </a:r>
          </a:p>
          <a:p>
            <a:r>
              <a:rPr lang="en-US" dirty="0"/>
              <a:t>What resources do you need? Do you need seed funding to start a new idea, support for a postdoc, or support for a team?</a:t>
            </a:r>
          </a:p>
          <a:p>
            <a:r>
              <a:rPr lang="en-US" dirty="0"/>
              <a:t>When do you need the funding? For how long?</a:t>
            </a:r>
          </a:p>
          <a:p>
            <a:r>
              <a:rPr lang="en-US" dirty="0"/>
              <a:t>Do you need to consider certain criteria for awards, such as your citizenship, your career stage, the location of the research, other?</a:t>
            </a:r>
          </a:p>
        </p:txBody>
      </p:sp>
    </p:spTree>
    <p:extLst>
      <p:ext uri="{BB962C8B-B14F-4D97-AF65-F5344CB8AC3E}">
        <p14:creationId xmlns:p14="http://schemas.microsoft.com/office/powerpoint/2010/main" val="243591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Pivot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Pivot (</a:t>
            </a:r>
            <a:r>
              <a:rPr lang="en-US" sz="3200" dirty="0">
                <a:hlinkClick r:id="rId3"/>
              </a:rPr>
              <a:t>http://pivot.cos.com</a:t>
            </a:r>
            <a:r>
              <a:rPr lang="en-US" sz="3200" dirty="0"/>
              <a:t>) is a searchable database of funding opportunities used by many universities</a:t>
            </a:r>
          </a:p>
          <a:p>
            <a:r>
              <a:rPr lang="en-US" sz="3200" dirty="0"/>
              <a:t>Coverage: international funding opportunities</a:t>
            </a:r>
          </a:p>
          <a:p>
            <a:r>
              <a:rPr lang="en-US" sz="3200" dirty="0"/>
              <a:t>Licensed by the VPR office</a:t>
            </a:r>
          </a:p>
          <a:p>
            <a:pPr lvl="1"/>
            <a:r>
              <a:rPr lang="en-US" sz="2800" dirty="0"/>
              <a:t>Want your feedback</a:t>
            </a:r>
          </a:p>
          <a:p>
            <a:pPr lvl="1"/>
            <a:r>
              <a:rPr lang="en-US" sz="2800" dirty="0"/>
              <a:t>Please contact them (</a:t>
            </a:r>
            <a:r>
              <a:rPr lang="en-US" sz="2800" dirty="0">
                <a:hlinkClick r:id="rId4"/>
              </a:rPr>
              <a:t>fundinginfo@virginia.edu</a:t>
            </a:r>
            <a:r>
              <a:rPr lang="en-US" sz="2800" dirty="0"/>
              <a:t>) to share your thoughts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90859" y="688937"/>
            <a:ext cx="2162941" cy="677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7916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Started with Pivot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Visit Pivot (</a:t>
            </a:r>
            <a:r>
              <a:rPr lang="en-US" sz="3200" dirty="0">
                <a:hlinkClick r:id="rId3"/>
              </a:rPr>
              <a:t>http://pivot.cos.com</a:t>
            </a:r>
            <a:r>
              <a:rPr lang="en-US" sz="3200" dirty="0"/>
              <a:t>) </a:t>
            </a:r>
          </a:p>
          <a:p>
            <a:r>
              <a:rPr lang="en-US" sz="3200" dirty="0"/>
              <a:t>No need to manually create an account!</a:t>
            </a:r>
          </a:p>
          <a:p>
            <a:r>
              <a:rPr lang="en-US" sz="3200" dirty="0"/>
              <a:t>Under “Sign In”, click on “Access via My Institutional Login”</a:t>
            </a:r>
          </a:p>
          <a:p>
            <a:pPr lvl="1"/>
            <a:r>
              <a:rPr lang="en-US" sz="2800" dirty="0"/>
              <a:t>You’ll be directed to login via your Institution's Credentials (Shibboleth)</a:t>
            </a:r>
          </a:p>
          <a:p>
            <a:pPr lvl="1"/>
            <a:r>
              <a:rPr lang="en-US" sz="2800" dirty="0"/>
              <a:t>Choose your institution and click Login</a:t>
            </a:r>
          </a:p>
          <a:p>
            <a:pPr lvl="1"/>
            <a:r>
              <a:rPr lang="en-US" sz="2800" dirty="0"/>
              <a:t>You’ll be directed to </a:t>
            </a:r>
            <a:r>
              <a:rPr lang="en-US" sz="2800" dirty="0" err="1"/>
              <a:t>Netbadge</a:t>
            </a:r>
            <a:r>
              <a:rPr lang="en-US" sz="2800" dirty="0"/>
              <a:t> to enter your id and password (typically your computing ID and password)</a:t>
            </a:r>
          </a:p>
          <a:p>
            <a:pPr lvl="2"/>
            <a:r>
              <a:rPr lang="en-US" sz="2400" dirty="0"/>
              <a:t>No additional ID and password to remember!!!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90859" y="688937"/>
            <a:ext cx="2162941" cy="677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05283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Tour the homepage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81666"/>
            <a:ext cx="10515600" cy="5276334"/>
          </a:xfrm>
        </p:spPr>
        <p:txBody>
          <a:bodyPr>
            <a:normAutofit/>
          </a:bodyPr>
          <a:lstStyle/>
          <a:p>
            <a:r>
              <a:rPr lang="en-US" sz="3600" dirty="0"/>
              <a:t>Three options:</a:t>
            </a:r>
          </a:p>
          <a:p>
            <a:pPr lvl="1"/>
            <a:r>
              <a:rPr lang="en-US" sz="3200" dirty="0"/>
              <a:t>Funding</a:t>
            </a:r>
          </a:p>
          <a:p>
            <a:pPr lvl="1"/>
            <a:r>
              <a:rPr lang="en-US" sz="3200" dirty="0"/>
              <a:t>Profiles – YES, it automatically has created a profile for you. NO, we don’t generally find these helpful and would not recommend spending time enhancing them</a:t>
            </a:r>
          </a:p>
          <a:p>
            <a:pPr lvl="1"/>
            <a:r>
              <a:rPr lang="en-US" sz="3200" dirty="0"/>
              <a:t>Papers Invited</a:t>
            </a:r>
          </a:p>
          <a:p>
            <a:r>
              <a:rPr lang="en-US" sz="3600" dirty="0"/>
              <a:t>Funding Insights</a:t>
            </a:r>
          </a:p>
          <a:p>
            <a:pPr lvl="1"/>
            <a:r>
              <a:rPr lang="en-US" sz="3200" dirty="0"/>
              <a:t>“Pushed” to you based on your interests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90859" y="688937"/>
            <a:ext cx="2162941" cy="677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0900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search for funding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s-IS" sz="3200" dirty="0"/>
              <a:t>Demonstration/follow along</a:t>
            </a:r>
          </a:p>
          <a:p>
            <a:r>
              <a:rPr lang="is-IS" sz="3200" dirty="0"/>
              <a:t>“mobile health” vs. </a:t>
            </a:r>
            <a:r>
              <a:rPr lang="en-US" sz="3200" dirty="0"/>
              <a:t>mobile health </a:t>
            </a:r>
            <a:r>
              <a:rPr lang="is-IS" sz="3200" dirty="0"/>
              <a:t>(note number of results)</a:t>
            </a:r>
          </a:p>
          <a:p>
            <a:r>
              <a:rPr lang="en-US" sz="3200" dirty="0"/>
              <a:t>Browse your results</a:t>
            </a:r>
          </a:p>
          <a:p>
            <a:pPr lvl="1"/>
            <a:r>
              <a:rPr lang="en-US" sz="2800" dirty="0"/>
              <a:t>Note the sort capabilities</a:t>
            </a:r>
          </a:p>
          <a:p>
            <a:pPr lvl="1"/>
            <a:r>
              <a:rPr lang="en-US" sz="2800" dirty="0"/>
              <a:t>Note the limits on the left</a:t>
            </a:r>
          </a:p>
          <a:p>
            <a:r>
              <a:rPr lang="en-US" sz="3200" dirty="0"/>
              <a:t>Visit an individual record</a:t>
            </a:r>
          </a:p>
          <a:p>
            <a:pPr lvl="1"/>
            <a:r>
              <a:rPr lang="en-US" sz="2800" dirty="0"/>
              <a:t>See details</a:t>
            </a:r>
          </a:p>
          <a:p>
            <a:pPr lvl="1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90859" y="688937"/>
            <a:ext cx="2162941" cy="677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85963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Pivot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Track</a:t>
            </a:r>
          </a:p>
          <a:p>
            <a:r>
              <a:rPr lang="en-US" sz="3600" dirty="0"/>
              <a:t>Active</a:t>
            </a:r>
          </a:p>
          <a:p>
            <a:r>
              <a:rPr lang="en-US" sz="3600" dirty="0"/>
              <a:t>Share</a:t>
            </a:r>
            <a:endParaRPr lang="en-US" dirty="0"/>
          </a:p>
          <a:p>
            <a:pPr lvl="1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90859" y="688937"/>
            <a:ext cx="2162941" cy="677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990700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3.1.3337"/>
  <p:tag name="PPTVERSION" val="14"/>
  <p:tag name="TPOS" val="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877</TotalTime>
  <Words>1276</Words>
  <Application>Microsoft Macintosh PowerPoint</Application>
  <PresentationFormat>Widescreen</PresentationFormat>
  <Paragraphs>212</Paragraphs>
  <Slides>29</Slides>
  <Notes>28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Calibri</vt:lpstr>
      <vt:lpstr>Calibri Light</vt:lpstr>
      <vt:lpstr>Wingdings 3</vt:lpstr>
      <vt:lpstr>Office Theme</vt:lpstr>
      <vt:lpstr>Funding Discovery Workshop</vt:lpstr>
      <vt:lpstr>Objectives</vt:lpstr>
      <vt:lpstr>Icebreaker</vt:lpstr>
      <vt:lpstr>Funding Discovery</vt:lpstr>
      <vt:lpstr>Pivot</vt:lpstr>
      <vt:lpstr>Getting Started with Pivot</vt:lpstr>
      <vt:lpstr>Tour the homepage</vt:lpstr>
      <vt:lpstr>Let’s search for funding</vt:lpstr>
      <vt:lpstr>Pivot Features</vt:lpstr>
      <vt:lpstr>Pivot features</vt:lpstr>
      <vt:lpstr>Pivot Features</vt:lpstr>
      <vt:lpstr>Pivot Features</vt:lpstr>
      <vt:lpstr>Search your own topic</vt:lpstr>
      <vt:lpstr>Save your search and set up alerts</vt:lpstr>
      <vt:lpstr>More Pivot</vt:lpstr>
      <vt:lpstr>More Pivot</vt:lpstr>
      <vt:lpstr>Grant Forward</vt:lpstr>
      <vt:lpstr>Why two?</vt:lpstr>
      <vt:lpstr>Create your GrantForward account</vt:lpstr>
      <vt:lpstr>Tour the homepage</vt:lpstr>
      <vt:lpstr>Let’s search for funding!</vt:lpstr>
      <vt:lpstr>Search your own topic</vt:lpstr>
      <vt:lpstr>Results</vt:lpstr>
      <vt:lpstr>GrantForward Features</vt:lpstr>
      <vt:lpstr>GrantForward Features</vt:lpstr>
      <vt:lpstr>GrantForward Features</vt:lpstr>
      <vt:lpstr>GrantForward Features</vt:lpstr>
      <vt:lpstr>Save your search and set up alerts</vt:lpstr>
      <vt:lpstr>Help for both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Funding Discovery with Pivot and Grant Forward</dc:title>
  <dc:creator>Microsoft Office User</dc:creator>
  <cp:lastModifiedBy>Patterson, Ricky (rjp0i)</cp:lastModifiedBy>
  <cp:revision>60</cp:revision>
  <cp:lastPrinted>2018-01-30T19:05:28Z</cp:lastPrinted>
  <dcterms:created xsi:type="dcterms:W3CDTF">2016-07-25T15:38:03Z</dcterms:created>
  <dcterms:modified xsi:type="dcterms:W3CDTF">2018-09-13T17:36:45Z</dcterms:modified>
</cp:coreProperties>
</file>