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4" r:id="rId8"/>
    <p:sldId id="272" r:id="rId9"/>
    <p:sldId id="267" r:id="rId10"/>
    <p:sldId id="265" r:id="rId11"/>
    <p:sldId id="262" r:id="rId12"/>
    <p:sldId id="271" r:id="rId13"/>
    <p:sldId id="268" r:id="rId14"/>
    <p:sldId id="273" r:id="rId15"/>
    <p:sldId id="270" r:id="rId16"/>
    <p:sldId id="266" r:id="rId17"/>
  </p:sldIdLst>
  <p:sldSz cx="12192000" cy="6858000"/>
  <p:notesSz cx="6858000" cy="92964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47"/>
    <p:restoredTop sz="93692"/>
  </p:normalViewPr>
  <p:slideViewPr>
    <p:cSldViewPr snapToGrid="0" snapToObjects="1">
      <p:cViewPr>
        <p:scale>
          <a:sx n="122" d="100"/>
          <a:sy n="122" d="100"/>
        </p:scale>
        <p:origin x="-24" y="-5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gs" Target="tags/tag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3B97F47B-BD3C-4BED-8673-CABE1FAFFCF4}" type="datetimeFigureOut">
              <a:rPr lang="en-US" smtClean="0"/>
              <a:t>10/12/17</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C908A217-935D-4CFE-8A28-F46198FA1047}" type="slidenum">
              <a:rPr lang="en-US" smtClean="0"/>
              <a:t>‹#›</a:t>
            </a:fld>
            <a:endParaRPr lang="en-US"/>
          </a:p>
        </p:txBody>
      </p:sp>
    </p:spTree>
    <p:extLst>
      <p:ext uri="{BB962C8B-B14F-4D97-AF65-F5344CB8AC3E}">
        <p14:creationId xmlns:p14="http://schemas.microsoft.com/office/powerpoint/2010/main" val="14813962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02BBC5A6-C781-4425-ACA3-0B6F5FFA4C9A}" type="datetimeFigureOut">
              <a:rPr lang="en-US" smtClean="0"/>
              <a:t>10/12/17</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B9846A0D-55B0-4EB0-B6BB-4998678CF2F3}" type="slidenum">
              <a:rPr lang="en-US" smtClean="0"/>
              <a:t>‹#›</a:t>
            </a:fld>
            <a:endParaRPr lang="en-US"/>
          </a:p>
        </p:txBody>
      </p:sp>
    </p:spTree>
    <p:extLst>
      <p:ext uri="{BB962C8B-B14F-4D97-AF65-F5344CB8AC3E}">
        <p14:creationId xmlns:p14="http://schemas.microsoft.com/office/powerpoint/2010/main" val="214607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846A0D-55B0-4EB0-B6BB-4998678CF2F3}" type="slidenum">
              <a:rPr lang="en-US" smtClean="0"/>
              <a:t>1</a:t>
            </a:fld>
            <a:endParaRPr lang="en-US"/>
          </a:p>
        </p:txBody>
      </p:sp>
    </p:spTree>
    <p:extLst>
      <p:ext uri="{BB962C8B-B14F-4D97-AF65-F5344CB8AC3E}">
        <p14:creationId xmlns:p14="http://schemas.microsoft.com/office/powerpoint/2010/main" val="817628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846A0D-55B0-4EB0-B6BB-4998678CF2F3}" type="slidenum">
              <a:rPr lang="en-US" smtClean="0"/>
              <a:t>10</a:t>
            </a:fld>
            <a:endParaRPr lang="en-US"/>
          </a:p>
        </p:txBody>
      </p:sp>
    </p:spTree>
    <p:extLst>
      <p:ext uri="{BB962C8B-B14F-4D97-AF65-F5344CB8AC3E}">
        <p14:creationId xmlns:p14="http://schemas.microsoft.com/office/powerpoint/2010/main" val="18236898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846A0D-55B0-4EB0-B6BB-4998678CF2F3}" type="slidenum">
              <a:rPr lang="en-US" smtClean="0"/>
              <a:t>11</a:t>
            </a:fld>
            <a:endParaRPr lang="en-US"/>
          </a:p>
        </p:txBody>
      </p:sp>
    </p:spTree>
    <p:extLst>
      <p:ext uri="{BB962C8B-B14F-4D97-AF65-F5344CB8AC3E}">
        <p14:creationId xmlns:p14="http://schemas.microsoft.com/office/powerpoint/2010/main" val="12243857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846A0D-55B0-4EB0-B6BB-4998678CF2F3}" type="slidenum">
              <a:rPr lang="en-US" smtClean="0"/>
              <a:t>12</a:t>
            </a:fld>
            <a:endParaRPr lang="en-US"/>
          </a:p>
        </p:txBody>
      </p:sp>
    </p:spTree>
    <p:extLst>
      <p:ext uri="{BB962C8B-B14F-4D97-AF65-F5344CB8AC3E}">
        <p14:creationId xmlns:p14="http://schemas.microsoft.com/office/powerpoint/2010/main" val="1366465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846A0D-55B0-4EB0-B6BB-4998678CF2F3}" type="slidenum">
              <a:rPr lang="en-US" smtClean="0"/>
              <a:t>13</a:t>
            </a:fld>
            <a:endParaRPr lang="en-US"/>
          </a:p>
        </p:txBody>
      </p:sp>
    </p:spTree>
    <p:extLst>
      <p:ext uri="{BB962C8B-B14F-4D97-AF65-F5344CB8AC3E}">
        <p14:creationId xmlns:p14="http://schemas.microsoft.com/office/powerpoint/2010/main" val="238620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846A0D-55B0-4EB0-B6BB-4998678CF2F3}" type="slidenum">
              <a:rPr lang="en-US" smtClean="0"/>
              <a:t>14</a:t>
            </a:fld>
            <a:endParaRPr lang="en-US"/>
          </a:p>
        </p:txBody>
      </p:sp>
    </p:spTree>
    <p:extLst>
      <p:ext uri="{BB962C8B-B14F-4D97-AF65-F5344CB8AC3E}">
        <p14:creationId xmlns:p14="http://schemas.microsoft.com/office/powerpoint/2010/main" val="1810216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846A0D-55B0-4EB0-B6BB-4998678CF2F3}" type="slidenum">
              <a:rPr lang="en-US" smtClean="0"/>
              <a:t>15</a:t>
            </a:fld>
            <a:endParaRPr lang="en-US"/>
          </a:p>
        </p:txBody>
      </p:sp>
    </p:spTree>
    <p:extLst>
      <p:ext uri="{BB962C8B-B14F-4D97-AF65-F5344CB8AC3E}">
        <p14:creationId xmlns:p14="http://schemas.microsoft.com/office/powerpoint/2010/main" val="15032704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846A0D-55B0-4EB0-B6BB-4998678CF2F3}" type="slidenum">
              <a:rPr lang="en-US" smtClean="0"/>
              <a:t>16</a:t>
            </a:fld>
            <a:endParaRPr lang="en-US"/>
          </a:p>
        </p:txBody>
      </p:sp>
    </p:spTree>
    <p:extLst>
      <p:ext uri="{BB962C8B-B14F-4D97-AF65-F5344CB8AC3E}">
        <p14:creationId xmlns:p14="http://schemas.microsoft.com/office/powerpoint/2010/main" val="1109444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846A0D-55B0-4EB0-B6BB-4998678CF2F3}" type="slidenum">
              <a:rPr lang="en-US" smtClean="0"/>
              <a:t>2</a:t>
            </a:fld>
            <a:endParaRPr lang="en-US"/>
          </a:p>
        </p:txBody>
      </p:sp>
    </p:spTree>
    <p:extLst>
      <p:ext uri="{BB962C8B-B14F-4D97-AF65-F5344CB8AC3E}">
        <p14:creationId xmlns:p14="http://schemas.microsoft.com/office/powerpoint/2010/main" val="4068156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846A0D-55B0-4EB0-B6BB-4998678CF2F3}" type="slidenum">
              <a:rPr lang="en-US" smtClean="0"/>
              <a:t>3</a:t>
            </a:fld>
            <a:endParaRPr lang="en-US"/>
          </a:p>
        </p:txBody>
      </p:sp>
    </p:spTree>
    <p:extLst>
      <p:ext uri="{BB962C8B-B14F-4D97-AF65-F5344CB8AC3E}">
        <p14:creationId xmlns:p14="http://schemas.microsoft.com/office/powerpoint/2010/main" val="3265440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846A0D-55B0-4EB0-B6BB-4998678CF2F3}" type="slidenum">
              <a:rPr lang="en-US" smtClean="0"/>
              <a:t>4</a:t>
            </a:fld>
            <a:endParaRPr lang="en-US"/>
          </a:p>
        </p:txBody>
      </p:sp>
    </p:spTree>
    <p:extLst>
      <p:ext uri="{BB962C8B-B14F-4D97-AF65-F5344CB8AC3E}">
        <p14:creationId xmlns:p14="http://schemas.microsoft.com/office/powerpoint/2010/main" val="414118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846A0D-55B0-4EB0-B6BB-4998678CF2F3}" type="slidenum">
              <a:rPr lang="en-US" smtClean="0"/>
              <a:t>5</a:t>
            </a:fld>
            <a:endParaRPr lang="en-US"/>
          </a:p>
        </p:txBody>
      </p:sp>
    </p:spTree>
    <p:extLst>
      <p:ext uri="{BB962C8B-B14F-4D97-AF65-F5344CB8AC3E}">
        <p14:creationId xmlns:p14="http://schemas.microsoft.com/office/powerpoint/2010/main" val="572004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846A0D-55B0-4EB0-B6BB-4998678CF2F3}" type="slidenum">
              <a:rPr lang="en-US" smtClean="0"/>
              <a:t>6</a:t>
            </a:fld>
            <a:endParaRPr lang="en-US"/>
          </a:p>
        </p:txBody>
      </p:sp>
    </p:spTree>
    <p:extLst>
      <p:ext uri="{BB962C8B-B14F-4D97-AF65-F5344CB8AC3E}">
        <p14:creationId xmlns:p14="http://schemas.microsoft.com/office/powerpoint/2010/main" val="4158666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846A0D-55B0-4EB0-B6BB-4998678CF2F3}" type="slidenum">
              <a:rPr lang="en-US" smtClean="0"/>
              <a:t>7</a:t>
            </a:fld>
            <a:endParaRPr lang="en-US"/>
          </a:p>
        </p:txBody>
      </p:sp>
    </p:spTree>
    <p:extLst>
      <p:ext uri="{BB962C8B-B14F-4D97-AF65-F5344CB8AC3E}">
        <p14:creationId xmlns:p14="http://schemas.microsoft.com/office/powerpoint/2010/main" val="22509288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846A0D-55B0-4EB0-B6BB-4998678CF2F3}" type="slidenum">
              <a:rPr lang="en-US" smtClean="0"/>
              <a:t>8</a:t>
            </a:fld>
            <a:endParaRPr lang="en-US"/>
          </a:p>
        </p:txBody>
      </p:sp>
    </p:spTree>
    <p:extLst>
      <p:ext uri="{BB962C8B-B14F-4D97-AF65-F5344CB8AC3E}">
        <p14:creationId xmlns:p14="http://schemas.microsoft.com/office/powerpoint/2010/main" val="297592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846A0D-55B0-4EB0-B6BB-4998678CF2F3}" type="slidenum">
              <a:rPr lang="en-US" smtClean="0"/>
              <a:t>9</a:t>
            </a:fld>
            <a:endParaRPr lang="en-US"/>
          </a:p>
        </p:txBody>
      </p:sp>
    </p:spTree>
    <p:extLst>
      <p:ext uri="{BB962C8B-B14F-4D97-AF65-F5344CB8AC3E}">
        <p14:creationId xmlns:p14="http://schemas.microsoft.com/office/powerpoint/2010/main" val="2436112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69CA93-01B3-DF46-B78E-39B2765F45F0}" type="datetimeFigureOut">
              <a:rPr lang="en-US" smtClean="0"/>
              <a:t>10/12/17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97239-80E6-0247-A798-25AE3D67FCD2}" type="slidenum">
              <a:rPr lang="en-US" smtClean="0"/>
              <a:t>‹#›</a:t>
            </a:fld>
            <a:endParaRPr lang="en-US"/>
          </a:p>
        </p:txBody>
      </p:sp>
    </p:spTree>
    <p:extLst>
      <p:ext uri="{BB962C8B-B14F-4D97-AF65-F5344CB8AC3E}">
        <p14:creationId xmlns:p14="http://schemas.microsoft.com/office/powerpoint/2010/main" val="1492323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69CA93-01B3-DF46-B78E-39B2765F45F0}" type="datetimeFigureOut">
              <a:rPr lang="en-US" smtClean="0"/>
              <a:t>10/12/17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97239-80E6-0247-A798-25AE3D67FCD2}" type="slidenum">
              <a:rPr lang="en-US" smtClean="0"/>
              <a:t>‹#›</a:t>
            </a:fld>
            <a:endParaRPr lang="en-US"/>
          </a:p>
        </p:txBody>
      </p:sp>
    </p:spTree>
    <p:extLst>
      <p:ext uri="{BB962C8B-B14F-4D97-AF65-F5344CB8AC3E}">
        <p14:creationId xmlns:p14="http://schemas.microsoft.com/office/powerpoint/2010/main" val="776766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69CA93-01B3-DF46-B78E-39B2765F45F0}" type="datetimeFigureOut">
              <a:rPr lang="en-US" smtClean="0"/>
              <a:t>10/12/17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97239-80E6-0247-A798-25AE3D67FCD2}" type="slidenum">
              <a:rPr lang="en-US" smtClean="0"/>
              <a:t>‹#›</a:t>
            </a:fld>
            <a:endParaRPr lang="en-US"/>
          </a:p>
        </p:txBody>
      </p:sp>
    </p:spTree>
    <p:extLst>
      <p:ext uri="{BB962C8B-B14F-4D97-AF65-F5344CB8AC3E}">
        <p14:creationId xmlns:p14="http://schemas.microsoft.com/office/powerpoint/2010/main" val="569475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69CA93-01B3-DF46-B78E-39B2765F45F0}" type="datetimeFigureOut">
              <a:rPr lang="en-US" smtClean="0"/>
              <a:t>10/12/17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97239-80E6-0247-A798-25AE3D67FCD2}" type="slidenum">
              <a:rPr lang="en-US" smtClean="0"/>
              <a:t>‹#›</a:t>
            </a:fld>
            <a:endParaRPr lang="en-US"/>
          </a:p>
        </p:txBody>
      </p:sp>
    </p:spTree>
    <p:extLst>
      <p:ext uri="{BB962C8B-B14F-4D97-AF65-F5344CB8AC3E}">
        <p14:creationId xmlns:p14="http://schemas.microsoft.com/office/powerpoint/2010/main" val="490583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69CA93-01B3-DF46-B78E-39B2765F45F0}" type="datetimeFigureOut">
              <a:rPr lang="en-US" smtClean="0"/>
              <a:t>10/12/17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97239-80E6-0247-A798-25AE3D67FCD2}" type="slidenum">
              <a:rPr lang="en-US" smtClean="0"/>
              <a:t>‹#›</a:t>
            </a:fld>
            <a:endParaRPr lang="en-US"/>
          </a:p>
        </p:txBody>
      </p:sp>
    </p:spTree>
    <p:extLst>
      <p:ext uri="{BB962C8B-B14F-4D97-AF65-F5344CB8AC3E}">
        <p14:creationId xmlns:p14="http://schemas.microsoft.com/office/powerpoint/2010/main" val="803540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69CA93-01B3-DF46-B78E-39B2765F45F0}" type="datetimeFigureOut">
              <a:rPr lang="en-US" smtClean="0"/>
              <a:t>10/12/17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97239-80E6-0247-A798-25AE3D67FCD2}" type="slidenum">
              <a:rPr lang="en-US" smtClean="0"/>
              <a:t>‹#›</a:t>
            </a:fld>
            <a:endParaRPr lang="en-US"/>
          </a:p>
        </p:txBody>
      </p:sp>
    </p:spTree>
    <p:extLst>
      <p:ext uri="{BB962C8B-B14F-4D97-AF65-F5344CB8AC3E}">
        <p14:creationId xmlns:p14="http://schemas.microsoft.com/office/powerpoint/2010/main" val="1731557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69CA93-01B3-DF46-B78E-39B2765F45F0}" type="datetimeFigureOut">
              <a:rPr lang="en-US" smtClean="0"/>
              <a:t>10/12/17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C97239-80E6-0247-A798-25AE3D67FCD2}" type="slidenum">
              <a:rPr lang="en-US" smtClean="0"/>
              <a:t>‹#›</a:t>
            </a:fld>
            <a:endParaRPr lang="en-US"/>
          </a:p>
        </p:txBody>
      </p:sp>
    </p:spTree>
    <p:extLst>
      <p:ext uri="{BB962C8B-B14F-4D97-AF65-F5344CB8AC3E}">
        <p14:creationId xmlns:p14="http://schemas.microsoft.com/office/powerpoint/2010/main" val="1735010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69CA93-01B3-DF46-B78E-39B2765F45F0}" type="datetimeFigureOut">
              <a:rPr lang="en-US" smtClean="0"/>
              <a:t>10/12/17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C97239-80E6-0247-A798-25AE3D67FCD2}" type="slidenum">
              <a:rPr lang="en-US" smtClean="0"/>
              <a:t>‹#›</a:t>
            </a:fld>
            <a:endParaRPr lang="en-US"/>
          </a:p>
        </p:txBody>
      </p:sp>
    </p:spTree>
    <p:extLst>
      <p:ext uri="{BB962C8B-B14F-4D97-AF65-F5344CB8AC3E}">
        <p14:creationId xmlns:p14="http://schemas.microsoft.com/office/powerpoint/2010/main" val="1786665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69CA93-01B3-DF46-B78E-39B2765F45F0}" type="datetimeFigureOut">
              <a:rPr lang="en-US" smtClean="0"/>
              <a:t>10/12/17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C97239-80E6-0247-A798-25AE3D67FCD2}" type="slidenum">
              <a:rPr lang="en-US" smtClean="0"/>
              <a:t>‹#›</a:t>
            </a:fld>
            <a:endParaRPr lang="en-US"/>
          </a:p>
        </p:txBody>
      </p:sp>
    </p:spTree>
    <p:extLst>
      <p:ext uri="{BB962C8B-B14F-4D97-AF65-F5344CB8AC3E}">
        <p14:creationId xmlns:p14="http://schemas.microsoft.com/office/powerpoint/2010/main" val="227659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69CA93-01B3-DF46-B78E-39B2765F45F0}" type="datetimeFigureOut">
              <a:rPr lang="en-US" smtClean="0"/>
              <a:t>10/12/17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97239-80E6-0247-A798-25AE3D67FCD2}" type="slidenum">
              <a:rPr lang="en-US" smtClean="0"/>
              <a:t>‹#›</a:t>
            </a:fld>
            <a:endParaRPr lang="en-US"/>
          </a:p>
        </p:txBody>
      </p:sp>
    </p:spTree>
    <p:extLst>
      <p:ext uri="{BB962C8B-B14F-4D97-AF65-F5344CB8AC3E}">
        <p14:creationId xmlns:p14="http://schemas.microsoft.com/office/powerpoint/2010/main" val="1605631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69CA93-01B3-DF46-B78E-39B2765F45F0}" type="datetimeFigureOut">
              <a:rPr lang="en-US" smtClean="0"/>
              <a:t>10/12/17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97239-80E6-0247-A798-25AE3D67FCD2}" type="slidenum">
              <a:rPr lang="en-US" smtClean="0"/>
              <a:t>‹#›</a:t>
            </a:fld>
            <a:endParaRPr lang="en-US"/>
          </a:p>
        </p:txBody>
      </p:sp>
    </p:spTree>
    <p:extLst>
      <p:ext uri="{BB962C8B-B14F-4D97-AF65-F5344CB8AC3E}">
        <p14:creationId xmlns:p14="http://schemas.microsoft.com/office/powerpoint/2010/main" val="56275925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69CA93-01B3-DF46-B78E-39B2765F45F0}" type="datetimeFigureOut">
              <a:rPr lang="en-US" smtClean="0"/>
              <a:t>10/12/17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97239-80E6-0247-A798-25AE3D67FCD2}" type="slidenum">
              <a:rPr lang="en-US" smtClean="0"/>
              <a:t>‹#›</a:t>
            </a:fld>
            <a:endParaRPr lang="en-US"/>
          </a:p>
        </p:txBody>
      </p:sp>
    </p:spTree>
    <p:extLst>
      <p:ext uri="{BB962C8B-B14F-4D97-AF65-F5344CB8AC3E}">
        <p14:creationId xmlns:p14="http://schemas.microsoft.com/office/powerpoint/2010/main" val="178204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tiff"/></Relationships>
</file>

<file path=ppt/slides/_rels/slide11.xml.rels><?xml version="1.0" encoding="UTF-8" standalone="yes"?>
<Relationships xmlns="http://schemas.openxmlformats.org/package/2006/relationships"><Relationship Id="rId3" Type="http://schemas.openxmlformats.org/officeDocument/2006/relationships/hyperlink" Target="https://www.grantforward.com" TargetMode="External"/><Relationship Id="rId4" Type="http://schemas.openxmlformats.org/officeDocument/2006/relationships/hyperlink" Target="mailto:fundinginfo@virginia.edu" TargetMode="External"/><Relationship Id="rId5" Type="http://schemas.openxmlformats.org/officeDocument/2006/relationships/image" Target="../media/image2.tiff"/><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www.grantforward.com/" TargetMode="External"/><Relationship Id="rId4" Type="http://schemas.openxmlformats.org/officeDocument/2006/relationships/image" Target="../media/image2.tiff"/><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hyperlink" Target="http://www.grantforward.com/" TargetMode="External"/><Relationship Id="rId4" Type="http://schemas.openxmlformats.org/officeDocument/2006/relationships/image" Target="../media/image2.tiff"/><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tif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tiff"/></Relationships>
</file>

<file path=ppt/slides/_rels/slide16.xml.rels><?xml version="1.0" encoding="UTF-8" standalone="yes"?>
<Relationships xmlns="http://schemas.openxmlformats.org/package/2006/relationships"><Relationship Id="rId3" Type="http://schemas.openxmlformats.org/officeDocument/2006/relationships/hyperlink" Target="https://www.hsl.virginia.edu/funding-discovery" TargetMode="External"/><Relationship Id="rId4" Type="http://schemas.openxmlformats.org/officeDocument/2006/relationships/hyperlink" Target="http://guides.lib.virginia.edu/grantsfunding" TargetMode="External"/><Relationship Id="rId5" Type="http://schemas.openxmlformats.org/officeDocument/2006/relationships/image" Target="../media/image2.tiff"/><Relationship Id="rId6" Type="http://schemas.openxmlformats.org/officeDocument/2006/relationships/image" Target="../media/image1.tiff"/><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pivot.cos.com" TargetMode="External"/><Relationship Id="rId4" Type="http://schemas.openxmlformats.org/officeDocument/2006/relationships/hyperlink" Target="mailto:fundinginfo@virginia.edu" TargetMode="External"/><Relationship Id="rId5" Type="http://schemas.openxmlformats.org/officeDocument/2006/relationships/image" Target="../media/image1.tiff"/><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pivot.cos.com/" TargetMode="External"/><Relationship Id="rId4" Type="http://schemas.openxmlformats.org/officeDocument/2006/relationships/image" Target="../media/image1.tiff"/><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pivot.cos.com/" TargetMode="External"/><Relationship Id="rId4" Type="http://schemas.openxmlformats.org/officeDocument/2006/relationships/image" Target="../media/image1.tiff"/><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tif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Funding Discovery with Pivot and Grant Forward</a:t>
            </a:r>
            <a:endParaRPr lang="en-US" dirty="0"/>
          </a:p>
        </p:txBody>
      </p:sp>
      <p:sp>
        <p:nvSpPr>
          <p:cNvPr id="3" name="Subtitle 2"/>
          <p:cNvSpPr>
            <a:spLocks noGrp="1"/>
          </p:cNvSpPr>
          <p:nvPr>
            <p:ph type="subTitle" idx="1"/>
          </p:nvPr>
        </p:nvSpPr>
        <p:spPr>
          <a:xfrm>
            <a:off x="1524000" y="4151586"/>
            <a:ext cx="9144000" cy="1106214"/>
          </a:xfrm>
        </p:spPr>
        <p:txBody>
          <a:bodyPr/>
          <a:lstStyle/>
          <a:p>
            <a:r>
              <a:rPr lang="en-US" dirty="0" smtClean="0"/>
              <a:t>Ricky Patterson</a:t>
            </a:r>
          </a:p>
          <a:p>
            <a:r>
              <a:rPr lang="en-US" dirty="0" smtClean="0"/>
              <a:t>University of Virginia Library</a:t>
            </a:r>
            <a:endParaRPr lang="en-US" dirty="0"/>
          </a:p>
        </p:txBody>
      </p:sp>
    </p:spTree>
    <p:extLst>
      <p:ext uri="{BB962C8B-B14F-4D97-AF65-F5344CB8AC3E}">
        <p14:creationId xmlns:p14="http://schemas.microsoft.com/office/powerpoint/2010/main" val="10179545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Pivot</a:t>
            </a:r>
            <a:endParaRPr lang="en-US" dirty="0"/>
          </a:p>
        </p:txBody>
      </p:sp>
      <p:sp>
        <p:nvSpPr>
          <p:cNvPr id="3" name="Content Placeholder 2"/>
          <p:cNvSpPr>
            <a:spLocks noGrp="1"/>
          </p:cNvSpPr>
          <p:nvPr>
            <p:ph idx="1"/>
          </p:nvPr>
        </p:nvSpPr>
        <p:spPr/>
        <p:txBody>
          <a:bodyPr/>
          <a:lstStyle/>
          <a:p>
            <a:r>
              <a:rPr lang="en-US" dirty="0" smtClean="0"/>
              <a:t>Advisor (generated via Profile; can turn off weekly emails). But “</a:t>
            </a:r>
            <a:r>
              <a:rPr lang="en-US" dirty="0"/>
              <a:t>s</a:t>
            </a:r>
            <a:r>
              <a:rPr lang="en-US" dirty="0" smtClean="0"/>
              <a:t>earches” will generate much more useful/accurate results.</a:t>
            </a:r>
          </a:p>
          <a:p>
            <a:r>
              <a:rPr lang="en-US" dirty="0" smtClean="0"/>
              <a:t>Limited submission/internal coordination</a:t>
            </a:r>
          </a:p>
          <a:p>
            <a:pPr lvl="1"/>
            <a:r>
              <a:rPr lang="en-US" dirty="0" smtClean="0"/>
              <a:t>Some sponsors/programs require a limited number of submissions from an organization, or other internal coordination</a:t>
            </a:r>
            <a:r>
              <a:rPr lang="en-US" dirty="0"/>
              <a:t>. Some limited submission programs are University-wide, others are more granular at school or department level.</a:t>
            </a:r>
          </a:p>
          <a:p>
            <a:pPr lvl="1"/>
            <a:r>
              <a:rPr lang="en-US" dirty="0" smtClean="0"/>
              <a:t>Pivot identifies programs that require limited submission/internal coordination; if you are interested in one of these programs, you should contact the VPR Office (</a:t>
            </a:r>
            <a:r>
              <a:rPr lang="en-US" dirty="0" err="1" smtClean="0"/>
              <a:t>limited-submission-vpr@virginia.edu</a:t>
            </a:r>
            <a:r>
              <a:rPr lang="en-US" dirty="0" smtClean="0"/>
              <a:t>) and/or your Department</a:t>
            </a:r>
            <a:r>
              <a:rPr lang="en-US" dirty="0"/>
              <a:t>. </a:t>
            </a:r>
            <a:endParaRPr lang="en-US" dirty="0" smtClean="0"/>
          </a:p>
        </p:txBody>
      </p:sp>
      <p:pic>
        <p:nvPicPr>
          <p:cNvPr id="4" name="Picture 3"/>
          <p:cNvPicPr>
            <a:picLocks noChangeAspect="1"/>
          </p:cNvPicPr>
          <p:nvPr/>
        </p:nvPicPr>
        <p:blipFill>
          <a:blip r:embed="rId3"/>
          <a:stretch>
            <a:fillRect/>
          </a:stretch>
        </p:blipFill>
        <p:spPr>
          <a:xfrm>
            <a:off x="9190859" y="688937"/>
            <a:ext cx="2162941" cy="677937"/>
          </a:xfrm>
          <a:prstGeom prst="rect">
            <a:avLst/>
          </a:prstGeom>
        </p:spPr>
      </p:pic>
    </p:spTree>
    <p:extLst>
      <p:ext uri="{BB962C8B-B14F-4D97-AF65-F5344CB8AC3E}">
        <p14:creationId xmlns:p14="http://schemas.microsoft.com/office/powerpoint/2010/main" val="1329884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 to Grant Forward</a:t>
            </a:r>
            <a:endParaRPr lang="en-US" dirty="0"/>
          </a:p>
        </p:txBody>
      </p:sp>
      <p:sp>
        <p:nvSpPr>
          <p:cNvPr id="3" name="Content Placeholder 2"/>
          <p:cNvSpPr>
            <a:spLocks noGrp="1"/>
          </p:cNvSpPr>
          <p:nvPr>
            <p:ph idx="1"/>
          </p:nvPr>
        </p:nvSpPr>
        <p:spPr/>
        <p:txBody>
          <a:bodyPr>
            <a:normAutofit fontScale="85000" lnSpcReduction="20000"/>
          </a:bodyPr>
          <a:lstStyle/>
          <a:p>
            <a:r>
              <a:rPr lang="en-US" sz="3000" dirty="0" err="1" smtClean="0"/>
              <a:t>GrantForward</a:t>
            </a:r>
            <a:r>
              <a:rPr lang="en-US" sz="3000" dirty="0"/>
              <a:t> (</a:t>
            </a:r>
            <a:r>
              <a:rPr lang="en-US" sz="3000" dirty="0">
                <a:hlinkClick r:id="rId3"/>
              </a:rPr>
              <a:t>https://www.grantforward.com</a:t>
            </a:r>
            <a:r>
              <a:rPr lang="en-US" sz="3000" dirty="0"/>
              <a:t>) is </a:t>
            </a:r>
            <a:r>
              <a:rPr lang="en-US" sz="3000" dirty="0" smtClean="0"/>
              <a:t>a relatively new funding discovery tool that was developed out of UIUC and has been adopted by a growing list of universities.</a:t>
            </a:r>
          </a:p>
          <a:p>
            <a:r>
              <a:rPr lang="en-US" sz="3000" dirty="0" smtClean="0"/>
              <a:t>Like Pivot, </a:t>
            </a:r>
            <a:r>
              <a:rPr lang="en-US" sz="3000" dirty="0" err="1" smtClean="0"/>
              <a:t>GrantForward</a:t>
            </a:r>
            <a:r>
              <a:rPr lang="en-US" sz="3000" dirty="0" smtClean="0"/>
              <a:t> is a large search database of funding opportunities. Coverage of funding opportunities is generally similar in the two tools, although one tool may be somewhat more comprehensive than the other depending on the field of research. (Try both).</a:t>
            </a:r>
          </a:p>
          <a:p>
            <a:r>
              <a:rPr lang="en-US" sz="3000" dirty="0" smtClean="0"/>
              <a:t>Users may prefer the “look and feel”, user support, and/or other features of one tool </a:t>
            </a:r>
            <a:r>
              <a:rPr lang="en-US" sz="3000" dirty="0" err="1" smtClean="0"/>
              <a:t>vs</a:t>
            </a:r>
            <a:r>
              <a:rPr lang="en-US" sz="3000" dirty="0" smtClean="0"/>
              <a:t> the other.</a:t>
            </a:r>
          </a:p>
          <a:p>
            <a:r>
              <a:rPr lang="en-US" sz="3000" dirty="0" err="1" smtClean="0"/>
              <a:t>GrantForward</a:t>
            </a:r>
            <a:r>
              <a:rPr lang="en-US" sz="3000" dirty="0" smtClean="0"/>
              <a:t> </a:t>
            </a:r>
            <a:r>
              <a:rPr lang="en-US" sz="3000" dirty="0"/>
              <a:t>is </a:t>
            </a:r>
            <a:r>
              <a:rPr lang="en-US" sz="3000" dirty="0" smtClean="0"/>
              <a:t>also a </a:t>
            </a:r>
            <a:r>
              <a:rPr lang="en-US" sz="3000" dirty="0"/>
              <a:t>new product to UVa. The VPR’s office is licensing </a:t>
            </a:r>
            <a:r>
              <a:rPr lang="en-US" sz="3000" dirty="0" smtClean="0"/>
              <a:t>these funding discovery tools and </a:t>
            </a:r>
            <a:r>
              <a:rPr lang="en-US" sz="3000" dirty="0"/>
              <a:t>is very interested in </a:t>
            </a:r>
            <a:r>
              <a:rPr lang="en-US" sz="3000" dirty="0" smtClean="0"/>
              <a:t>feedback on both products; </a:t>
            </a:r>
            <a:r>
              <a:rPr lang="en-US" sz="3000" dirty="0"/>
              <a:t>please contact </a:t>
            </a:r>
            <a:r>
              <a:rPr lang="en-US" sz="3000" dirty="0" smtClean="0"/>
              <a:t>them </a:t>
            </a:r>
            <a:r>
              <a:rPr lang="en-US" dirty="0"/>
              <a:t>(</a:t>
            </a:r>
            <a:r>
              <a:rPr lang="en-US" dirty="0">
                <a:hlinkClick r:id="rId4"/>
              </a:rPr>
              <a:t>fundinginfo@virginia.edu</a:t>
            </a:r>
            <a:r>
              <a:rPr lang="en-US" dirty="0"/>
              <a:t>)</a:t>
            </a:r>
            <a:r>
              <a:rPr lang="en-US" sz="3000" dirty="0" smtClean="0"/>
              <a:t> </a:t>
            </a:r>
            <a:r>
              <a:rPr lang="en-US" sz="3000" dirty="0"/>
              <a:t>to share your feedback.</a:t>
            </a:r>
          </a:p>
          <a:p>
            <a:endParaRPr lang="en-US" dirty="0"/>
          </a:p>
        </p:txBody>
      </p:sp>
      <p:pic>
        <p:nvPicPr>
          <p:cNvPr id="5" name="Picture 4"/>
          <p:cNvPicPr>
            <a:picLocks noChangeAspect="1"/>
          </p:cNvPicPr>
          <p:nvPr/>
        </p:nvPicPr>
        <p:blipFill>
          <a:blip r:embed="rId5"/>
          <a:stretch>
            <a:fillRect/>
          </a:stretch>
        </p:blipFill>
        <p:spPr>
          <a:xfrm>
            <a:off x="8734096" y="787356"/>
            <a:ext cx="2760279" cy="748550"/>
          </a:xfrm>
          <a:prstGeom prst="rect">
            <a:avLst/>
          </a:prstGeom>
        </p:spPr>
      </p:pic>
    </p:spTree>
    <p:extLst>
      <p:ext uri="{BB962C8B-B14F-4D97-AF65-F5344CB8AC3E}">
        <p14:creationId xmlns:p14="http://schemas.microsoft.com/office/powerpoint/2010/main" val="1065990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4628" y="355202"/>
            <a:ext cx="10515600" cy="1325563"/>
          </a:xfrm>
        </p:spPr>
        <p:txBody>
          <a:bodyPr/>
          <a:lstStyle/>
          <a:p>
            <a:r>
              <a:rPr lang="en-US" dirty="0" smtClean="0"/>
              <a:t>Create your</a:t>
            </a:r>
            <a:r>
              <a:rPr lang="en-US" dirty="0"/>
              <a:t> </a:t>
            </a:r>
            <a:r>
              <a:rPr lang="en-US" dirty="0" err="1" smtClean="0"/>
              <a:t>GrantForward</a:t>
            </a:r>
            <a:r>
              <a:rPr lang="en-US" dirty="0" smtClean="0"/>
              <a:t> account</a:t>
            </a:r>
            <a:endParaRPr lang="en-US" dirty="0"/>
          </a:p>
        </p:txBody>
      </p:sp>
      <p:sp>
        <p:nvSpPr>
          <p:cNvPr id="3" name="Content Placeholder 2"/>
          <p:cNvSpPr>
            <a:spLocks noGrp="1"/>
          </p:cNvSpPr>
          <p:nvPr>
            <p:ph idx="1"/>
          </p:nvPr>
        </p:nvSpPr>
        <p:spPr/>
        <p:txBody>
          <a:bodyPr/>
          <a:lstStyle/>
          <a:p>
            <a:r>
              <a:rPr lang="en-US" dirty="0" smtClean="0"/>
              <a:t>We are creating accounts so we can have saved searches, and receive email alerts of funding opportunities</a:t>
            </a:r>
          </a:p>
          <a:p>
            <a:r>
              <a:rPr lang="en-US" dirty="0" smtClean="0">
                <a:hlinkClick r:id="rId3"/>
              </a:rPr>
              <a:t>www.grantforward.com</a:t>
            </a:r>
            <a:endParaRPr lang="en-US" dirty="0" smtClean="0"/>
          </a:p>
          <a:p>
            <a:r>
              <a:rPr lang="en-US" dirty="0" smtClean="0"/>
              <a:t>Don’t worry about profiles for now; we are focusing on searches.</a:t>
            </a:r>
          </a:p>
          <a:p>
            <a:endParaRPr lang="en-US" dirty="0"/>
          </a:p>
        </p:txBody>
      </p:sp>
      <p:pic>
        <p:nvPicPr>
          <p:cNvPr id="5" name="Picture 4"/>
          <p:cNvPicPr>
            <a:picLocks noChangeAspect="1"/>
          </p:cNvPicPr>
          <p:nvPr/>
        </p:nvPicPr>
        <p:blipFill>
          <a:blip r:embed="rId4"/>
          <a:stretch>
            <a:fillRect/>
          </a:stretch>
        </p:blipFill>
        <p:spPr>
          <a:xfrm>
            <a:off x="9038896" y="643708"/>
            <a:ext cx="2760279" cy="748550"/>
          </a:xfrm>
          <a:prstGeom prst="rect">
            <a:avLst/>
          </a:prstGeom>
        </p:spPr>
      </p:pic>
    </p:spTree>
    <p:extLst>
      <p:ext uri="{BB962C8B-B14F-4D97-AF65-F5344CB8AC3E}">
        <p14:creationId xmlns:p14="http://schemas.microsoft.com/office/powerpoint/2010/main" val="32324879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search for funding!</a:t>
            </a:r>
            <a:endParaRPr lang="en-US" dirty="0"/>
          </a:p>
        </p:txBody>
      </p:sp>
      <p:sp>
        <p:nvSpPr>
          <p:cNvPr id="3" name="Content Placeholder 2"/>
          <p:cNvSpPr>
            <a:spLocks noGrp="1"/>
          </p:cNvSpPr>
          <p:nvPr>
            <p:ph idx="1"/>
          </p:nvPr>
        </p:nvSpPr>
        <p:spPr/>
        <p:txBody>
          <a:bodyPr>
            <a:normAutofit/>
          </a:bodyPr>
          <a:lstStyle/>
          <a:p>
            <a:r>
              <a:rPr lang="en-US" dirty="0" smtClean="0">
                <a:hlinkClick r:id="rId3"/>
              </a:rPr>
              <a:t>www.grantforward.com</a:t>
            </a:r>
            <a:endParaRPr lang="en-US" dirty="0" smtClean="0"/>
          </a:p>
          <a:p>
            <a:r>
              <a:rPr lang="en-US" dirty="0" smtClean="0"/>
              <a:t>Keywords are the key to a good search</a:t>
            </a:r>
            <a:r>
              <a:rPr lang="is-IS" dirty="0" smtClean="0"/>
              <a:t>… </a:t>
            </a:r>
          </a:p>
          <a:p>
            <a:r>
              <a:rPr lang="is-IS" dirty="0" smtClean="0"/>
              <a:t>Let’s go to GrantForward...</a:t>
            </a:r>
          </a:p>
          <a:p>
            <a:endParaRPr lang="is-IS" dirty="0" smtClean="0"/>
          </a:p>
        </p:txBody>
      </p:sp>
      <p:pic>
        <p:nvPicPr>
          <p:cNvPr id="5" name="Picture 4"/>
          <p:cNvPicPr>
            <a:picLocks noChangeAspect="1"/>
          </p:cNvPicPr>
          <p:nvPr/>
        </p:nvPicPr>
        <p:blipFill>
          <a:blip r:embed="rId4"/>
          <a:stretch>
            <a:fillRect/>
          </a:stretch>
        </p:blipFill>
        <p:spPr>
          <a:xfrm>
            <a:off x="8734096" y="787356"/>
            <a:ext cx="2760279" cy="748550"/>
          </a:xfrm>
          <a:prstGeom prst="rect">
            <a:avLst/>
          </a:prstGeom>
        </p:spPr>
      </p:pic>
    </p:spTree>
    <p:extLst>
      <p:ext uri="{BB962C8B-B14F-4D97-AF65-F5344CB8AC3E}">
        <p14:creationId xmlns:p14="http://schemas.microsoft.com/office/powerpoint/2010/main" val="2531129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search for funding!</a:t>
            </a:r>
            <a:endParaRPr lang="en-US" dirty="0"/>
          </a:p>
        </p:txBody>
      </p:sp>
      <p:sp>
        <p:nvSpPr>
          <p:cNvPr id="3" name="Content Placeholder 2"/>
          <p:cNvSpPr>
            <a:spLocks noGrp="1"/>
          </p:cNvSpPr>
          <p:nvPr>
            <p:ph idx="1"/>
          </p:nvPr>
        </p:nvSpPr>
        <p:spPr/>
        <p:txBody>
          <a:bodyPr>
            <a:noAutofit/>
          </a:bodyPr>
          <a:lstStyle/>
          <a:p>
            <a:pPr marL="0" indent="0">
              <a:buNone/>
            </a:pPr>
            <a:r>
              <a:rPr lang="is-IS" dirty="0" smtClean="0"/>
              <a:t>Demonstration</a:t>
            </a:r>
            <a:endParaRPr lang="is-IS" dirty="0"/>
          </a:p>
          <a:p>
            <a:r>
              <a:rPr lang="is-IS" dirty="0"/>
              <a:t>“wireless health” vs. </a:t>
            </a:r>
            <a:r>
              <a:rPr lang="en-US" dirty="0"/>
              <a:t>w</a:t>
            </a:r>
            <a:r>
              <a:rPr lang="is-IS" dirty="0"/>
              <a:t>ireless health (note number of results)</a:t>
            </a:r>
          </a:p>
          <a:p>
            <a:r>
              <a:rPr lang="en-US" dirty="0"/>
              <a:t>Advanced Search: All fields “genomics”  </a:t>
            </a:r>
          </a:p>
          <a:p>
            <a:pPr lvl="1"/>
            <a:r>
              <a:rPr lang="en-US" sz="2800" dirty="0"/>
              <a:t>then limit </a:t>
            </a:r>
            <a:r>
              <a:rPr lang="en-US" sz="2800" dirty="0" smtClean="0"/>
              <a:t>“Grant Type” to “Training” and “Fellowship </a:t>
            </a:r>
            <a:r>
              <a:rPr lang="en-US" sz="2800" dirty="0"/>
              <a:t>&amp;</a:t>
            </a:r>
            <a:r>
              <a:rPr lang="en-US" sz="2800" dirty="0" smtClean="0"/>
              <a:t> Scholarship” </a:t>
            </a:r>
            <a:endParaRPr lang="en-US" sz="2800" dirty="0"/>
          </a:p>
          <a:p>
            <a:pPr lvl="2"/>
            <a:r>
              <a:rPr lang="en-US" sz="2800" dirty="0"/>
              <a:t>then add additional keyword “cancer”</a:t>
            </a:r>
          </a:p>
          <a:p>
            <a:r>
              <a:rPr lang="en-US" dirty="0"/>
              <a:t>Save </a:t>
            </a:r>
            <a:r>
              <a:rPr lang="en-US" dirty="0" smtClean="0"/>
              <a:t>Search button</a:t>
            </a:r>
            <a:endParaRPr lang="en-US" dirty="0"/>
          </a:p>
          <a:p>
            <a:r>
              <a:rPr lang="en-US" dirty="0" smtClean="0"/>
              <a:t>Look at an Individual </a:t>
            </a:r>
            <a:r>
              <a:rPr lang="en-US" dirty="0"/>
              <a:t>Opportunity</a:t>
            </a:r>
          </a:p>
          <a:p>
            <a:r>
              <a:rPr lang="en-US" dirty="0" smtClean="0"/>
              <a:t>Favorite </a:t>
            </a:r>
          </a:p>
          <a:p>
            <a:r>
              <a:rPr lang="en-US" dirty="0" smtClean="0"/>
              <a:t>Share</a:t>
            </a:r>
            <a:endParaRPr lang="en-US" dirty="0"/>
          </a:p>
        </p:txBody>
      </p:sp>
      <p:pic>
        <p:nvPicPr>
          <p:cNvPr id="5" name="Picture 4"/>
          <p:cNvPicPr>
            <a:picLocks noChangeAspect="1"/>
          </p:cNvPicPr>
          <p:nvPr/>
        </p:nvPicPr>
        <p:blipFill>
          <a:blip r:embed="rId3"/>
          <a:stretch>
            <a:fillRect/>
          </a:stretch>
        </p:blipFill>
        <p:spPr>
          <a:xfrm>
            <a:off x="8734096" y="787356"/>
            <a:ext cx="2760279" cy="748550"/>
          </a:xfrm>
          <a:prstGeom prst="rect">
            <a:avLst/>
          </a:prstGeom>
        </p:spPr>
      </p:pic>
    </p:spTree>
    <p:extLst>
      <p:ext uri="{BB962C8B-B14F-4D97-AF65-F5344CB8AC3E}">
        <p14:creationId xmlns:p14="http://schemas.microsoft.com/office/powerpoint/2010/main" val="1893833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 a user-saved search</a:t>
            </a:r>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pic>
        <p:nvPicPr>
          <p:cNvPr id="5" name="Picture 4"/>
          <p:cNvPicPr>
            <a:picLocks noChangeAspect="1"/>
          </p:cNvPicPr>
          <p:nvPr/>
        </p:nvPicPr>
        <p:blipFill>
          <a:blip r:embed="rId3"/>
          <a:stretch>
            <a:fillRect/>
          </a:stretch>
        </p:blipFill>
        <p:spPr>
          <a:xfrm>
            <a:off x="8734096" y="787356"/>
            <a:ext cx="2760279" cy="748550"/>
          </a:xfrm>
          <a:prstGeom prst="rect">
            <a:avLst/>
          </a:prstGeom>
        </p:spPr>
      </p:pic>
    </p:spTree>
    <p:extLst>
      <p:ext uri="{BB962C8B-B14F-4D97-AF65-F5344CB8AC3E}">
        <p14:creationId xmlns:p14="http://schemas.microsoft.com/office/powerpoint/2010/main" val="3935599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help</a:t>
            </a:r>
            <a:endParaRPr lang="en-US" dirty="0"/>
          </a:p>
        </p:txBody>
      </p:sp>
      <p:sp>
        <p:nvSpPr>
          <p:cNvPr id="3" name="Content Placeholder 2"/>
          <p:cNvSpPr>
            <a:spLocks noGrp="1"/>
          </p:cNvSpPr>
          <p:nvPr>
            <p:ph idx="1"/>
          </p:nvPr>
        </p:nvSpPr>
        <p:spPr/>
        <p:txBody>
          <a:bodyPr>
            <a:normAutofit lnSpcReduction="10000"/>
          </a:bodyPr>
          <a:lstStyle/>
          <a:p>
            <a:r>
              <a:rPr lang="en-US" dirty="0">
                <a:hlinkClick r:id="rId3"/>
              </a:rPr>
              <a:t>https://</a:t>
            </a:r>
            <a:r>
              <a:rPr lang="en-US" dirty="0" smtClean="0">
                <a:hlinkClick r:id="rId3"/>
              </a:rPr>
              <a:t>www.hsl.virginia.edu/funding-discovery</a:t>
            </a:r>
            <a:r>
              <a:rPr lang="en-US" dirty="0" smtClean="0"/>
              <a:t> </a:t>
            </a:r>
          </a:p>
          <a:p>
            <a:r>
              <a:rPr lang="en-US" dirty="0">
                <a:hlinkClick r:id="rId4"/>
              </a:rPr>
              <a:t>http://</a:t>
            </a:r>
            <a:r>
              <a:rPr lang="en-US" dirty="0" smtClean="0">
                <a:hlinkClick r:id="rId4"/>
              </a:rPr>
              <a:t>guides.lib.virginia.edu/grantsfunding</a:t>
            </a:r>
            <a:r>
              <a:rPr lang="en-US" smtClean="0"/>
              <a:t> </a:t>
            </a:r>
          </a:p>
          <a:p>
            <a:endParaRPr lang="en-US" dirty="0"/>
          </a:p>
          <a:p>
            <a:pPr lvl="1"/>
            <a:r>
              <a:rPr lang="en-US" sz="2800" dirty="0" smtClean="0"/>
              <a:t>Quick Start guides</a:t>
            </a:r>
          </a:p>
          <a:p>
            <a:pPr lvl="1"/>
            <a:r>
              <a:rPr lang="en-US" sz="2800" dirty="0" smtClean="0"/>
              <a:t>YouTube channels for Pivot and </a:t>
            </a:r>
            <a:r>
              <a:rPr lang="en-US" sz="2800" dirty="0" err="1" smtClean="0"/>
              <a:t>GrantForward</a:t>
            </a:r>
            <a:r>
              <a:rPr lang="en-US" sz="2800" dirty="0" smtClean="0"/>
              <a:t> </a:t>
            </a:r>
          </a:p>
          <a:p>
            <a:pPr lvl="1"/>
            <a:r>
              <a:rPr lang="en-US" sz="2800" dirty="0" smtClean="0"/>
              <a:t>Request a Consultation with a librarian </a:t>
            </a:r>
          </a:p>
          <a:p>
            <a:r>
              <a:rPr lang="en-US" dirty="0" smtClean="0"/>
              <a:t>Support also available through the Pivot and </a:t>
            </a:r>
            <a:r>
              <a:rPr lang="en-US" dirty="0" err="1" smtClean="0"/>
              <a:t>GrantForward</a:t>
            </a:r>
            <a:r>
              <a:rPr lang="en-US" dirty="0" smtClean="0"/>
              <a:t> sites</a:t>
            </a:r>
          </a:p>
          <a:p>
            <a:endParaRPr lang="en-US" dirty="0"/>
          </a:p>
          <a:p>
            <a:r>
              <a:rPr lang="en-US" dirty="0" smtClean="0"/>
              <a:t>How to apply for funding (Research Admin in your department or school, or OSP)</a:t>
            </a:r>
            <a:endParaRPr lang="en-US" dirty="0"/>
          </a:p>
        </p:txBody>
      </p:sp>
      <p:pic>
        <p:nvPicPr>
          <p:cNvPr id="4" name="Picture 3"/>
          <p:cNvPicPr>
            <a:picLocks noChangeAspect="1"/>
          </p:cNvPicPr>
          <p:nvPr/>
        </p:nvPicPr>
        <p:blipFill>
          <a:blip r:embed="rId5"/>
          <a:stretch>
            <a:fillRect/>
          </a:stretch>
        </p:blipFill>
        <p:spPr>
          <a:xfrm>
            <a:off x="8734096" y="787356"/>
            <a:ext cx="2760279" cy="748550"/>
          </a:xfrm>
          <a:prstGeom prst="rect">
            <a:avLst/>
          </a:prstGeom>
        </p:spPr>
      </p:pic>
      <p:pic>
        <p:nvPicPr>
          <p:cNvPr id="5" name="Picture 4"/>
          <p:cNvPicPr>
            <a:picLocks noChangeAspect="1"/>
          </p:cNvPicPr>
          <p:nvPr/>
        </p:nvPicPr>
        <p:blipFill>
          <a:blip r:embed="rId6"/>
          <a:stretch>
            <a:fillRect/>
          </a:stretch>
        </p:blipFill>
        <p:spPr>
          <a:xfrm>
            <a:off x="6430580" y="857969"/>
            <a:ext cx="2162941" cy="677937"/>
          </a:xfrm>
          <a:prstGeom prst="rect">
            <a:avLst/>
          </a:prstGeom>
        </p:spPr>
      </p:pic>
    </p:spTree>
    <p:extLst>
      <p:ext uri="{BB962C8B-B14F-4D97-AF65-F5344CB8AC3E}">
        <p14:creationId xmlns:p14="http://schemas.microsoft.com/office/powerpoint/2010/main" val="1363252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Icebreaker</a:t>
            </a:r>
            <a:endParaRPr lang="en-US" dirty="0"/>
          </a:p>
        </p:txBody>
      </p:sp>
      <p:sp>
        <p:nvSpPr>
          <p:cNvPr id="3" name="Content Placeholder 2"/>
          <p:cNvSpPr>
            <a:spLocks noGrp="1"/>
          </p:cNvSpPr>
          <p:nvPr>
            <p:ph idx="1"/>
          </p:nvPr>
        </p:nvSpPr>
        <p:spPr/>
        <p:txBody>
          <a:bodyPr>
            <a:normAutofit/>
          </a:bodyPr>
          <a:lstStyle/>
          <a:p>
            <a:r>
              <a:rPr lang="en-US" dirty="0" smtClean="0"/>
              <a:t>Name, Department</a:t>
            </a:r>
          </a:p>
          <a:p>
            <a:r>
              <a:rPr lang="en-US" dirty="0" smtClean="0"/>
              <a:t>What’s one thing you’d like to get out of this workshop?</a:t>
            </a:r>
          </a:p>
          <a:p>
            <a:pPr marL="457200" lvl="1" indent="0">
              <a:buNone/>
            </a:pPr>
            <a:r>
              <a:rPr lang="en-US" sz="2800" dirty="0" smtClean="0"/>
              <a:t>Examples:</a:t>
            </a:r>
          </a:p>
          <a:p>
            <a:pPr lvl="1"/>
            <a:r>
              <a:rPr lang="en-US" sz="2800" dirty="0" smtClean="0"/>
              <a:t>I have an existing grant, but I want to find other sponsors offering funding in my field</a:t>
            </a:r>
          </a:p>
          <a:p>
            <a:pPr lvl="1"/>
            <a:r>
              <a:rPr lang="en-US" sz="2800" dirty="0" smtClean="0"/>
              <a:t>I’ve got a new research area in mind and would like to learn what sponsors and programs are out there</a:t>
            </a:r>
          </a:p>
          <a:p>
            <a:pPr lvl="1"/>
            <a:r>
              <a:rPr lang="en-US" sz="2800" dirty="0" smtClean="0"/>
              <a:t>I’m a grad student looking for fellowship opportunities</a:t>
            </a:r>
          </a:p>
          <a:p>
            <a:pPr lvl="1"/>
            <a:r>
              <a:rPr lang="is-IS" sz="2800" dirty="0" smtClean="0"/>
              <a:t>…</a:t>
            </a:r>
            <a:endParaRPr lang="en-US" sz="2800" dirty="0"/>
          </a:p>
        </p:txBody>
      </p:sp>
    </p:spTree>
    <p:extLst>
      <p:ext uri="{BB962C8B-B14F-4D97-AF65-F5344CB8AC3E}">
        <p14:creationId xmlns:p14="http://schemas.microsoft.com/office/powerpoint/2010/main" val="10513149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Agenda/Overview</a:t>
            </a:r>
            <a:endParaRPr lang="en-US" dirty="0"/>
          </a:p>
        </p:txBody>
      </p:sp>
      <p:sp>
        <p:nvSpPr>
          <p:cNvPr id="3" name="Content Placeholder 2"/>
          <p:cNvSpPr>
            <a:spLocks noGrp="1"/>
          </p:cNvSpPr>
          <p:nvPr>
            <p:ph idx="1"/>
          </p:nvPr>
        </p:nvSpPr>
        <p:spPr/>
        <p:txBody>
          <a:bodyPr>
            <a:noAutofit/>
          </a:bodyPr>
          <a:lstStyle/>
          <a:p>
            <a:r>
              <a:rPr lang="en-US" sz="2400" dirty="0" smtClean="0"/>
              <a:t>Intro to funding discovery</a:t>
            </a:r>
          </a:p>
          <a:p>
            <a:r>
              <a:rPr lang="en-US" sz="2400" dirty="0" smtClean="0"/>
              <a:t>Pivot</a:t>
            </a:r>
          </a:p>
          <a:p>
            <a:pPr lvl="1"/>
            <a:r>
              <a:rPr lang="en-US" dirty="0"/>
              <a:t>Create </a:t>
            </a:r>
            <a:r>
              <a:rPr lang="en-US" dirty="0" smtClean="0"/>
              <a:t>account </a:t>
            </a:r>
            <a:r>
              <a:rPr lang="en-US" dirty="0"/>
              <a:t>for </a:t>
            </a:r>
            <a:r>
              <a:rPr lang="en-US" dirty="0" smtClean="0"/>
              <a:t>Pivot</a:t>
            </a:r>
          </a:p>
          <a:p>
            <a:pPr lvl="1"/>
            <a:r>
              <a:rPr lang="en-US" dirty="0" smtClean="0"/>
              <a:t>Intro to Pivot </a:t>
            </a:r>
          </a:p>
          <a:p>
            <a:pPr lvl="1"/>
            <a:r>
              <a:rPr lang="en-US" dirty="0"/>
              <a:t>Searching </a:t>
            </a:r>
            <a:r>
              <a:rPr lang="en-US" dirty="0" smtClean="0"/>
              <a:t>Pivot</a:t>
            </a:r>
          </a:p>
          <a:p>
            <a:pPr lvl="1"/>
            <a:r>
              <a:rPr lang="en-US" dirty="0" smtClean="0"/>
              <a:t>Sharing </a:t>
            </a:r>
            <a:r>
              <a:rPr lang="en-US" dirty="0"/>
              <a:t>an </a:t>
            </a:r>
            <a:r>
              <a:rPr lang="en-US" dirty="0" smtClean="0"/>
              <a:t>opportunity</a:t>
            </a:r>
          </a:p>
          <a:p>
            <a:pPr lvl="1"/>
            <a:r>
              <a:rPr lang="en-US" dirty="0" smtClean="0"/>
              <a:t>Develop a user-saved search</a:t>
            </a:r>
          </a:p>
          <a:p>
            <a:r>
              <a:rPr lang="en-US" sz="2400" dirty="0" err="1" smtClean="0"/>
              <a:t>GrantForward</a:t>
            </a:r>
            <a:endParaRPr lang="en-US" sz="2400" dirty="0" smtClean="0"/>
          </a:p>
          <a:p>
            <a:pPr lvl="1"/>
            <a:r>
              <a:rPr lang="en-US" dirty="0" smtClean="0"/>
              <a:t>Same steps as for Pivot</a:t>
            </a:r>
          </a:p>
          <a:p>
            <a:r>
              <a:rPr lang="en-US" sz="2400" dirty="0" smtClean="0"/>
              <a:t>Explore the tools and ask questions</a:t>
            </a:r>
          </a:p>
          <a:p>
            <a:r>
              <a:rPr lang="en-US" sz="2400" dirty="0" smtClean="0"/>
              <a:t>Where to find help after this workshop</a:t>
            </a:r>
            <a:endParaRPr lang="en-US" sz="2400" dirty="0"/>
          </a:p>
        </p:txBody>
      </p:sp>
    </p:spTree>
    <p:extLst>
      <p:ext uri="{BB962C8B-B14F-4D97-AF65-F5344CB8AC3E}">
        <p14:creationId xmlns:p14="http://schemas.microsoft.com/office/powerpoint/2010/main" val="365119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Discovery</a:t>
            </a:r>
            <a:endParaRPr lang="en-US" dirty="0"/>
          </a:p>
        </p:txBody>
      </p:sp>
      <p:sp>
        <p:nvSpPr>
          <p:cNvPr id="3" name="Content Placeholder 2"/>
          <p:cNvSpPr>
            <a:spLocks noGrp="1"/>
          </p:cNvSpPr>
          <p:nvPr>
            <p:ph idx="1"/>
          </p:nvPr>
        </p:nvSpPr>
        <p:spPr>
          <a:xfrm>
            <a:off x="838200" y="1825625"/>
            <a:ext cx="10822354" cy="4351338"/>
          </a:xfrm>
        </p:spPr>
        <p:txBody>
          <a:bodyPr>
            <a:normAutofit/>
          </a:bodyPr>
          <a:lstStyle/>
          <a:p>
            <a:pPr marL="0" indent="0">
              <a:buNone/>
            </a:pPr>
            <a:r>
              <a:rPr lang="en-US" dirty="0" smtClean="0">
                <a:latin typeface="+mj-lt"/>
              </a:rPr>
              <a:t>Before you begin your search, think about a few basic questions:</a:t>
            </a:r>
          </a:p>
          <a:p>
            <a:r>
              <a:rPr lang="en-US" dirty="0" smtClean="0"/>
              <a:t>What research topic are you interested in pursuing? What keywords do researchers in your field use to describe the topic?</a:t>
            </a:r>
          </a:p>
          <a:p>
            <a:r>
              <a:rPr lang="en-US" dirty="0" smtClean="0"/>
              <a:t>What resources do you need? Do you need seed funding to start a new idea, support for a postdoc, or support for a team?</a:t>
            </a:r>
          </a:p>
          <a:p>
            <a:r>
              <a:rPr lang="en-US" dirty="0" smtClean="0"/>
              <a:t>When do you need the funding? For how long?</a:t>
            </a:r>
          </a:p>
          <a:p>
            <a:r>
              <a:rPr lang="en-US" dirty="0" smtClean="0"/>
              <a:t>Should </a:t>
            </a:r>
            <a:r>
              <a:rPr lang="en-US" dirty="0"/>
              <a:t>you look for specific programs based your citizenship, your career stage, the location of the research, or other criteria</a:t>
            </a:r>
            <a:r>
              <a:rPr lang="en-US" dirty="0" smtClean="0"/>
              <a:t>?</a:t>
            </a:r>
            <a:endParaRPr lang="en-US" dirty="0"/>
          </a:p>
        </p:txBody>
      </p:sp>
    </p:spTree>
    <p:extLst>
      <p:ext uri="{BB962C8B-B14F-4D97-AF65-F5344CB8AC3E}">
        <p14:creationId xmlns:p14="http://schemas.microsoft.com/office/powerpoint/2010/main" val="243591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Pivot</a:t>
            </a:r>
            <a:endParaRPr lang="en-US" dirty="0"/>
          </a:p>
        </p:txBody>
      </p:sp>
      <p:sp>
        <p:nvSpPr>
          <p:cNvPr id="3" name="Content Placeholder 2"/>
          <p:cNvSpPr>
            <a:spLocks noGrp="1"/>
          </p:cNvSpPr>
          <p:nvPr>
            <p:ph idx="1"/>
          </p:nvPr>
        </p:nvSpPr>
        <p:spPr/>
        <p:txBody>
          <a:bodyPr>
            <a:normAutofit/>
          </a:bodyPr>
          <a:lstStyle/>
          <a:p>
            <a:r>
              <a:rPr lang="en-US" dirty="0"/>
              <a:t>Pivot (</a:t>
            </a:r>
            <a:r>
              <a:rPr lang="en-US" dirty="0">
                <a:hlinkClick r:id="rId3"/>
              </a:rPr>
              <a:t>http://pivot.cos.com</a:t>
            </a:r>
            <a:r>
              <a:rPr lang="en-US" dirty="0"/>
              <a:t>) </a:t>
            </a:r>
            <a:r>
              <a:rPr lang="en-US" dirty="0" smtClean="0"/>
              <a:t>is a searchable database of funding opportunities used by many universities.</a:t>
            </a:r>
          </a:p>
          <a:p>
            <a:r>
              <a:rPr lang="en-US" dirty="0" smtClean="0"/>
              <a:t>A group of UVa faculty test-drove two funding discovery tools</a:t>
            </a:r>
            <a:r>
              <a:rPr lang="en-US" dirty="0"/>
              <a:t>;</a:t>
            </a:r>
            <a:r>
              <a:rPr lang="en-US" dirty="0" smtClean="0"/>
              <a:t> faculty found that Pivot had superior grant opportunities database and search capabilities.</a:t>
            </a:r>
          </a:p>
          <a:p>
            <a:r>
              <a:rPr lang="en-US" dirty="0" smtClean="0"/>
              <a:t>Pivot also includes researcher profiles, although </a:t>
            </a:r>
            <a:r>
              <a:rPr lang="en-US" dirty="0"/>
              <a:t>f</a:t>
            </a:r>
            <a:r>
              <a:rPr lang="en-US" dirty="0" smtClean="0"/>
              <a:t>aculty did not find the researcher profiles to be as useful as the search capabilities.</a:t>
            </a:r>
            <a:endParaRPr lang="is-IS" dirty="0" smtClean="0"/>
          </a:p>
          <a:p>
            <a:r>
              <a:rPr lang="en-US" dirty="0" smtClean="0"/>
              <a:t>Pivot is a new product to UVa. The VPR’s office is licensing and is </a:t>
            </a:r>
            <a:r>
              <a:rPr lang="en-US" dirty="0"/>
              <a:t>v</a:t>
            </a:r>
            <a:r>
              <a:rPr lang="en-US" dirty="0" smtClean="0"/>
              <a:t>ery interested in feedback; please contact them (</a:t>
            </a:r>
            <a:r>
              <a:rPr lang="en-US" dirty="0" smtClean="0">
                <a:hlinkClick r:id="rId4"/>
              </a:rPr>
              <a:t>fundinginfo@virginia.edu</a:t>
            </a:r>
            <a:r>
              <a:rPr lang="en-US" dirty="0" smtClean="0"/>
              <a:t>) to share your feedback.</a:t>
            </a:r>
          </a:p>
          <a:p>
            <a:endParaRPr lang="is-IS" dirty="0"/>
          </a:p>
        </p:txBody>
      </p:sp>
      <p:pic>
        <p:nvPicPr>
          <p:cNvPr id="5" name="Picture 4"/>
          <p:cNvPicPr>
            <a:picLocks noChangeAspect="1"/>
          </p:cNvPicPr>
          <p:nvPr/>
        </p:nvPicPr>
        <p:blipFill>
          <a:blip r:embed="rId5"/>
          <a:stretch>
            <a:fillRect/>
          </a:stretch>
        </p:blipFill>
        <p:spPr>
          <a:xfrm>
            <a:off x="9190859" y="688937"/>
            <a:ext cx="2162941" cy="677937"/>
          </a:xfrm>
          <a:prstGeom prst="rect">
            <a:avLst/>
          </a:prstGeom>
        </p:spPr>
      </p:pic>
    </p:spTree>
    <p:extLst>
      <p:ext uri="{BB962C8B-B14F-4D97-AF65-F5344CB8AC3E}">
        <p14:creationId xmlns:p14="http://schemas.microsoft.com/office/powerpoint/2010/main" val="1987916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started with Pivot</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No </a:t>
            </a:r>
            <a:r>
              <a:rPr lang="en-US" dirty="0"/>
              <a:t>need to create an account.</a:t>
            </a:r>
          </a:p>
          <a:p>
            <a:pPr lvl="0"/>
            <a:r>
              <a:rPr lang="en-US" dirty="0" smtClean="0"/>
              <a:t>SSO </a:t>
            </a:r>
            <a:r>
              <a:rPr lang="en-US" dirty="0"/>
              <a:t>enabled - access your account via </a:t>
            </a:r>
            <a:r>
              <a:rPr lang="en-US" dirty="0" err="1"/>
              <a:t>Netbadge</a:t>
            </a:r>
            <a:r>
              <a:rPr lang="en-US" dirty="0"/>
              <a:t>. </a:t>
            </a:r>
            <a:endParaRPr lang="en-US" dirty="0" smtClean="0"/>
          </a:p>
          <a:p>
            <a:pPr lvl="1"/>
            <a:r>
              <a:rPr lang="en-US" dirty="0" smtClean="0"/>
              <a:t>On Pivot page, under “Sign In” select “Access via My Institution Login”</a:t>
            </a:r>
            <a:endParaRPr lang="en-US" dirty="0"/>
          </a:p>
          <a:p>
            <a:pPr lvl="0"/>
            <a:r>
              <a:rPr lang="en-US" dirty="0" smtClean="0"/>
              <a:t>We </a:t>
            </a:r>
            <a:r>
              <a:rPr lang="en-US" dirty="0"/>
              <a:t>can have saved searches, and receive email alerts of funding opportunities</a:t>
            </a:r>
          </a:p>
          <a:p>
            <a:r>
              <a:rPr lang="en-US" dirty="0" smtClean="0"/>
              <a:t>We are using accounts so we can use saved searches, and receive email alerts of funding opportunities</a:t>
            </a:r>
          </a:p>
          <a:p>
            <a:r>
              <a:rPr lang="en-US" dirty="0" smtClean="0">
                <a:hlinkClick r:id="rId3"/>
              </a:rPr>
              <a:t>pivot.cos.com</a:t>
            </a:r>
            <a:endParaRPr lang="en-US" dirty="0" smtClean="0"/>
          </a:p>
          <a:p>
            <a:endParaRPr lang="en-US" dirty="0" smtClean="0"/>
          </a:p>
          <a:p>
            <a:r>
              <a:rPr lang="en-US" dirty="0" smtClean="0"/>
              <a:t>Don’t worry about profiles for now; we are focusing on searches.</a:t>
            </a:r>
          </a:p>
          <a:p>
            <a:endParaRPr lang="en-US" dirty="0"/>
          </a:p>
        </p:txBody>
      </p:sp>
      <p:pic>
        <p:nvPicPr>
          <p:cNvPr id="5" name="Picture 4"/>
          <p:cNvPicPr>
            <a:picLocks noChangeAspect="1"/>
          </p:cNvPicPr>
          <p:nvPr/>
        </p:nvPicPr>
        <p:blipFill>
          <a:blip r:embed="rId4"/>
          <a:stretch>
            <a:fillRect/>
          </a:stretch>
        </p:blipFill>
        <p:spPr>
          <a:xfrm>
            <a:off x="9190859" y="688937"/>
            <a:ext cx="2162941" cy="677937"/>
          </a:xfrm>
          <a:prstGeom prst="rect">
            <a:avLst/>
          </a:prstGeom>
        </p:spPr>
      </p:pic>
    </p:spTree>
    <p:extLst>
      <p:ext uri="{BB962C8B-B14F-4D97-AF65-F5344CB8AC3E}">
        <p14:creationId xmlns:p14="http://schemas.microsoft.com/office/powerpoint/2010/main" val="1278343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search for funding!</a:t>
            </a:r>
            <a:endParaRPr lang="en-US" dirty="0"/>
          </a:p>
        </p:txBody>
      </p:sp>
      <p:sp>
        <p:nvSpPr>
          <p:cNvPr id="3" name="Content Placeholder 2"/>
          <p:cNvSpPr>
            <a:spLocks noGrp="1"/>
          </p:cNvSpPr>
          <p:nvPr>
            <p:ph idx="1"/>
          </p:nvPr>
        </p:nvSpPr>
        <p:spPr/>
        <p:txBody>
          <a:bodyPr>
            <a:noAutofit/>
          </a:bodyPr>
          <a:lstStyle/>
          <a:p>
            <a:r>
              <a:rPr lang="en-US" dirty="0" smtClean="0">
                <a:hlinkClick r:id="rId3"/>
              </a:rPr>
              <a:t>pivot.cos.com</a:t>
            </a:r>
            <a:endParaRPr lang="en-US" dirty="0" smtClean="0"/>
          </a:p>
          <a:p>
            <a:r>
              <a:rPr lang="en-US" dirty="0" smtClean="0"/>
              <a:t>Search terms are the key to a good search</a:t>
            </a:r>
            <a:r>
              <a:rPr lang="is-IS" dirty="0" smtClean="0"/>
              <a:t>… </a:t>
            </a:r>
          </a:p>
          <a:p>
            <a:r>
              <a:rPr lang="is-IS" dirty="0" smtClean="0"/>
              <a:t>Let’s go to Pivot...</a:t>
            </a:r>
          </a:p>
          <a:p>
            <a:endParaRPr lang="is-IS" sz="1800" dirty="0" smtClean="0"/>
          </a:p>
        </p:txBody>
      </p:sp>
      <p:pic>
        <p:nvPicPr>
          <p:cNvPr id="5" name="Picture 4"/>
          <p:cNvPicPr>
            <a:picLocks noChangeAspect="1"/>
          </p:cNvPicPr>
          <p:nvPr/>
        </p:nvPicPr>
        <p:blipFill>
          <a:blip r:embed="rId4"/>
          <a:stretch>
            <a:fillRect/>
          </a:stretch>
        </p:blipFill>
        <p:spPr>
          <a:xfrm>
            <a:off x="9190859" y="688937"/>
            <a:ext cx="2162941" cy="677937"/>
          </a:xfrm>
          <a:prstGeom prst="rect">
            <a:avLst/>
          </a:prstGeom>
        </p:spPr>
      </p:pic>
    </p:spTree>
    <p:extLst>
      <p:ext uri="{BB962C8B-B14F-4D97-AF65-F5344CB8AC3E}">
        <p14:creationId xmlns:p14="http://schemas.microsoft.com/office/powerpoint/2010/main" val="1118596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search for funding!</a:t>
            </a:r>
            <a:endParaRPr lang="en-US" dirty="0"/>
          </a:p>
        </p:txBody>
      </p:sp>
      <p:sp>
        <p:nvSpPr>
          <p:cNvPr id="3" name="Content Placeholder 2"/>
          <p:cNvSpPr>
            <a:spLocks noGrp="1"/>
          </p:cNvSpPr>
          <p:nvPr>
            <p:ph idx="1"/>
          </p:nvPr>
        </p:nvSpPr>
        <p:spPr/>
        <p:txBody>
          <a:bodyPr>
            <a:noAutofit/>
          </a:bodyPr>
          <a:lstStyle/>
          <a:p>
            <a:pPr marL="0" indent="0">
              <a:buNone/>
            </a:pPr>
            <a:r>
              <a:rPr lang="is-IS" dirty="0" smtClean="0"/>
              <a:t>Demonstration</a:t>
            </a:r>
            <a:endParaRPr lang="is-IS" dirty="0"/>
          </a:p>
          <a:p>
            <a:r>
              <a:rPr lang="is-IS" dirty="0" smtClean="0"/>
              <a:t>“wireless health” vs. </a:t>
            </a:r>
            <a:r>
              <a:rPr lang="en-US" dirty="0"/>
              <a:t>w</a:t>
            </a:r>
            <a:r>
              <a:rPr lang="is-IS" dirty="0" smtClean="0"/>
              <a:t>ireless health (note number of results)</a:t>
            </a:r>
          </a:p>
          <a:p>
            <a:r>
              <a:rPr lang="en-US" dirty="0" smtClean="0"/>
              <a:t>Advanced Search: All fields “genomics”  </a:t>
            </a:r>
          </a:p>
          <a:p>
            <a:pPr lvl="1"/>
            <a:r>
              <a:rPr lang="en-US" sz="2800" dirty="0" smtClean="0"/>
              <a:t>then limit “Funding Type” to “Training</a:t>
            </a:r>
            <a:r>
              <a:rPr lang="en-US" sz="2800" dirty="0"/>
              <a:t>, Scholarship, or </a:t>
            </a:r>
            <a:r>
              <a:rPr lang="en-US" sz="2800" dirty="0" smtClean="0"/>
              <a:t>Fellowship” </a:t>
            </a:r>
          </a:p>
          <a:p>
            <a:pPr lvl="2"/>
            <a:r>
              <a:rPr lang="en-US" sz="2800" dirty="0" smtClean="0"/>
              <a:t>then add additional keyword “cancer”</a:t>
            </a:r>
          </a:p>
          <a:p>
            <a:r>
              <a:rPr lang="en-US" dirty="0" smtClean="0"/>
              <a:t>Save the search</a:t>
            </a:r>
          </a:p>
          <a:p>
            <a:r>
              <a:rPr lang="en-US" dirty="0" smtClean="0"/>
              <a:t>Look at an Individual Opportunity</a:t>
            </a:r>
          </a:p>
          <a:p>
            <a:r>
              <a:rPr lang="en-US" dirty="0" smtClean="0"/>
              <a:t>Tracked</a:t>
            </a:r>
          </a:p>
          <a:p>
            <a:r>
              <a:rPr lang="en-US" dirty="0" smtClean="0"/>
              <a:t>Share</a:t>
            </a:r>
            <a:endParaRPr lang="en-US" dirty="0"/>
          </a:p>
          <a:p>
            <a:endParaRPr lang="en-US" sz="1800" dirty="0" smtClean="0"/>
          </a:p>
        </p:txBody>
      </p:sp>
      <p:pic>
        <p:nvPicPr>
          <p:cNvPr id="5" name="Picture 4"/>
          <p:cNvPicPr>
            <a:picLocks noChangeAspect="1"/>
          </p:cNvPicPr>
          <p:nvPr/>
        </p:nvPicPr>
        <p:blipFill>
          <a:blip r:embed="rId3"/>
          <a:stretch>
            <a:fillRect/>
          </a:stretch>
        </p:blipFill>
        <p:spPr>
          <a:xfrm>
            <a:off x="9190859" y="688937"/>
            <a:ext cx="2162941" cy="677937"/>
          </a:xfrm>
          <a:prstGeom prst="rect">
            <a:avLst/>
          </a:prstGeom>
        </p:spPr>
      </p:pic>
    </p:spTree>
    <p:extLst>
      <p:ext uri="{BB962C8B-B14F-4D97-AF65-F5344CB8AC3E}">
        <p14:creationId xmlns:p14="http://schemas.microsoft.com/office/powerpoint/2010/main" val="2129740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 a user-saved search</a:t>
            </a:r>
          </a:p>
        </p:txBody>
      </p:sp>
      <p:sp>
        <p:nvSpPr>
          <p:cNvPr id="3" name="Content Placeholder 2"/>
          <p:cNvSpPr>
            <a:spLocks noGrp="1"/>
          </p:cNvSpPr>
          <p:nvPr>
            <p:ph idx="1"/>
          </p:nvPr>
        </p:nvSpPr>
        <p:spPr/>
        <p:txBody>
          <a:bodyPr/>
          <a:lstStyle/>
          <a:p>
            <a:endParaRPr lang="en-US" dirty="0"/>
          </a:p>
        </p:txBody>
      </p:sp>
      <p:pic>
        <p:nvPicPr>
          <p:cNvPr id="5" name="Picture 4"/>
          <p:cNvPicPr>
            <a:picLocks noChangeAspect="1"/>
          </p:cNvPicPr>
          <p:nvPr/>
        </p:nvPicPr>
        <p:blipFill>
          <a:blip r:embed="rId3"/>
          <a:stretch>
            <a:fillRect/>
          </a:stretch>
        </p:blipFill>
        <p:spPr>
          <a:xfrm>
            <a:off x="9190859" y="688937"/>
            <a:ext cx="2162941" cy="677937"/>
          </a:xfrm>
          <a:prstGeom prst="rect">
            <a:avLst/>
          </a:prstGeom>
        </p:spPr>
      </p:pic>
    </p:spTree>
    <p:extLst>
      <p:ext uri="{BB962C8B-B14F-4D97-AF65-F5344CB8AC3E}">
        <p14:creationId xmlns:p14="http://schemas.microsoft.com/office/powerpoint/2010/main" val="145845088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4"/>
  <p:tag name="TPOS"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907</Words>
  <Application>Microsoft Macintosh PowerPoint</Application>
  <PresentationFormat>Widescreen</PresentationFormat>
  <Paragraphs>113</Paragraphs>
  <Slides>16</Slides>
  <Notes>16</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Funding Discovery with Pivot and Grant Forward</vt:lpstr>
      <vt:lpstr>Icebreaker</vt:lpstr>
      <vt:lpstr>Agenda/Overview</vt:lpstr>
      <vt:lpstr>Funding Discovery</vt:lpstr>
      <vt:lpstr>Pivot</vt:lpstr>
      <vt:lpstr>Getting started with Pivot</vt:lpstr>
      <vt:lpstr>Let’s search for funding!</vt:lpstr>
      <vt:lpstr>Let’s search for funding!</vt:lpstr>
      <vt:lpstr>Develop a user-saved search</vt:lpstr>
      <vt:lpstr>More Pivot</vt:lpstr>
      <vt:lpstr>Intro to Grant Forward</vt:lpstr>
      <vt:lpstr>Create your GrantForward account</vt:lpstr>
      <vt:lpstr>Let’s search for funding!</vt:lpstr>
      <vt:lpstr>Let’s search for funding!</vt:lpstr>
      <vt:lpstr>Develop a user-saved search</vt:lpstr>
      <vt:lpstr>More help</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Funding Discovery with Pivot and Grant Forward</dc:title>
  <dc:creator>Microsoft Office User</dc:creator>
  <cp:lastModifiedBy>Ricky Patterson</cp:lastModifiedBy>
  <cp:revision>34</cp:revision>
  <cp:lastPrinted>2016-08-02T12:12:17Z</cp:lastPrinted>
  <dcterms:created xsi:type="dcterms:W3CDTF">2016-07-25T15:38:03Z</dcterms:created>
  <dcterms:modified xsi:type="dcterms:W3CDTF">2017-10-12T14:14:08Z</dcterms:modified>
</cp:coreProperties>
</file>