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Lst>
  <p:sldSz cy="6858000" cx="9144000"/>
  <p:notesSz cx="6858000" cy="9144000"/>
  <p:embeddedFontLst>
    <p:embeddedFont>
      <p:font typeface="Corbel"/>
      <p:regular r:id="rId83"/>
      <p:bold r:id="rId84"/>
      <p:italic r:id="rId85"/>
      <p:boldItalic r:id="rId86"/>
    </p:embeddedFont>
    <p:embeddedFont>
      <p:font typeface="Helvetica Neue"/>
      <p:regular r:id="rId87"/>
      <p:bold r:id="rId88"/>
      <p:italic r:id="rId89"/>
      <p:boldItalic r:id="rId90"/>
    </p:embeddedFont>
    <p:embeddedFont>
      <p:font typeface="Century Gothic"/>
      <p:regular r:id="rId91"/>
      <p:bold r:id="rId92"/>
      <p:italic r:id="rId93"/>
      <p:boldItalic r:id="rId94"/>
    </p:embeddedFont>
    <p:embeddedFont>
      <p:font typeface="Open Sans"/>
      <p:regular r:id="rId95"/>
      <p:bold r:id="rId96"/>
      <p:italic r:id="rId97"/>
      <p:boldItalic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font" Target="fonts/OpenSans-regular.fntdata"/><Relationship Id="rId94" Type="http://schemas.openxmlformats.org/officeDocument/2006/relationships/font" Target="fonts/CenturyGothic-boldItalic.fntdata"/><Relationship Id="rId97" Type="http://schemas.openxmlformats.org/officeDocument/2006/relationships/font" Target="fonts/OpenSans-italic.fntdata"/><Relationship Id="rId96"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98"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font" Target="fonts/CenturyGothic-regular.fntdata"/><Relationship Id="rId90" Type="http://schemas.openxmlformats.org/officeDocument/2006/relationships/font" Target="fonts/HelveticaNeue-boldItalic.fntdata"/><Relationship Id="rId93" Type="http://schemas.openxmlformats.org/officeDocument/2006/relationships/font" Target="fonts/CenturyGothic-italic.fntdata"/><Relationship Id="rId92" Type="http://schemas.openxmlformats.org/officeDocument/2006/relationships/font" Target="fonts/CenturyGothic-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font" Target="fonts/Corbel-bold.fntdata"/><Relationship Id="rId83" Type="http://schemas.openxmlformats.org/officeDocument/2006/relationships/font" Target="fonts/Corbel-regular.fntdata"/><Relationship Id="rId86" Type="http://schemas.openxmlformats.org/officeDocument/2006/relationships/font" Target="fonts/Corbel-boldItalic.fntdata"/><Relationship Id="rId85" Type="http://schemas.openxmlformats.org/officeDocument/2006/relationships/font" Target="fonts/Corbel-italic.fntdata"/><Relationship Id="rId88" Type="http://schemas.openxmlformats.org/officeDocument/2006/relationships/font" Target="fonts/HelveticaNeue-bold.fntdata"/><Relationship Id="rId87" Type="http://schemas.openxmlformats.org/officeDocument/2006/relationships/font" Target="fonts/HelveticaNeue-regular.fntdata"/><Relationship Id="rId89" Type="http://schemas.openxmlformats.org/officeDocument/2006/relationships/font" Target="fonts/HelveticaNeue-italic.fntdata"/><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304800" lvl="0" marL="457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Shape 172"/>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US"/>
              <a:t>How many have heard of </a:t>
            </a:r>
            <a:r>
              <a:rPr b="0" i="0" lang="en-US" sz="1200" u="none" cap="none" strike="noStrike">
                <a:solidFill>
                  <a:schemeClr val="dk1"/>
                </a:solidFill>
                <a:latin typeface="Calibri"/>
                <a:ea typeface="Calibri"/>
                <a:cs typeface="Calibri"/>
                <a:sym typeface="Calibri"/>
              </a:rPr>
              <a:t> a “Reproducibility crisis” ?</a:t>
            </a:r>
            <a:endParaRPr/>
          </a:p>
        </p:txBody>
      </p:sp>
      <p:sp>
        <p:nvSpPr>
          <p:cNvPr id="173" name="Shape 173"/>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Shape 182"/>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Unfortunately, it has become apparent over the last few years that perhaps the answer to that question is </a:t>
            </a:r>
            <a:r>
              <a:rPr lang="en-US"/>
              <a:t>“</a:t>
            </a:r>
            <a:r>
              <a:rPr b="0" i="0" lang="en-US" sz="1200" u="none" cap="none" strike="noStrike">
                <a:solidFill>
                  <a:schemeClr val="dk1"/>
                </a:solidFill>
                <a:latin typeface="Calibri"/>
                <a:ea typeface="Calibri"/>
                <a:cs typeface="Calibri"/>
                <a:sym typeface="Calibri"/>
              </a:rPr>
              <a:t>not all that much.</a:t>
            </a:r>
            <a:r>
              <a:rPr lang="en-US"/>
              <a:t>”</a:t>
            </a: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Now, there have been some very prominent cases in the past few years of outright fraud, where people have completely fabricated their data, but I’m not talking about those case. What I’m talking is the general sense that many scientific findings in a wide variety of fields don’t replicate, and that the published literature has a very high rate of false-positives in it.</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So if a large proportion of our published results aren’t replicable, and are potentially false positives, </a:t>
            </a:r>
            <a:r>
              <a:rPr lang="en-US"/>
              <a:t>a</a:t>
            </a:r>
            <a:r>
              <a:rPr b="0" i="0" lang="en-US" sz="1200" u="none" cap="none" strike="noStrike">
                <a:solidFill>
                  <a:schemeClr val="dk1"/>
                </a:solidFill>
                <a:latin typeface="Calibri"/>
                <a:ea typeface="Calibri"/>
                <a:cs typeface="Calibri"/>
                <a:sym typeface="Calibri"/>
              </a:rPr>
              <a:t>re we actually accumulating knowledge about real phenomena? I would suggest that the answer to this question is ‘no’, or at least we haven’t accumulated as much knowledge as we would like to believe.</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183" name="Shape 183"/>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Shape 19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US"/>
              <a:t>Methodological, statistical and reporting practices that results in overly tidy evidence</a:t>
            </a:r>
            <a:endParaRPr/>
          </a:p>
          <a:p>
            <a:pPr indent="0" lvl="0" marL="0" marR="0" rtl="0" algn="l">
              <a:spcBef>
                <a:spcPts val="0"/>
              </a:spcBef>
              <a:spcAft>
                <a:spcPts val="0"/>
              </a:spcAft>
              <a:buClr>
                <a:schemeClr val="dk1"/>
              </a:buClr>
              <a:buSzPts val="300"/>
              <a:buFont typeface="Calibri"/>
              <a:buNone/>
            </a:pPr>
            <a:r>
              <a:t/>
            </a:r>
            <a:endParaRPr/>
          </a:p>
          <a:p>
            <a:pPr indent="0" lvl="0" marL="0" marR="0" rtl="0" algn="l">
              <a:spcBef>
                <a:spcPts val="0"/>
              </a:spcBef>
              <a:spcAft>
                <a:spcPts val="0"/>
              </a:spcAft>
              <a:buClr>
                <a:schemeClr val="dk1"/>
              </a:buClr>
              <a:buSzPts val="300"/>
              <a:buFont typeface="Calibri"/>
              <a:buNone/>
            </a:pPr>
            <a:r>
              <a:rPr lang="en-US"/>
              <a:t>Structural and organizational practices that reult in unavailable, lost, or difficult to use data, code, and materials</a:t>
            </a:r>
            <a:endParaRPr/>
          </a:p>
          <a:p>
            <a:pPr indent="0" lvl="0" marL="0" marR="0" rtl="0" algn="l">
              <a:spcBef>
                <a:spcPts val="0"/>
              </a:spcBef>
              <a:spcAft>
                <a:spcPts val="0"/>
              </a:spcAft>
              <a:buClr>
                <a:schemeClr val="dk1"/>
              </a:buClr>
              <a:buSzPts val="300"/>
              <a:buFont typeface="Calibri"/>
              <a:buNone/>
            </a:pPr>
            <a:r>
              <a:t/>
            </a:r>
            <a:endParaRPr/>
          </a:p>
          <a:p>
            <a:pPr indent="0" lvl="0" marL="0" marR="0" rtl="0" algn="l">
              <a:spcBef>
                <a:spcPts val="0"/>
              </a:spcBef>
              <a:spcAft>
                <a:spcPts val="0"/>
              </a:spcAft>
              <a:buClr>
                <a:schemeClr val="dk1"/>
              </a:buClr>
              <a:buSzPts val="300"/>
              <a:buFont typeface="Calibri"/>
              <a:buNone/>
            </a:pPr>
            <a:r>
              <a:rPr lang="en-US"/>
              <a:t>Very rarely, cases of intentional scientific misconduct</a:t>
            </a:r>
            <a:endParaRPr/>
          </a:p>
        </p:txBody>
      </p:sp>
      <p:sp>
        <p:nvSpPr>
          <p:cNvPr id="194" name="Shape 19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Shape 21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There’s more to it than sharing of discrete objects.  Think about using this as an opportunity to increase transparency by capturing the entire workflow, and to do so while connecting tools and services that make up the parts of the workflow, not requiring people to change all of their practices at once, and providing immediate efficiencies and value to the researcher AS they comply with requirements.  </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Easy, right?  Obviously not.</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14" name="Shape 21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Shape 22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24" name="Shape 22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t>Your most likely collaborator is yourself - in six months time.</a:t>
            </a:r>
            <a:endParaRPr b="0" i="0" sz="1200" u="none" cap="none" strike="noStrike">
              <a:solidFill>
                <a:schemeClr val="dk1"/>
              </a:solidFill>
              <a:latin typeface="Calibri"/>
              <a:ea typeface="Calibri"/>
              <a:cs typeface="Calibri"/>
              <a:sym typeface="Calibri"/>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Shape 24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44" name="Shape 24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US"/>
              <a:t>This is where we are in the research lifecycle. Any questions?</a:t>
            </a:r>
            <a:endParaRPr/>
          </a:p>
          <a:p>
            <a:pPr indent="0" lvl="0" marL="0" marR="0" rtl="0" algn="l">
              <a:spcBef>
                <a:spcPts val="0"/>
              </a:spcBef>
              <a:spcAft>
                <a:spcPts val="0"/>
              </a:spcAft>
              <a:buClr>
                <a:schemeClr val="dk1"/>
              </a:buClr>
              <a:buSzPts val="300"/>
              <a:buFont typeface="Calibri"/>
              <a:buNone/>
            </a:pPr>
            <a:r>
              <a:t/>
            </a:r>
            <a:endParaRPr/>
          </a:p>
          <a:p>
            <a:pPr indent="0" lvl="0" marL="0" marR="0" rtl="0" algn="l">
              <a:spcBef>
                <a:spcPts val="0"/>
              </a:spcBef>
              <a:spcAft>
                <a:spcPts val="0"/>
              </a:spcAft>
              <a:buClr>
                <a:schemeClr val="dk1"/>
              </a:buClr>
              <a:buSzPts val="300"/>
              <a:buFont typeface="Calibri"/>
              <a:buNone/>
            </a:pPr>
            <a:r>
              <a:rPr lang="en-US"/>
              <a:t>Let’s turn to Research Management Planning</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54" name="Shape 254"/>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t>Before the data collection</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Lack of organization now can create big problems later</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93" name="Shape 93"/>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GINNY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[30 sec - to 1 min]</a:t>
            </a:r>
            <a:endParaRPr b="0" i="0" sz="1200" u="none" cap="none" strike="noStrike">
              <a:solidFill>
                <a:schemeClr val="dk1"/>
              </a:solidFill>
              <a:latin typeface="Calibri"/>
              <a:ea typeface="Calibri"/>
              <a:cs typeface="Calibri"/>
              <a:sym typeface="Calibri"/>
            </a:endParaRPr>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Shape 33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There’s more to it than sharing of discrete objects.  Think about using this as an opportunity to increase transparency by capturing the entire workflow, and to do so while connecting tools and services that make up the parts of the workflow, not requiring people to change all of their practices at once, and providing immediate efficiencies and value to the researcher AS they comply with requirements.  </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Easy, right?  Obviously not.</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36" name="Shape 336"/>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Shape 35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There’s more to it than sharing of discrete objects.  Think about using this as an opportunity to increase transparency by capturing the entire workflow, and to do so while connecting tools and services that make up the parts of the workflow, not requiring people to change all of their practices at once, and providing immediate efficiencies and value to the researcher AS they comply with requirements.  </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Easy, right?  Obviously not.</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58" name="Shape 358"/>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[30 sec - to 1 min]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Shape 425"/>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426" name="Shape 426"/>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Shape 435"/>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436" name="Shape 436"/>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Shape 44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7620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46" name="Shape 446"/>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Shape 455"/>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456" name="Shape 456"/>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Shape 4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So we have designed our study and set up our collaborative working environment. There is one important step we can now take that is not listed in the general research lifecycle. Somewhere after Study Design and before Collect Data we can take one more documentation step to improve the openness and reproducibility of our work: preregistration.</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Easy, right?  Obviously not.</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463" name="Shape 463"/>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Preregistration can have a couple of steps depending on what kind of research you are doing. We will cover the different options one by one.</a:t>
            </a:r>
            <a:endParaRPr/>
          </a:p>
        </p:txBody>
      </p:sp>
      <p:sp>
        <p:nvSpPr>
          <p:cNvPr id="472" name="Shape 4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GINNY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[30 sec - to 1 min]</a:t>
            </a:r>
            <a:endParaRPr b="0" i="0" sz="1200" u="none" cap="none" strike="noStrike">
              <a:solidFill>
                <a:schemeClr val="dk1"/>
              </a:solidFill>
              <a:latin typeface="Calibri"/>
              <a:ea typeface="Calibri"/>
              <a:cs typeface="Calibri"/>
              <a:sym typeface="Calibri"/>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What is preregistration?</a:t>
            </a:r>
            <a:endParaRPr/>
          </a:p>
        </p:txBody>
      </p:sp>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Shape 49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494" name="Shape 49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Shape 50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504" name="Shape 50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Shape 51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rPr b="0" i="0" lang="en-US" sz="1200" u="none" cap="none" strike="noStrike">
                <a:solidFill>
                  <a:schemeClr val="dk1"/>
                </a:solidFill>
                <a:latin typeface="Calibri"/>
                <a:ea typeface="Calibri"/>
                <a:cs typeface="Calibri"/>
                <a:sym typeface="Calibri"/>
              </a:rPr>
              <a:t>What kind of studies are never published? Disproportionately studies that show a null or negative result. Called publication bias.</a:t>
            </a:r>
            <a:endParaRPr/>
          </a:p>
        </p:txBody>
      </p:sp>
      <p:sp>
        <p:nvSpPr>
          <p:cNvPr id="514" name="Shape 514"/>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Shape 52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By presenting a more complete picture of all research in a field, regardless of that research’s outcome, preregistration can help address some of the negative effects of this publication bias:</a:t>
            </a:r>
            <a:endParaRPr/>
          </a:p>
          <a:p>
            <a:pPr indent="-228600" lvl="0" marL="45720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Avoid duplication of work</a:t>
            </a:r>
            <a:endParaRPr/>
          </a:p>
          <a:p>
            <a:pPr indent="-228600" lvl="0" marL="45720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Identify areas of study that present unexpected challenges for researchers</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Let’s go ahead and add some of our basic study design information to our project’s wiki on the OSF.</a:t>
            </a:r>
            <a:endParaRPr/>
          </a:p>
        </p:txBody>
      </p:sp>
      <p:sp>
        <p:nvSpPr>
          <p:cNvPr id="526" name="Shape 526"/>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In preparation for preregistering, let’s go ahead and fill in some missing details about our basic study design.</a:t>
            </a:r>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Go to your project wiki and add in the dataset we are using, which is the ANES 2012 dataset, our sample size, which is 199,  and write in whatever variables you choose as part of your group’s research question. Mine are going to be “self-reported gender” and “self-reported political ideology”.</a:t>
            </a:r>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Hit “save.</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[Transition from OSF back to slides] “The information entered here is the minimum for a preregistration. We have just enough information to tell someone what we are studying. If we want to test a hypothesis in our research we can also document our plan for data  analysis, which is called a ‘pre-analysis plan’.”</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46" name="Shape 5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Who has heard of RDF? What about P-Hacking or “data fishing”? All refer to the same general issue outlined here, which is making decisions about how to analyze data after interacting with that data.</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These questions are all perfectly legitimate decisions for a researcher to make, they are the same ones we ask you to document in your pre-analysis plan, but once we have started interacting with data, any changes we make to our analysis plan can significantly  undermine the strength of our work.</a:t>
            </a:r>
            <a:endParaRPr/>
          </a:p>
        </p:txBody>
      </p:sp>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Shape 564"/>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The results from this 2011 study help show the potential consequences of making data-dependant analysis choices. Study used computer generated data that contained no actually significant relationships. False positive rate should have been less than 5%.</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By making a series of small changes to the analysis plan, the false positive rate can go all the way above 60%.</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The danger here is just how reasonable these decisions can seem in the middle of conducting a study. Unless we take proactive steps to document our analysis plan and any changes to it, we may be unable to even know where in this range of values our own work falls.</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That can make our results impossible to reproduce and potentially waste years of our lives if we pursue follow up research based on these inflated results.</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Calibri"/>
              <a:buNone/>
            </a:pPr>
            <a:r>
              <a:rPr b="0" i="0" lang="en-US" sz="1200" u="none" cap="none" strike="noStrike">
                <a:solidFill>
                  <a:schemeClr val="dk1"/>
                </a:solidFill>
                <a:latin typeface="Calibri"/>
                <a:ea typeface="Calibri"/>
                <a:cs typeface="Calibri"/>
                <a:sym typeface="Calibri"/>
              </a:rPr>
              <a:t>this is also assuming your initial false positive rate was .05, which may not be true given that we often work with somewhat unreliable measures, low powered studies, and don’t often treat sitmuli as random factors which can all also increase false positive rates</a:t>
            </a:r>
            <a:endParaRPr/>
          </a:p>
        </p:txBody>
      </p:sp>
      <p:sp>
        <p:nvSpPr>
          <p:cNvPr id="565" name="Shape 565"/>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Shape 580"/>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We as humans process information in biased fashion.</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We interpret new information in ways that fit our existing beliefs and perceptions.</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No one is a purely objective observer.</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Calibri"/>
              <a:buNone/>
            </a:pPr>
            <a:r>
              <a:rPr b="0" i="0" lang="en-US" sz="1200" u="none" cap="none" strike="noStrike">
                <a:solidFill>
                  <a:schemeClr val="dk1"/>
                </a:solidFill>
                <a:latin typeface="Calibri"/>
                <a:ea typeface="Calibri"/>
                <a:cs typeface="Calibri"/>
                <a:sym typeface="Calibri"/>
              </a:rPr>
              <a:t>That is why we need *procedural* solutions like preregistering your study design and analysis plan.</a:t>
            </a:r>
            <a:endParaRPr/>
          </a:p>
        </p:txBody>
      </p:sp>
      <p:sp>
        <p:nvSpPr>
          <p:cNvPr id="581" name="Shape 581"/>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GINNY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[30 sec - to 1 min]</a:t>
            </a:r>
            <a:endParaRPr b="0" i="0" sz="1200" u="none" cap="none" strike="noStrike">
              <a:solidFill>
                <a:schemeClr val="dk1"/>
              </a:solidFill>
              <a:latin typeface="Calibri"/>
              <a:ea typeface="Calibri"/>
              <a:cs typeface="Calibri"/>
              <a:sym typeface="Calibri"/>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Shape 59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rPr b="0" i="0" lang="en-US" sz="1200" u="none" cap="none" strike="noStrike">
                <a:solidFill>
                  <a:schemeClr val="dk1"/>
                </a:solidFill>
                <a:latin typeface="Calibri"/>
                <a:ea typeface="Calibri"/>
                <a:cs typeface="Calibri"/>
                <a:sym typeface="Calibri"/>
              </a:rPr>
              <a:t>So now we have an additional reason to preregister when we are testing hypotheses. Now that we have explored some reasons, and added some study design information to our OSF project, lets take a look at how to preregister our project.</a:t>
            </a:r>
            <a:endParaRPr/>
          </a:p>
        </p:txBody>
      </p:sp>
      <p:sp>
        <p:nvSpPr>
          <p:cNvPr id="594" name="Shape 594"/>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Shape 6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03" name="Shape 6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Shape 61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Shape 6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Shape 62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25" name="Shape 625"/>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Shape 63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35" name="Shape 635"/>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Shape 64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Badges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Open Data</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Open Materials</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Preregistration</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1" lang="en-US" sz="1200" u="none" cap="none" strike="noStrike">
                <a:solidFill>
                  <a:schemeClr val="dk1"/>
                </a:solidFill>
                <a:latin typeface="Calibri"/>
                <a:ea typeface="Calibri"/>
                <a:cs typeface="Calibri"/>
                <a:sym typeface="Calibri"/>
              </a:rPr>
              <a:t>Psychological Science </a:t>
            </a:r>
            <a:r>
              <a:rPr b="0" i="0" lang="en-US" sz="1200" u="none" cap="none" strike="noStrike">
                <a:solidFill>
                  <a:schemeClr val="dk1"/>
                </a:solidFill>
                <a:latin typeface="Calibri"/>
                <a:ea typeface="Calibri"/>
                <a:cs typeface="Calibri"/>
                <a:sym typeface="Calibri"/>
              </a:rPr>
              <a:t>(Jan 2014)</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47" name="Shape 647"/>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Shape 6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Shape 659"/>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Also have an initiative to get journals ot adopt review of pre-registered reports of publications, so not even publication decisions are data dependent, but are made instead on the solidness of theory, study design, and analyses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60" name="Shape 660"/>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Shape 6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Shape 670"/>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10x increase from 2013 to 2015</a:t>
            </a:r>
            <a:endParaRPr/>
          </a:p>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50"/>
              <a:buFont typeface="Calibri"/>
              <a:buNone/>
            </a:pPr>
            <a:r>
              <a:rPr b="0" i="0" lang="en-US" sz="1000" u="none" cap="none" strike="noStrike">
                <a:solidFill>
                  <a:srgbClr val="222222"/>
                </a:solidFill>
                <a:highlight>
                  <a:srgbClr val="FFFFFF"/>
                </a:highlight>
                <a:latin typeface="Arial"/>
                <a:ea typeface="Arial"/>
                <a:cs typeface="Arial"/>
                <a:sym typeface="Arial"/>
              </a:rPr>
              <a:t>Kidwell, M. C., Lazarevic, L. B., Baranski, E., Hardwicke, T. E., Piechowski, S., Falkenberg, L-S., Kennett, C., Slowik, A., Sonnleitner, C., Hess-Holden, C., Errington, T. M., Fiedler, S., &amp; Nosek, B. A. (2016). Badges to acknowledge open practices: A simple, low-cost, effective method for increasing transparency. PLoS Biology, 14(5), e1002456. doi:10.1371/journal.pbio.1002456</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71" name="Shape 671"/>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Shape 6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Shape 681"/>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Another incentive for researchers to try out preregistration.</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82" name="Shape 682"/>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Shape 690"/>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91" name="Shape 6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200"/>
              <a:buFont typeface="Calibri"/>
              <a:buNone/>
            </a:pPr>
            <a:r>
              <a:rPr lang="en-US"/>
              <a:t>[1-2 min]</a:t>
            </a:r>
            <a:endParaRPr/>
          </a:p>
          <a:p>
            <a:pPr indent="0" lvl="0" marL="0" rtl="0">
              <a:lnSpc>
                <a:spcPct val="115000"/>
              </a:lnSpc>
              <a:spcBef>
                <a:spcPts val="0"/>
              </a:spcBef>
              <a:spcAft>
                <a:spcPts val="0"/>
              </a:spcAft>
              <a:buClr>
                <a:schemeClr val="dk1"/>
              </a:buClr>
              <a:buSzPts val="1100"/>
              <a:buFont typeface="Arial"/>
              <a:buNone/>
            </a:pPr>
            <a:r>
              <a:rPr lang="en-US" sz="1100"/>
              <a:t>-OSF supports research management - Why is research management important?</a:t>
            </a:r>
            <a:endParaRPr sz="1100"/>
          </a:p>
          <a:p>
            <a:pPr indent="0" lvl="0" marL="0" rtl="0">
              <a:lnSpc>
                <a:spcPct val="115000"/>
              </a:lnSpc>
              <a:spcBef>
                <a:spcPts val="0"/>
              </a:spcBef>
              <a:spcAft>
                <a:spcPts val="0"/>
              </a:spcAft>
              <a:buClr>
                <a:schemeClr val="dk1"/>
              </a:buClr>
              <a:buSzPts val="1100"/>
              <a:buFont typeface="Arial"/>
              <a:buNone/>
            </a:pPr>
            <a:r>
              <a:rPr lang="en-US" sz="1100"/>
              <a:t>---&gt; Example of request for audit, etc., NIH (other funder) reporting, etc.</a:t>
            </a:r>
            <a:endParaRPr sz="1100"/>
          </a:p>
          <a:p>
            <a:pPr indent="0" lvl="0" marL="0" rtl="0">
              <a:lnSpc>
                <a:spcPct val="115000"/>
              </a:lnSpc>
              <a:spcBef>
                <a:spcPts val="0"/>
              </a:spcBef>
              <a:spcAft>
                <a:spcPts val="0"/>
              </a:spcAft>
              <a:buClr>
                <a:schemeClr val="dk1"/>
              </a:buClr>
              <a:buSzPts val="1100"/>
              <a:buFont typeface="Arial"/>
              <a:buNone/>
            </a:pPr>
            <a:r>
              <a:rPr lang="en-US" sz="1100"/>
              <a:t>-Freeze files / page components</a:t>
            </a:r>
            <a:endParaRPr sz="1100"/>
          </a:p>
          <a:p>
            <a:pPr indent="0" lvl="0" marL="0" rtl="0">
              <a:lnSpc>
                <a:spcPct val="115000"/>
              </a:lnSpc>
              <a:spcBef>
                <a:spcPts val="0"/>
              </a:spcBef>
              <a:spcAft>
                <a:spcPts val="0"/>
              </a:spcAft>
              <a:buClr>
                <a:schemeClr val="dk1"/>
              </a:buClr>
              <a:buSzPts val="1100"/>
              <a:buFont typeface="Arial"/>
              <a:buNone/>
            </a:pPr>
            <a:r>
              <a:rPr lang="en-US" sz="1100"/>
              <a:t>---&gt; To demonstrate following of an a priori design</a:t>
            </a:r>
            <a:endParaRPr sz="1100"/>
          </a:p>
          <a:p>
            <a:pPr indent="0" lvl="0" marL="0" rtl="0">
              <a:lnSpc>
                <a:spcPct val="115000"/>
              </a:lnSpc>
              <a:spcBef>
                <a:spcPts val="0"/>
              </a:spcBef>
              <a:spcAft>
                <a:spcPts val="0"/>
              </a:spcAft>
              <a:buClr>
                <a:schemeClr val="dk1"/>
              </a:buClr>
              <a:buSzPts val="1100"/>
              <a:buFont typeface="Arial"/>
              <a:buNone/>
            </a:pPr>
            <a:r>
              <a:rPr lang="en-US" sz="1100"/>
              <a:t>-OSF does what you can do on GitHub, Google Drive, etc., but does it in one project platform → especially because of the connections it has/can make to other tools</a:t>
            </a:r>
            <a:endParaRPr sz="1100"/>
          </a:p>
          <a:p>
            <a:pPr indent="0" lvl="0" marL="0" rtl="0">
              <a:lnSpc>
                <a:spcPct val="115000"/>
              </a:lnSpc>
              <a:spcBef>
                <a:spcPts val="0"/>
              </a:spcBef>
              <a:spcAft>
                <a:spcPts val="0"/>
              </a:spcAft>
              <a:buClr>
                <a:schemeClr val="dk1"/>
              </a:buClr>
              <a:buSzPts val="1100"/>
              <a:buFont typeface="Arial"/>
              <a:buNone/>
            </a:pPr>
            <a:r>
              <a:rPr lang="en-US" sz="1100"/>
              <a:t>-Don’t have to continually send out things to these other tools - everything is here.</a:t>
            </a:r>
            <a:endParaRPr sz="1100"/>
          </a:p>
          <a:p>
            <a:pPr indent="0" lvl="0" marL="0" rtl="0">
              <a:lnSpc>
                <a:spcPct val="115000"/>
              </a:lnSpc>
              <a:spcBef>
                <a:spcPts val="0"/>
              </a:spcBef>
              <a:spcAft>
                <a:spcPts val="0"/>
              </a:spcAft>
              <a:buClr>
                <a:schemeClr val="dk1"/>
              </a:buClr>
              <a:buSzPts val="1100"/>
              <a:buFont typeface="Arial"/>
              <a:buNone/>
            </a:pPr>
            <a:r>
              <a:rPr lang="en-US" sz="1100"/>
              <a:t>-OSF places no limits on who and how many people you invite (beyond your own choice)</a:t>
            </a:r>
            <a:endParaRPr sz="1100"/>
          </a:p>
          <a:p>
            <a:pPr indent="0" lvl="0" marL="0" rtl="0">
              <a:lnSpc>
                <a:spcPct val="115000"/>
              </a:lnSpc>
              <a:spcBef>
                <a:spcPts val="0"/>
              </a:spcBef>
              <a:spcAft>
                <a:spcPts val="0"/>
              </a:spcAft>
              <a:buClr>
                <a:schemeClr val="dk1"/>
              </a:buClr>
              <a:buSzPts val="1100"/>
              <a:buFont typeface="Arial"/>
              <a:buNone/>
            </a:pPr>
            <a:r>
              <a:rPr lang="en-US" sz="1100"/>
              <a:t>-It provides analytics of usage and engagement (even how long people spend on the project, etc.)</a:t>
            </a:r>
            <a:endParaRPr sz="1100"/>
          </a:p>
          <a:p>
            <a:pPr indent="0" lvl="0" marL="0" rtl="0">
              <a:lnSpc>
                <a:spcPct val="115000"/>
              </a:lnSpc>
              <a:spcBef>
                <a:spcPts val="0"/>
              </a:spcBef>
              <a:spcAft>
                <a:spcPts val="0"/>
              </a:spcAft>
              <a:buClr>
                <a:schemeClr val="dk1"/>
              </a:buClr>
              <a:buSzPts val="1100"/>
              <a:buFont typeface="Arial"/>
              <a:buNone/>
            </a:pPr>
            <a:r>
              <a:rPr lang="en-US" sz="1100"/>
              <a:t>-User-friendly</a:t>
            </a:r>
            <a:endParaRPr sz="1100"/>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US" sz="1100" u="none" cap="none" strike="noStrike">
                <a:solidFill>
                  <a:schemeClr val="dk1"/>
                </a:solidFill>
                <a:latin typeface="Calibri"/>
                <a:ea typeface="Calibri"/>
                <a:cs typeface="Calibri"/>
                <a:sym typeface="Calibri"/>
              </a:rPr>
              <a:t>Reproducibility [2 min]</a:t>
            </a:r>
            <a:endParaRPr b="1"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-OSF supports project management for easy reproducibility</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-Importance of reproducibility of research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Shape 701"/>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Review of intro and methods prior to data collection; published regardless of outcome</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Calibri"/>
                <a:ea typeface="Calibri"/>
                <a:cs typeface="Calibri"/>
                <a:sym typeface="Calibri"/>
              </a:rPr>
              <a:t>Beauty vs. accuracy of reporting</a:t>
            </a:r>
            <a:endParaRPr/>
          </a:p>
          <a:p>
            <a:pPr indent="-514350" lvl="0" marL="51435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Publishing negative results</a:t>
            </a:r>
            <a:endParaRPr/>
          </a:p>
          <a:p>
            <a:pPr indent="-514350" lvl="0" marL="51435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Calibri"/>
                <a:ea typeface="Calibri"/>
                <a:cs typeface="Calibri"/>
                <a:sym typeface="Calibri"/>
              </a:rPr>
              <a:t>Conducting replications</a:t>
            </a:r>
            <a:endParaRPr/>
          </a:p>
          <a:p>
            <a:pPr indent="-514350" lvl="0" marL="51435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Peer review focuses on quality of methods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702" name="Shape 702"/>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Shape 7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Shape 71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Review of intro and methods prior to data collection; published regardless of outcome</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Calibri"/>
                <a:ea typeface="Calibri"/>
                <a:cs typeface="Calibri"/>
                <a:sym typeface="Calibri"/>
              </a:rPr>
              <a:t>Beauty vs. accuracy of reporting</a:t>
            </a:r>
            <a:endParaRPr/>
          </a:p>
          <a:p>
            <a:pPr indent="-514350" lvl="0" marL="51435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Publishing negative results</a:t>
            </a:r>
            <a:endParaRPr/>
          </a:p>
          <a:p>
            <a:pPr indent="-514350" lvl="0" marL="51435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Calibri"/>
                <a:ea typeface="Calibri"/>
                <a:cs typeface="Calibri"/>
                <a:sym typeface="Calibri"/>
              </a:rPr>
              <a:t>Conducting replications</a:t>
            </a:r>
            <a:endParaRPr/>
          </a:p>
          <a:p>
            <a:pPr indent="-514350" lvl="0" marL="51435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Peer review focuses on quality of methods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713" name="Shape 713"/>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Shape 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Shape 72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Review of intro and methods prior to data collection; published regardless of outcome</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Calibri"/>
                <a:ea typeface="Calibri"/>
                <a:cs typeface="Calibri"/>
                <a:sym typeface="Calibri"/>
              </a:rPr>
              <a:t>Beauty vs. accuracy of reporting</a:t>
            </a:r>
            <a:endParaRPr/>
          </a:p>
          <a:p>
            <a:pPr indent="-514350" lvl="0" marL="51435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Publishing negative results</a:t>
            </a:r>
            <a:endParaRPr/>
          </a:p>
          <a:p>
            <a:pPr indent="-514350" lvl="0" marL="51435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Calibri"/>
                <a:ea typeface="Calibri"/>
                <a:cs typeface="Calibri"/>
                <a:sym typeface="Calibri"/>
              </a:rPr>
              <a:t>Conducting replications</a:t>
            </a:r>
            <a:endParaRPr/>
          </a:p>
          <a:p>
            <a:pPr indent="-514350" lvl="0" marL="51435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Peer review focuses on quality of methods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724" name="Shape 72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Shape 7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Shape 735"/>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736" name="Shape 736"/>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Shape 7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Shape 742"/>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COS helps coordinate a committee of editors and others interested in the format - committee led by Chris Chambers (University of Cardiff)</a:t>
            </a:r>
            <a:endParaRPr/>
          </a:p>
          <a:p>
            <a:pPr indent="-304800" lvl="0" marL="4572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RR’s committee maintains best practices for RR’s and tracks use of RR’s by journals-  Variations include an open submission format for any preregistered research, RR’s focused on replication with open calls for participating labs, and special issues focused on RR’s</a:t>
            </a:r>
            <a:endParaRPr/>
          </a:p>
          <a:p>
            <a:pPr indent="-304800" lvl="0" marL="4572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Committee also provides resources to the community: guidelines + templates for editors; comparisons of features by journals for authors + researchers. </a:t>
            </a:r>
            <a:endParaRPr/>
          </a:p>
          <a:p>
            <a:pPr indent="-304800" lvl="0" marL="4572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Goal: easy adoption.</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743" name="Shape 743"/>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Shape 762"/>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63" name="Shape 7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Shape 771"/>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72" name="Shape 7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Shape 779"/>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80" name="Shape 7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91" name="Shape 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Shape 81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16" name="Shape 8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[1-2 min]</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-OSF supports research management - Why is research management important?</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---&gt; Example of request for audit, etc., NIH (other funder) reporting, etc.</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-Freeze files / page components</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---&gt; To demonstrate following of an a priori design</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-OSF </a:t>
            </a:r>
            <a:r>
              <a:rPr lang="en-US" sz="1100"/>
              <a:t>d</a:t>
            </a:r>
            <a:r>
              <a:rPr b="0" i="0" lang="en-US" sz="1100" u="none" cap="none" strike="noStrike">
                <a:solidFill>
                  <a:schemeClr val="dk1"/>
                </a:solidFill>
                <a:latin typeface="Calibri"/>
                <a:ea typeface="Calibri"/>
                <a:cs typeface="Calibri"/>
                <a:sym typeface="Calibri"/>
              </a:rPr>
              <a:t>oes what you can do on GitHub, Google Drive, etc., but does it in one project platform → especially </a:t>
            </a:r>
            <a:r>
              <a:rPr lang="en-US" sz="1100"/>
              <a:t>because</a:t>
            </a:r>
            <a:r>
              <a:rPr b="0" i="0" lang="en-US" sz="1100" u="none" cap="none" strike="noStrike">
                <a:solidFill>
                  <a:schemeClr val="dk1"/>
                </a:solidFill>
                <a:latin typeface="Calibri"/>
                <a:ea typeface="Calibri"/>
                <a:cs typeface="Calibri"/>
                <a:sym typeface="Calibri"/>
              </a:rPr>
              <a:t> of the connections it has/can make to other tools</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-Don’t have to continually send out things to these other tools - everything is here.</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-O</a:t>
            </a:r>
            <a:r>
              <a:rPr lang="en-US" sz="1100"/>
              <a:t>SF places n</a:t>
            </a:r>
            <a:r>
              <a:rPr b="0" i="0" lang="en-US" sz="1100" u="none" cap="none" strike="noStrike">
                <a:solidFill>
                  <a:schemeClr val="dk1"/>
                </a:solidFill>
                <a:latin typeface="Calibri"/>
                <a:ea typeface="Calibri"/>
                <a:cs typeface="Calibri"/>
                <a:sym typeface="Calibri"/>
              </a:rPr>
              <a:t>o </a:t>
            </a:r>
            <a:r>
              <a:rPr lang="en-US" sz="1100"/>
              <a:t>limits</a:t>
            </a:r>
            <a:r>
              <a:rPr b="0" i="0" lang="en-US" sz="1100" u="none" cap="none" strike="noStrike">
                <a:solidFill>
                  <a:schemeClr val="dk1"/>
                </a:solidFill>
                <a:latin typeface="Calibri"/>
                <a:ea typeface="Calibri"/>
                <a:cs typeface="Calibri"/>
                <a:sym typeface="Calibri"/>
              </a:rPr>
              <a:t> on who and how many people you invite (beyond your own choice)</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-It </a:t>
            </a:r>
            <a:r>
              <a:rPr lang="en-US" sz="1100"/>
              <a:t>p</a:t>
            </a:r>
            <a:r>
              <a:rPr b="0" i="0" lang="en-US" sz="1100" u="none" cap="none" strike="noStrike">
                <a:solidFill>
                  <a:schemeClr val="dk1"/>
                </a:solidFill>
                <a:latin typeface="Calibri"/>
                <a:ea typeface="Calibri"/>
                <a:cs typeface="Calibri"/>
                <a:sym typeface="Calibri"/>
              </a:rPr>
              <a:t>rovides </a:t>
            </a:r>
            <a:r>
              <a:rPr lang="en-US" sz="1100"/>
              <a:t>a</a:t>
            </a:r>
            <a:r>
              <a:rPr b="0" i="0" lang="en-US" sz="1100" u="none" cap="none" strike="noStrike">
                <a:solidFill>
                  <a:schemeClr val="dk1"/>
                </a:solidFill>
                <a:latin typeface="Calibri"/>
                <a:ea typeface="Calibri"/>
                <a:cs typeface="Calibri"/>
                <a:sym typeface="Calibri"/>
              </a:rPr>
              <a:t>nalytics of usage and engagement (even how long people spend on the project, etc.)</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-User-friendly</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US" sz="1100" u="none" cap="none" strike="noStrike">
                <a:solidFill>
                  <a:schemeClr val="dk1"/>
                </a:solidFill>
                <a:latin typeface="Calibri"/>
                <a:ea typeface="Calibri"/>
                <a:cs typeface="Calibri"/>
                <a:sym typeface="Calibri"/>
              </a:rPr>
              <a:t>Reproducibility [2 min]</a:t>
            </a:r>
            <a:endParaRPr b="1"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-OSF supports project management for easy reproducibility</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-Importance of reproducibility of research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1" name="Shape 871"/>
        <p:cNvGrpSpPr/>
        <p:nvPr/>
      </p:nvGrpSpPr>
      <p:grpSpPr>
        <a:xfrm>
          <a:off x="0" y="0"/>
          <a:ext cx="0" cy="0"/>
          <a:chOff x="0" y="0"/>
          <a:chExt cx="0" cy="0"/>
        </a:xfrm>
      </p:grpSpPr>
      <p:sp>
        <p:nvSpPr>
          <p:cNvPr id="872" name="Shape 8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Shape 873"/>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Localized connections are now possible with the OSF API.  </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874" name="Shape 874"/>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Shape 884"/>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885" name="Shape 885"/>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4" name="Shape 894"/>
        <p:cNvGrpSpPr/>
        <p:nvPr/>
      </p:nvGrpSpPr>
      <p:grpSpPr>
        <a:xfrm>
          <a:off x="0" y="0"/>
          <a:ext cx="0" cy="0"/>
          <a:chOff x="0" y="0"/>
          <a:chExt cx="0" cy="0"/>
        </a:xfrm>
      </p:grpSpPr>
      <p:sp>
        <p:nvSpPr>
          <p:cNvPr id="895" name="Shape 895"/>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96" name="Shape 8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Shape 901"/>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02" name="Shape 9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Shape 911"/>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12" name="Shape 9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0" name="Shape 920"/>
        <p:cNvGrpSpPr/>
        <p:nvPr/>
      </p:nvGrpSpPr>
      <p:grpSpPr>
        <a:xfrm>
          <a:off x="0" y="0"/>
          <a:ext cx="0" cy="0"/>
          <a:chOff x="0" y="0"/>
          <a:chExt cx="0" cy="0"/>
        </a:xfrm>
      </p:grpSpPr>
      <p:sp>
        <p:nvSpPr>
          <p:cNvPr id="921" name="Shape 921"/>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22" name="Shape 9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Shape 933"/>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34" name="Shape 9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3" name="Shape 943"/>
        <p:cNvGrpSpPr/>
        <p:nvPr/>
      </p:nvGrpSpPr>
      <p:grpSpPr>
        <a:xfrm>
          <a:off x="0" y="0"/>
          <a:ext cx="0" cy="0"/>
          <a:chOff x="0" y="0"/>
          <a:chExt cx="0" cy="0"/>
        </a:xfrm>
      </p:grpSpPr>
      <p:sp>
        <p:nvSpPr>
          <p:cNvPr id="944" name="Shape 944"/>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45" name="Shape 9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8" name="Shape 958"/>
        <p:cNvGrpSpPr/>
        <p:nvPr/>
      </p:nvGrpSpPr>
      <p:grpSpPr>
        <a:xfrm>
          <a:off x="0" y="0"/>
          <a:ext cx="0" cy="0"/>
          <a:chOff x="0" y="0"/>
          <a:chExt cx="0" cy="0"/>
        </a:xfrm>
      </p:grpSpPr>
      <p:sp>
        <p:nvSpPr>
          <p:cNvPr id="959" name="Shape 959"/>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60" name="Shape 9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t>You are free to ask questions throughout the presentation, and we will try to remember </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Red and green post its!</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Shape 22"/>
          <p:cNvSpPr txBox="1"/>
          <p:nvPr>
            <p:ph type="ctrTitle"/>
          </p:nvPr>
        </p:nvSpPr>
        <p:spPr>
          <a:xfrm>
            <a:off x="685800" y="2130425"/>
            <a:ext cx="7772400" cy="1470024"/>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23" name="Shape 23"/>
          <p:cNvSpPr txBox="1"/>
          <p:nvPr>
            <p:ph idx="1" type="subTitle"/>
          </p:nvPr>
        </p:nvSpPr>
        <p:spPr>
          <a:xfrm>
            <a:off x="1371600" y="3886200"/>
            <a:ext cx="6400799" cy="1752600"/>
          </a:xfrm>
          <a:prstGeom prst="rect">
            <a:avLst/>
          </a:prstGeom>
          <a:noFill/>
          <a:ln>
            <a:noFill/>
          </a:ln>
        </p:spPr>
        <p:txBody>
          <a:bodyPr anchorCtr="0" anchor="t" bIns="91425" lIns="91425" spcFirstLastPara="1" rIns="91425" wrap="square" tIns="91425"/>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spcFirstLastPara="1" rIns="91425" wrap="square" tIns="91425"/>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sf.io/ywv39/files/" TargetMode="External"/><Relationship Id="rId4" Type="http://schemas.openxmlformats.org/officeDocument/2006/relationships/hyperlink" Target="http://osf.io/" TargetMode="External"/><Relationship Id="rId5" Type="http://schemas.openxmlformats.org/officeDocument/2006/relationships/hyperlink" Target="http://osf.io/" TargetMode="External"/><Relationship Id="rId6" Type="http://schemas.openxmlformats.org/officeDocument/2006/relationships/hyperlink" Target="http://osf.io/" TargetMode="External"/><Relationship Id="rId7" Type="http://schemas.openxmlformats.org/officeDocument/2006/relationships/hyperlink" Target="http://osf.i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24.jp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epwww.stanford.edu/oldsep/matt/join/redoc/web/iri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osf.io/ywv39/fil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hyperlink" Target="http://osf.i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osf.io/institutions/uva/"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osf.i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hyperlink" Target="https://osf.io/8tqu4" TargetMode="External"/><Relationship Id="rId5" Type="http://schemas.openxmlformats.org/officeDocument/2006/relationships/hyperlink" Target="https://osf.io/ek3sx" TargetMode="External"/><Relationship Id="rId6" Type="http://schemas.openxmlformats.org/officeDocument/2006/relationships/hyperlink" Target="https://doi.org/10.1371/journal.pntd.000561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osf.io/support" TargetMode="External"/><Relationship Id="rId4" Type="http://schemas.openxmlformats.org/officeDocument/2006/relationships/hyperlink" Target="mailto:shlake@virginia.edu" TargetMode="External"/><Relationship Id="rId5" Type="http://schemas.openxmlformats.org/officeDocument/2006/relationships/hyperlink" Target="mailto:ricky@virginia.edu" TargetMode="External"/><Relationship Id="rId6" Type="http://schemas.openxmlformats.org/officeDocument/2006/relationships/hyperlink" Target="https://osf.io/j3nw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journals.plos.org/plosone/article?id=10.1371/journal.pone.0010068" TargetMode="External"/><Relationship Id="rId4" Type="http://schemas.openxmlformats.org/officeDocument/2006/relationships/image" Target="../media/image23.png"/><Relationship Id="rId5"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www.lhup.edu/~DSIMANEK/cargocul.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osf.io/institutions/uva/"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8.png"/><Relationship Id="rId4" Type="http://schemas.openxmlformats.org/officeDocument/2006/relationships/hyperlink" Target="http://journals.plos.org/plosbiology/article?id=10.1371/journal.pbio.1002456"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0.png"/><Relationship Id="rId4"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2" Type="http://schemas.openxmlformats.org/officeDocument/2006/relationships/image" Target="../media/image40.png"/><Relationship Id="rId9"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35.png"/><Relationship Id="rId7" Type="http://schemas.openxmlformats.org/officeDocument/2006/relationships/image" Target="../media/image29.png"/><Relationship Id="rId8"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mailto:contact@cos.io"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6.png"/></Relationships>
</file>

<file path=ppt/slides/_rels/slide68.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42.png"/><Relationship Id="rId13" Type="http://schemas.openxmlformats.org/officeDocument/2006/relationships/image" Target="../media/image58.png"/><Relationship Id="rId12"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70.png"/><Relationship Id="rId15" Type="http://schemas.openxmlformats.org/officeDocument/2006/relationships/image" Target="../media/image51.png"/><Relationship Id="rId14" Type="http://schemas.openxmlformats.org/officeDocument/2006/relationships/image" Target="../media/image45.png"/><Relationship Id="rId17" Type="http://schemas.openxmlformats.org/officeDocument/2006/relationships/image" Target="../media/image53.png"/><Relationship Id="rId16" Type="http://schemas.openxmlformats.org/officeDocument/2006/relationships/image" Target="../media/image49.png"/><Relationship Id="rId5" Type="http://schemas.openxmlformats.org/officeDocument/2006/relationships/image" Target="../media/image47.png"/><Relationship Id="rId6" Type="http://schemas.openxmlformats.org/officeDocument/2006/relationships/image" Target="../media/image43.png"/><Relationship Id="rId7" Type="http://schemas.openxmlformats.org/officeDocument/2006/relationships/image" Target="../media/image48.png"/><Relationship Id="rId8" Type="http://schemas.openxmlformats.org/officeDocument/2006/relationships/image" Target="../media/image54.png"/></Relationships>
</file>

<file path=ppt/slides/_rels/slide69.xml.rels><?xml version="1.0" encoding="UTF-8" standalone="yes"?><Relationships xmlns="http://schemas.openxmlformats.org/package/2006/relationships"><Relationship Id="rId20" Type="http://schemas.openxmlformats.org/officeDocument/2006/relationships/image" Target="../media/image62.png"/><Relationship Id="rId22" Type="http://schemas.openxmlformats.org/officeDocument/2006/relationships/image" Target="../media/image67.png"/><Relationship Id="rId21" Type="http://schemas.openxmlformats.org/officeDocument/2006/relationships/image" Target="../media/image59.png"/><Relationship Id="rId24" Type="http://schemas.openxmlformats.org/officeDocument/2006/relationships/image" Target="../media/image65.png"/><Relationship Id="rId23"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4.png"/><Relationship Id="rId26" Type="http://schemas.openxmlformats.org/officeDocument/2006/relationships/image" Target="../media/image49.png"/><Relationship Id="rId25" Type="http://schemas.openxmlformats.org/officeDocument/2006/relationships/image" Target="../media/image56.png"/><Relationship Id="rId28" Type="http://schemas.openxmlformats.org/officeDocument/2006/relationships/image" Target="../media/image61.png"/><Relationship Id="rId27" Type="http://schemas.openxmlformats.org/officeDocument/2006/relationships/image" Target="../media/image63.png"/><Relationship Id="rId5" Type="http://schemas.openxmlformats.org/officeDocument/2006/relationships/image" Target="../media/image44.png"/><Relationship Id="rId6" Type="http://schemas.openxmlformats.org/officeDocument/2006/relationships/image" Target="../media/image47.png"/><Relationship Id="rId29" Type="http://schemas.openxmlformats.org/officeDocument/2006/relationships/image" Target="../media/image64.png"/><Relationship Id="rId7" Type="http://schemas.openxmlformats.org/officeDocument/2006/relationships/image" Target="../media/image43.png"/><Relationship Id="rId8" Type="http://schemas.openxmlformats.org/officeDocument/2006/relationships/image" Target="../media/image48.png"/><Relationship Id="rId11" Type="http://schemas.openxmlformats.org/officeDocument/2006/relationships/image" Target="../media/image42.png"/><Relationship Id="rId10" Type="http://schemas.openxmlformats.org/officeDocument/2006/relationships/image" Target="../media/image70.png"/><Relationship Id="rId13" Type="http://schemas.openxmlformats.org/officeDocument/2006/relationships/image" Target="../media/image50.png"/><Relationship Id="rId12" Type="http://schemas.openxmlformats.org/officeDocument/2006/relationships/image" Target="../media/image39.png"/><Relationship Id="rId15" Type="http://schemas.openxmlformats.org/officeDocument/2006/relationships/image" Target="../media/image45.png"/><Relationship Id="rId14" Type="http://schemas.openxmlformats.org/officeDocument/2006/relationships/image" Target="../media/image58.png"/><Relationship Id="rId17" Type="http://schemas.openxmlformats.org/officeDocument/2006/relationships/image" Target="../media/image60.png"/><Relationship Id="rId16" Type="http://schemas.openxmlformats.org/officeDocument/2006/relationships/image" Target="../media/image51.png"/><Relationship Id="rId19" Type="http://schemas.openxmlformats.org/officeDocument/2006/relationships/image" Target="../media/image53.png"/><Relationship Id="rId18"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7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72.png"/><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79.gi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7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8.png"/><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75.png"/><Relationship Id="rId4" Type="http://schemas.openxmlformats.org/officeDocument/2006/relationships/image" Target="../media/image73.png"/><Relationship Id="rId5"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0" i="0" lang="en-US" sz="4400" u="none" cap="none" strike="noStrike">
                <a:solidFill>
                  <a:schemeClr val="dk1"/>
                </a:solidFill>
                <a:latin typeface="Calibri"/>
                <a:ea typeface="Calibri"/>
                <a:cs typeface="Calibri"/>
                <a:sym typeface="Calibri"/>
              </a:rPr>
              <a:t>Pre-Workshop Prep</a:t>
            </a:r>
            <a:endParaRPr/>
          </a:p>
        </p:txBody>
      </p:sp>
      <p:sp>
        <p:nvSpPr>
          <p:cNvPr id="89" name="Shape 8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Download example files: </a:t>
            </a:r>
            <a:r>
              <a:rPr b="0" i="0" lang="en-US" sz="3200" u="sng" cap="none" strike="noStrike">
                <a:solidFill>
                  <a:schemeClr val="hlink"/>
                </a:solidFill>
                <a:latin typeface="Calibri"/>
                <a:ea typeface="Calibri"/>
                <a:cs typeface="Calibri"/>
                <a:sym typeface="Calibri"/>
                <a:hlinkClick r:id="rId3"/>
              </a:rPr>
              <a:t>https://osf.io/ywv39/files/</a:t>
            </a:r>
            <a:r>
              <a:rPr b="0" i="0" lang="en-US"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Login to OSF: </a:t>
            </a:r>
            <a:r>
              <a:rPr b="0" i="0" lang="en-US" sz="3200" u="sng" cap="none" strike="noStrike">
                <a:solidFill>
                  <a:schemeClr val="hlink"/>
                </a:solidFill>
                <a:latin typeface="Calibri"/>
                <a:ea typeface="Calibri"/>
                <a:cs typeface="Calibri"/>
                <a:sym typeface="Calibri"/>
                <a:hlinkClick r:id="rId4"/>
              </a:rPr>
              <a:t>https://osf.io</a:t>
            </a:r>
            <a:endParaRPr/>
          </a:p>
          <a:p>
            <a:pPr indent="0" lvl="0" marL="0" marR="0" rtl="0" algn="l">
              <a:lnSpc>
                <a:spcPct val="100000"/>
              </a:lnSpc>
              <a:spcBef>
                <a:spcPts val="0"/>
              </a:spcBef>
              <a:spcAft>
                <a:spcPts val="0"/>
              </a:spcAft>
              <a:buClr>
                <a:schemeClr val="dk1"/>
              </a:buClr>
              <a:buSzPts val="300"/>
              <a:buFont typeface="Arial"/>
              <a:buNone/>
            </a:pPr>
            <a:r>
              <a:t/>
            </a:r>
            <a:endParaRPr b="0" i="0" sz="1200" u="sng" cap="none" strike="noStrike">
              <a:solidFill>
                <a:schemeClr val="hlink"/>
              </a:solidFill>
              <a:latin typeface="Calibri"/>
              <a:ea typeface="Calibri"/>
              <a:cs typeface="Calibri"/>
              <a:sym typeface="Calibri"/>
              <a:hlinkClick r:id="rId5"/>
            </a:endParaRPr>
          </a:p>
          <a:p>
            <a:pPr indent="-457200" lvl="0" marL="457200" marR="0" rtl="0" algn="l">
              <a:lnSpc>
                <a:spcPct val="100000"/>
              </a:lnSpc>
              <a:spcBef>
                <a:spcPts val="0"/>
              </a:spcBef>
              <a:spcAft>
                <a:spcPts val="0"/>
              </a:spcAft>
              <a:buClr>
                <a:schemeClr val="dk1"/>
              </a:buClr>
              <a:buSzPts val="1600"/>
              <a:buFont typeface="Noto Sans Symbols"/>
              <a:buChar char="▪"/>
            </a:pPr>
            <a:r>
              <a:rPr b="0" i="0" lang="en-US" sz="3200" u="none" cap="none" strike="noStrike">
                <a:solidFill>
                  <a:schemeClr val="dk1"/>
                </a:solidFill>
                <a:latin typeface="Calibri"/>
                <a:ea typeface="Calibri"/>
                <a:cs typeface="Calibri"/>
                <a:sym typeface="Calibri"/>
              </a:rPr>
              <a:t>Click “Sign In”</a:t>
            </a:r>
            <a:endParaRPr/>
          </a:p>
          <a:p>
            <a:pPr indent="-457200" lvl="0" marL="457200" marR="0" rtl="0" algn="l">
              <a:lnSpc>
                <a:spcPct val="100000"/>
              </a:lnSpc>
              <a:spcBef>
                <a:spcPts val="0"/>
              </a:spcBef>
              <a:spcAft>
                <a:spcPts val="0"/>
              </a:spcAft>
              <a:buClr>
                <a:schemeClr val="dk1"/>
              </a:buClr>
              <a:buSzPts val="1600"/>
              <a:buFont typeface="Noto Sans Symbols"/>
              <a:buChar char="▪"/>
            </a:pPr>
            <a:r>
              <a:rPr b="0" i="0" lang="en-US" sz="3200" u="none" cap="none" strike="noStrike">
                <a:solidFill>
                  <a:schemeClr val="dk1"/>
                </a:solidFill>
                <a:latin typeface="Calibri"/>
                <a:ea typeface="Calibri"/>
                <a:cs typeface="Calibri"/>
                <a:sym typeface="Calibri"/>
              </a:rPr>
              <a:t>Click on “Login through Your Institution”</a:t>
            </a:r>
            <a:endParaRPr/>
          </a:p>
          <a:p>
            <a:pPr indent="-457200" lvl="0" marL="457200" marR="0" rtl="0" algn="l">
              <a:lnSpc>
                <a:spcPct val="100000"/>
              </a:lnSpc>
              <a:spcBef>
                <a:spcPts val="0"/>
              </a:spcBef>
              <a:spcAft>
                <a:spcPts val="0"/>
              </a:spcAft>
              <a:buClr>
                <a:schemeClr val="dk1"/>
              </a:buClr>
              <a:buSzPts val="1600"/>
              <a:buFont typeface="Noto Sans Symbols"/>
              <a:buChar char="▪"/>
            </a:pPr>
            <a:r>
              <a:rPr b="0" i="0" lang="en-US" sz="3200" u="none" cap="none" strike="noStrike">
                <a:solidFill>
                  <a:schemeClr val="dk1"/>
                </a:solidFill>
                <a:latin typeface="Calibri"/>
                <a:ea typeface="Calibri"/>
                <a:cs typeface="Calibri"/>
                <a:sym typeface="Calibri"/>
              </a:rPr>
              <a:t>Select “University of Virginia” and login through Netbadge </a:t>
            </a:r>
            <a:endParaRPr b="0" i="0" sz="3200" u="sng" cap="none" strike="noStrike">
              <a:solidFill>
                <a:schemeClr val="hlink"/>
              </a:solidFill>
              <a:latin typeface="Calibri"/>
              <a:ea typeface="Calibri"/>
              <a:cs typeface="Calibri"/>
              <a:sym typeface="Calibri"/>
              <a:hlinkClick r:id="rId6"/>
            </a:endParaRPr>
          </a:p>
          <a:p>
            <a:pPr indent="0" lvl="0" marL="0" marR="0" rtl="0" algn="l">
              <a:lnSpc>
                <a:spcPct val="100000"/>
              </a:lnSpc>
              <a:spcBef>
                <a:spcPts val="0"/>
              </a:spcBef>
              <a:spcAft>
                <a:spcPts val="0"/>
              </a:spcAft>
              <a:buClr>
                <a:schemeClr val="dk1"/>
              </a:buClr>
              <a:buSzPts val="800"/>
              <a:buFont typeface="Arial"/>
              <a:buNone/>
            </a:pPr>
            <a:r>
              <a:t/>
            </a:r>
            <a:endParaRPr b="0" i="0" sz="3200" u="sng" cap="none" strike="noStrike">
              <a:solidFill>
                <a:schemeClr val="hlink"/>
              </a:solidFill>
              <a:latin typeface="Calibri"/>
              <a:ea typeface="Calibri"/>
              <a:cs typeface="Calibri"/>
              <a:sym typeface="Calibri"/>
              <a:hlinkClick r:id="rId7"/>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176"/>
              </a:srgbClr>
            </a:gs>
            <a:gs pos="23000">
              <a:srgbClr val="000B2B">
                <a:alpha val="1176"/>
              </a:srgbClr>
            </a:gs>
            <a:gs pos="54000">
              <a:srgbClr val="0A3C91">
                <a:alpha val="7843"/>
              </a:srgbClr>
            </a:gs>
            <a:gs pos="82000">
              <a:srgbClr val="2C91F5">
                <a:alpha val="23137"/>
              </a:srgbClr>
            </a:gs>
            <a:gs pos="100000">
              <a:srgbClr val="61C2F4">
                <a:alpha val="43921"/>
              </a:srgbClr>
            </a:gs>
          </a:gsLst>
          <a:path path="circle">
            <a:fillToRect b="100%" l="100%"/>
          </a:path>
          <a:tileRect r="-100%" t="-100%"/>
        </a:gradFill>
      </p:bgPr>
    </p:bg>
    <p:spTree>
      <p:nvGrpSpPr>
        <p:cNvPr id="174" name="Shape 174"/>
        <p:cNvGrpSpPr/>
        <p:nvPr/>
      </p:nvGrpSpPr>
      <p:grpSpPr>
        <a:xfrm>
          <a:off x="0" y="0"/>
          <a:ext cx="0" cy="0"/>
          <a:chOff x="0" y="0"/>
          <a:chExt cx="0" cy="0"/>
        </a:xfrm>
      </p:grpSpPr>
      <p:sp>
        <p:nvSpPr>
          <p:cNvPr id="175" name="Shape 175"/>
          <p:cNvSpPr txBox="1"/>
          <p:nvPr/>
        </p:nvSpPr>
        <p:spPr>
          <a:xfrm>
            <a:off x="456483" y="173036"/>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103362"/>
              </a:buClr>
              <a:buSzPts val="4070"/>
              <a:buFont typeface="Century Gothic"/>
              <a:buNone/>
            </a:pPr>
            <a:r>
              <a:t/>
            </a:r>
            <a:endParaRPr b="0" i="0" sz="4070" u="none" cap="none" strike="noStrike">
              <a:solidFill>
                <a:srgbClr val="103362"/>
              </a:solidFill>
              <a:latin typeface="Century Gothic"/>
              <a:ea typeface="Century Gothic"/>
              <a:cs typeface="Century Gothic"/>
              <a:sym typeface="Century Gothic"/>
            </a:endParaRPr>
          </a:p>
        </p:txBody>
      </p:sp>
      <p:sp>
        <p:nvSpPr>
          <p:cNvPr id="176" name="Shape 176"/>
          <p:cNvSpPr txBox="1"/>
          <p:nvPr/>
        </p:nvSpPr>
        <p:spPr>
          <a:xfrm>
            <a:off x="456483" y="2270699"/>
            <a:ext cx="8229600" cy="3302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103362"/>
              </a:buClr>
              <a:buSzPts val="1550"/>
              <a:buFont typeface="Century Gothic"/>
              <a:buNone/>
            </a:pPr>
            <a:r>
              <a:rPr b="0" i="0" lang="en-US" sz="6200" u="none" cap="none" strike="noStrike">
                <a:solidFill>
                  <a:srgbClr val="103362"/>
                </a:solidFill>
                <a:latin typeface="Century Gothic"/>
                <a:ea typeface="Century Gothic"/>
                <a:cs typeface="Century Gothic"/>
                <a:sym typeface="Century Gothic"/>
              </a:rPr>
              <a:t>Why Reproducibility?</a:t>
            </a:r>
            <a:endParaRPr/>
          </a:p>
        </p:txBody>
      </p:sp>
      <p:sp>
        <p:nvSpPr>
          <p:cNvPr id="177" name="Shape 177"/>
          <p:cNvSpPr/>
          <p:nvPr/>
        </p:nvSpPr>
        <p:spPr>
          <a:xfrm>
            <a:off x="0" y="6142657"/>
            <a:ext cx="9144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cxnSp>
        <p:nvCxnSpPr>
          <p:cNvPr id="178" name="Shape 178"/>
          <p:cNvCxnSpPr/>
          <p:nvPr/>
        </p:nvCxnSpPr>
        <p:spPr>
          <a:xfrm>
            <a:off x="0"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179" name="Shape 179"/>
          <p:cNvCxnSpPr/>
          <p:nvPr/>
        </p:nvCxnSpPr>
        <p:spPr>
          <a:xfrm>
            <a:off x="-7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p:nvPr/>
        </p:nvSpPr>
        <p:spPr>
          <a:xfrm rot="5400000">
            <a:off x="-3063082" y="3063082"/>
            <a:ext cx="6858000" cy="731837"/>
          </a:xfrm>
          <a:prstGeom prst="rect">
            <a:avLst/>
          </a:prstGeom>
          <a:solidFill>
            <a:srgbClr val="000B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86" name="Shape 186"/>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87" name="Shape 187"/>
          <p:cNvCxnSpPr/>
          <p:nvPr/>
        </p:nvCxnSpPr>
        <p:spPr>
          <a:xfrm>
            <a:off x="888134" y="0"/>
            <a:ext cx="0" cy="6858000"/>
          </a:xfrm>
          <a:prstGeom prst="straightConnector1">
            <a:avLst/>
          </a:prstGeom>
          <a:noFill/>
          <a:ln cap="flat" cmpd="sng" w="31750">
            <a:solidFill>
              <a:srgbClr val="61C2F4"/>
            </a:solidFill>
            <a:prstDash val="solid"/>
            <a:round/>
            <a:headEnd len="sm" w="sm" type="none"/>
            <a:tailEnd len="sm" w="sm" type="none"/>
          </a:ln>
        </p:spPr>
      </p:cxnSp>
      <p:pic>
        <p:nvPicPr>
          <p:cNvPr id="188" name="Shape 188"/>
          <p:cNvPicPr preferRelativeResize="0"/>
          <p:nvPr/>
        </p:nvPicPr>
        <p:blipFill rotWithShape="1">
          <a:blip r:embed="rId3">
            <a:alphaModFix/>
          </a:blip>
          <a:srcRect b="0" l="0" r="0" t="0"/>
          <a:stretch/>
        </p:blipFill>
        <p:spPr>
          <a:xfrm>
            <a:off x="25439" y="-10097"/>
            <a:ext cx="6276974" cy="4673600"/>
          </a:xfrm>
          <a:prstGeom prst="rect">
            <a:avLst/>
          </a:prstGeom>
          <a:noFill/>
          <a:ln>
            <a:noFill/>
          </a:ln>
          <a:effectLst>
            <a:outerShdw blurRad="292100" rotWithShape="0" algn="tl" dir="2700000" dist="139700">
              <a:srgbClr val="333333">
                <a:alpha val="64313"/>
              </a:srgbClr>
            </a:outerShdw>
          </a:effectLst>
        </p:spPr>
      </p:pic>
      <p:pic>
        <p:nvPicPr>
          <p:cNvPr id="189" name="Shape 189"/>
          <p:cNvPicPr preferRelativeResize="0"/>
          <p:nvPr/>
        </p:nvPicPr>
        <p:blipFill rotWithShape="1">
          <a:blip r:embed="rId4">
            <a:alphaModFix/>
          </a:blip>
          <a:srcRect b="0" l="0" r="0" t="0"/>
          <a:stretch/>
        </p:blipFill>
        <p:spPr>
          <a:xfrm>
            <a:off x="5373933" y="-118976"/>
            <a:ext cx="4141898" cy="7278599"/>
          </a:xfrm>
          <a:prstGeom prst="rect">
            <a:avLst/>
          </a:prstGeom>
          <a:noFill/>
          <a:ln>
            <a:noFill/>
          </a:ln>
          <a:effectLst>
            <a:outerShdw blurRad="292100" rotWithShape="0" algn="tl" dir="4620000" dist="139700">
              <a:srgbClr val="333333">
                <a:alpha val="64313"/>
              </a:srgbClr>
            </a:outerShdw>
          </a:effectLst>
        </p:spPr>
      </p:pic>
      <p:pic>
        <p:nvPicPr>
          <p:cNvPr id="190" name="Shape 190"/>
          <p:cNvPicPr preferRelativeResize="0"/>
          <p:nvPr/>
        </p:nvPicPr>
        <p:blipFill rotWithShape="1">
          <a:blip r:embed="rId5">
            <a:alphaModFix/>
          </a:blip>
          <a:srcRect b="0" l="0" r="0" t="0"/>
          <a:stretch/>
        </p:blipFill>
        <p:spPr>
          <a:xfrm>
            <a:off x="-121022" y="3022667"/>
            <a:ext cx="5684847" cy="4164035"/>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195" name="Shape 195"/>
        <p:cNvGrpSpPr/>
        <p:nvPr/>
      </p:nvGrpSpPr>
      <p:grpSpPr>
        <a:xfrm>
          <a:off x="0" y="0"/>
          <a:ext cx="0" cy="0"/>
          <a:chOff x="0" y="0"/>
          <a:chExt cx="0" cy="0"/>
        </a:xfrm>
      </p:grpSpPr>
      <p:sp>
        <p:nvSpPr>
          <p:cNvPr id="196" name="Shape 196"/>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103362"/>
              </a:buClr>
              <a:buSzPts val="1018"/>
              <a:buFont typeface="Century Gothic"/>
              <a:buNone/>
            </a:pPr>
            <a:r>
              <a:rPr b="0" i="0" lang="en-US" sz="4070" u="none" cap="none" strike="noStrike">
                <a:solidFill>
                  <a:srgbClr val="103362"/>
                </a:solidFill>
                <a:latin typeface="Century Gothic"/>
                <a:ea typeface="Century Gothic"/>
                <a:cs typeface="Century Gothic"/>
                <a:sym typeface="Century Gothic"/>
              </a:rPr>
              <a:t>SOURCES OF ISSUES IN REPRODUCIBILITY</a:t>
            </a:r>
            <a:endParaRPr/>
          </a:p>
        </p:txBody>
      </p:sp>
      <p:sp>
        <p:nvSpPr>
          <p:cNvPr id="197" name="Shape 197"/>
          <p:cNvSpPr txBox="1"/>
          <p:nvPr/>
        </p:nvSpPr>
        <p:spPr>
          <a:xfrm>
            <a:off x="457200" y="1866400"/>
            <a:ext cx="8229600" cy="366880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Methodological, statistical, and reporting practices</a:t>
            </a:r>
            <a:endParaRPr/>
          </a:p>
          <a:p>
            <a:pPr indent="-342900" lvl="0" marL="342900" marR="0" rtl="0" algn="l">
              <a:lnSpc>
                <a:spcPct val="100000"/>
              </a:lnSpc>
              <a:spcBef>
                <a:spcPts val="400"/>
              </a:spcBef>
              <a:spcAft>
                <a:spcPts val="0"/>
              </a:spcAft>
              <a:buClr>
                <a:srgbClr val="61C2F4"/>
              </a:buClr>
              <a:buSzPts val="2000"/>
              <a:buFont typeface="Arial"/>
              <a:buNone/>
            </a:pPr>
            <a:r>
              <a:t/>
            </a:r>
            <a:endParaRPr b="0" i="0" sz="2000" u="none" cap="none" strike="noStrike">
              <a:solidFill>
                <a:srgbClr val="3F3F3F"/>
              </a:solidFill>
              <a:latin typeface="Corbel"/>
              <a:ea typeface="Corbel"/>
              <a:cs typeface="Corbel"/>
              <a:sym typeface="Corbel"/>
            </a:endParaRPr>
          </a:p>
          <a:p>
            <a:pPr indent="-342900" lvl="0" marL="342900" marR="0" rtl="0" algn="l">
              <a:lnSpc>
                <a:spcPct val="100000"/>
              </a:lnSpc>
              <a:spcBef>
                <a:spcPts val="64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Structural and organizational practices</a:t>
            </a:r>
            <a:endParaRPr/>
          </a:p>
          <a:p>
            <a:pPr indent="-342900" lvl="0" marL="342900" marR="0" rtl="0" algn="l">
              <a:lnSpc>
                <a:spcPct val="100000"/>
              </a:lnSpc>
              <a:spcBef>
                <a:spcPts val="400"/>
              </a:spcBef>
              <a:spcAft>
                <a:spcPts val="0"/>
              </a:spcAft>
              <a:buClr>
                <a:srgbClr val="61C2F4"/>
              </a:buClr>
              <a:buSzPts val="2000"/>
              <a:buFont typeface="Arial"/>
              <a:buNone/>
            </a:pPr>
            <a:r>
              <a:t/>
            </a:r>
            <a:endParaRPr b="0" i="0" sz="2000" u="none" cap="none" strike="noStrike">
              <a:solidFill>
                <a:srgbClr val="3F3F3F"/>
              </a:solidFill>
              <a:latin typeface="Corbel"/>
              <a:ea typeface="Corbel"/>
              <a:cs typeface="Corbel"/>
              <a:sym typeface="Corbel"/>
            </a:endParaRPr>
          </a:p>
          <a:p>
            <a:pPr indent="-342900" lvl="0" marL="342900" marR="0" rtl="0" algn="l">
              <a:lnSpc>
                <a:spcPct val="100000"/>
              </a:lnSpc>
              <a:spcBef>
                <a:spcPts val="64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Rarely, intentional scientific misconduct</a:t>
            </a:r>
            <a:endParaRPr/>
          </a:p>
          <a:p>
            <a:pPr indent="-342900" lvl="0" marL="342900" marR="0" rtl="0" algn="l">
              <a:lnSpc>
                <a:spcPct val="100000"/>
              </a:lnSpc>
              <a:spcBef>
                <a:spcPts val="480"/>
              </a:spcBef>
              <a:spcAft>
                <a:spcPts val="0"/>
              </a:spcAft>
              <a:buClr>
                <a:srgbClr val="61C2F4"/>
              </a:buClr>
              <a:buSzPts val="2400"/>
              <a:buFont typeface="Arial"/>
              <a:buNone/>
            </a:pPr>
            <a:r>
              <a:t/>
            </a:r>
            <a:endParaRPr b="0" i="0" sz="2400" u="none" cap="none" strike="noStrike">
              <a:solidFill>
                <a:srgbClr val="3F3F3F"/>
              </a:solidFill>
              <a:latin typeface="Corbel"/>
              <a:ea typeface="Corbel"/>
              <a:cs typeface="Corbel"/>
              <a:sym typeface="Corbel"/>
            </a:endParaRPr>
          </a:p>
        </p:txBody>
      </p:sp>
      <p:sp>
        <p:nvSpPr>
          <p:cNvPr id="198" name="Shape 198"/>
          <p:cNvSpPr/>
          <p:nvPr/>
        </p:nvSpPr>
        <p:spPr>
          <a:xfrm>
            <a:off x="0" y="6142657"/>
            <a:ext cx="9144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99" name="Shape 199"/>
          <p:cNvCxnSpPr/>
          <p:nvPr/>
        </p:nvCxnSpPr>
        <p:spPr>
          <a:xfrm>
            <a:off x="0"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00" name="Shape 200"/>
          <p:cNvCxnSpPr/>
          <p:nvPr/>
        </p:nvCxnSpPr>
        <p:spPr>
          <a:xfrm>
            <a:off x="-717"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201" name="Shape 201"/>
          <p:cNvSpPr txBox="1"/>
          <p:nvPr/>
        </p:nvSpPr>
        <p:spPr>
          <a:xfrm>
            <a:off x="4805175" y="1209900"/>
            <a:ext cx="5683800" cy="66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05" name="Shape 205"/>
        <p:cNvGrpSpPr/>
        <p:nvPr/>
      </p:nvGrpSpPr>
      <p:grpSpPr>
        <a:xfrm>
          <a:off x="0" y="0"/>
          <a:ext cx="0" cy="0"/>
          <a:chOff x="0" y="0"/>
          <a:chExt cx="0" cy="0"/>
        </a:xfrm>
      </p:grpSpPr>
      <p:sp>
        <p:nvSpPr>
          <p:cNvPr id="206" name="Shape 206"/>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WHAT IS REPRODUCIBILITY?</a:t>
            </a:r>
            <a:endParaRPr/>
          </a:p>
        </p:txBody>
      </p:sp>
      <p:sp>
        <p:nvSpPr>
          <p:cNvPr id="207" name="Shape 207"/>
          <p:cNvSpPr txBox="1"/>
          <p:nvPr/>
        </p:nvSpPr>
        <p:spPr>
          <a:xfrm>
            <a:off x="457200" y="1540436"/>
            <a:ext cx="8229600" cy="412227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3F3F3F"/>
              </a:buClr>
              <a:buSzPts val="2800"/>
              <a:buFont typeface="Corbel"/>
              <a:buNone/>
            </a:pPr>
            <a:r>
              <a:rPr b="1" i="0" lang="en-US" sz="2800" u="none" cap="none" strike="noStrike">
                <a:solidFill>
                  <a:srgbClr val="3F3F3F"/>
                </a:solidFill>
                <a:latin typeface="Corbel"/>
                <a:ea typeface="Corbel"/>
                <a:cs typeface="Corbel"/>
                <a:sym typeface="Corbel"/>
              </a:rPr>
              <a:t>Computationa</a:t>
            </a:r>
            <a:r>
              <a:rPr b="1" lang="en-US" sz="2800">
                <a:solidFill>
                  <a:srgbClr val="3F3F3F"/>
                </a:solidFill>
                <a:latin typeface="Corbel"/>
                <a:ea typeface="Corbel"/>
                <a:cs typeface="Corbel"/>
                <a:sym typeface="Corbel"/>
              </a:rPr>
              <a:t>l</a:t>
            </a:r>
            <a:r>
              <a:rPr b="1" i="0" lang="en-US" sz="2800" u="none" cap="none" strike="noStrike">
                <a:solidFill>
                  <a:srgbClr val="3F3F3F"/>
                </a:solidFill>
                <a:latin typeface="Corbel"/>
                <a:ea typeface="Corbel"/>
                <a:cs typeface="Corbel"/>
                <a:sym typeface="Corbel"/>
              </a:rPr>
              <a:t> Reproducibility:</a:t>
            </a:r>
            <a:endParaRPr/>
          </a:p>
          <a:p>
            <a:pPr indent="0" lvl="0" marL="914400" marR="0" rtl="0" algn="l">
              <a:lnSpc>
                <a:spcPct val="100000"/>
              </a:lnSpc>
              <a:spcBef>
                <a:spcPts val="800"/>
              </a:spcBef>
              <a:spcAft>
                <a:spcPts val="0"/>
              </a:spcAft>
              <a:buClr>
                <a:srgbClr val="3F3F3F"/>
              </a:buClr>
              <a:buSzPts val="2100"/>
              <a:buFont typeface="Corbel"/>
              <a:buNone/>
            </a:pPr>
            <a:r>
              <a:rPr b="0" i="0" lang="en-US" sz="2100" u="none" cap="none" strike="noStrike">
                <a:solidFill>
                  <a:srgbClr val="3F3F3F"/>
                </a:solidFill>
                <a:latin typeface="Corbel"/>
                <a:ea typeface="Corbel"/>
                <a:cs typeface="Corbel"/>
                <a:sym typeface="Corbel"/>
              </a:rPr>
              <a:t>If we took your data and code/analysis scripts and reran it, we can reproduce the numbers/graphs in your paper</a:t>
            </a:r>
            <a:endParaRPr/>
          </a:p>
          <a:p>
            <a:pPr indent="0" lvl="0" marL="457200" marR="0" rtl="0" algn="l">
              <a:lnSpc>
                <a:spcPct val="100000"/>
              </a:lnSpc>
              <a:spcBef>
                <a:spcPts val="2480"/>
              </a:spcBef>
              <a:spcAft>
                <a:spcPts val="0"/>
              </a:spcAft>
              <a:buClr>
                <a:srgbClr val="3F3F3F"/>
              </a:buClr>
              <a:buSzPts val="2800"/>
              <a:buFont typeface="Corbel"/>
              <a:buNone/>
            </a:pPr>
            <a:r>
              <a:rPr b="1" i="0" lang="en-US" sz="2800" u="none" cap="none" strike="noStrike">
                <a:solidFill>
                  <a:srgbClr val="3F3F3F"/>
                </a:solidFill>
                <a:latin typeface="Corbel"/>
                <a:ea typeface="Corbel"/>
                <a:cs typeface="Corbel"/>
                <a:sym typeface="Corbel"/>
              </a:rPr>
              <a:t>Methods Reproducibility:</a:t>
            </a:r>
            <a:endParaRPr/>
          </a:p>
          <a:p>
            <a:pPr indent="0" lvl="0" marL="914400" marR="0" rtl="0" algn="l">
              <a:lnSpc>
                <a:spcPct val="100000"/>
              </a:lnSpc>
              <a:spcBef>
                <a:spcPts val="600"/>
              </a:spcBef>
              <a:spcAft>
                <a:spcPts val="0"/>
              </a:spcAft>
              <a:buClr>
                <a:srgbClr val="3F3F3F"/>
              </a:buClr>
              <a:buSzPts val="2100"/>
              <a:buFont typeface="Corbel"/>
              <a:buNone/>
            </a:pPr>
            <a:r>
              <a:rPr b="0" i="0" lang="en-US" sz="2100" u="none" cap="none" strike="noStrike">
                <a:solidFill>
                  <a:srgbClr val="3F3F3F"/>
                </a:solidFill>
                <a:latin typeface="Corbel"/>
                <a:ea typeface="Corbel"/>
                <a:cs typeface="Corbel"/>
                <a:sym typeface="Corbel"/>
              </a:rPr>
              <a:t>We have enough information to rerun the experiment or survey the way it was originally conducted</a:t>
            </a:r>
            <a:endParaRPr/>
          </a:p>
          <a:p>
            <a:pPr indent="0" lvl="0" marL="457200" marR="0" rtl="0" algn="l">
              <a:lnSpc>
                <a:spcPct val="100000"/>
              </a:lnSpc>
              <a:spcBef>
                <a:spcPts val="2480"/>
              </a:spcBef>
              <a:spcAft>
                <a:spcPts val="0"/>
              </a:spcAft>
              <a:buClr>
                <a:srgbClr val="3F3F3F"/>
              </a:buClr>
              <a:buSzPts val="2800"/>
              <a:buFont typeface="Corbel"/>
              <a:buNone/>
            </a:pPr>
            <a:r>
              <a:rPr b="1" i="0" lang="en-US" sz="2800" u="none" cap="none" strike="noStrike">
                <a:solidFill>
                  <a:srgbClr val="3F3F3F"/>
                </a:solidFill>
                <a:latin typeface="Corbel"/>
                <a:ea typeface="Corbel"/>
                <a:cs typeface="Corbel"/>
                <a:sym typeface="Corbel"/>
              </a:rPr>
              <a:t>Results Reproducibility/Replicability:</a:t>
            </a:r>
            <a:endParaRPr/>
          </a:p>
          <a:p>
            <a:pPr indent="0" lvl="0" marL="914400" marR="0" rtl="0" algn="l">
              <a:lnSpc>
                <a:spcPct val="100000"/>
              </a:lnSpc>
              <a:spcBef>
                <a:spcPts val="800"/>
              </a:spcBef>
              <a:spcAft>
                <a:spcPts val="0"/>
              </a:spcAft>
              <a:buClr>
                <a:srgbClr val="3F3F3F"/>
              </a:buClr>
              <a:buSzPts val="2100"/>
              <a:buFont typeface="Corbel"/>
              <a:buNone/>
            </a:pPr>
            <a:r>
              <a:rPr b="0" i="0" lang="en-US" sz="2100" u="none" cap="none" strike="noStrike">
                <a:solidFill>
                  <a:srgbClr val="3F3F3F"/>
                </a:solidFill>
                <a:latin typeface="Corbel"/>
                <a:ea typeface="Corbel"/>
                <a:cs typeface="Corbel"/>
                <a:sym typeface="Corbel"/>
              </a:rPr>
              <a:t>We use your exact methods and analyses, but collect new data, and we get the same statistical conclusion</a:t>
            </a:r>
            <a:endParaRPr/>
          </a:p>
          <a:p>
            <a:pPr indent="-342900" lvl="0" marL="342900" marR="0" rtl="0" algn="l">
              <a:lnSpc>
                <a:spcPct val="100000"/>
              </a:lnSpc>
              <a:spcBef>
                <a:spcPts val="480"/>
              </a:spcBef>
              <a:spcAft>
                <a:spcPts val="0"/>
              </a:spcAft>
              <a:buClr>
                <a:srgbClr val="61C2F4"/>
              </a:buClr>
              <a:buSzPts val="2400"/>
              <a:buFont typeface="Arial"/>
              <a:buNone/>
            </a:pPr>
            <a:r>
              <a:t/>
            </a:r>
            <a:endParaRPr b="0" i="0" sz="2400" u="none" cap="none" strike="noStrike">
              <a:solidFill>
                <a:srgbClr val="3F3F3F"/>
              </a:solidFill>
              <a:latin typeface="Corbel"/>
              <a:ea typeface="Corbel"/>
              <a:cs typeface="Corbel"/>
              <a:sym typeface="Corbel"/>
            </a:endParaRPr>
          </a:p>
          <a:p>
            <a:pPr indent="-342900" lvl="0" marL="342900" marR="0" rtl="0" algn="l">
              <a:lnSpc>
                <a:spcPct val="100000"/>
              </a:lnSpc>
              <a:spcBef>
                <a:spcPts val="480"/>
              </a:spcBef>
              <a:spcAft>
                <a:spcPts val="0"/>
              </a:spcAft>
              <a:buClr>
                <a:srgbClr val="61C2F4"/>
              </a:buClr>
              <a:buSzPts val="2400"/>
              <a:buFont typeface="Arial"/>
              <a:buNone/>
            </a:pPr>
            <a:r>
              <a:t/>
            </a:r>
            <a:endParaRPr b="0" i="0" sz="2400" u="none" cap="none" strike="noStrike">
              <a:solidFill>
                <a:srgbClr val="3F3F3F"/>
              </a:solidFill>
              <a:latin typeface="Corbel"/>
              <a:ea typeface="Corbel"/>
              <a:cs typeface="Corbel"/>
              <a:sym typeface="Corbel"/>
            </a:endParaRPr>
          </a:p>
        </p:txBody>
      </p:sp>
      <p:sp>
        <p:nvSpPr>
          <p:cNvPr id="208" name="Shape 208"/>
          <p:cNvSpPr/>
          <p:nvPr/>
        </p:nvSpPr>
        <p:spPr>
          <a:xfrm>
            <a:off x="0" y="6142657"/>
            <a:ext cx="9144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09" name="Shape 209"/>
          <p:cNvCxnSpPr/>
          <p:nvPr/>
        </p:nvCxnSpPr>
        <p:spPr>
          <a:xfrm>
            <a:off x="0"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10" name="Shape 210"/>
          <p:cNvCxnSpPr/>
          <p:nvPr/>
        </p:nvCxnSpPr>
        <p:spPr>
          <a:xfrm>
            <a:off x="-717"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15" name="Shape 215"/>
        <p:cNvGrpSpPr/>
        <p:nvPr/>
      </p:nvGrpSpPr>
      <p:grpSpPr>
        <a:xfrm>
          <a:off x="0" y="0"/>
          <a:ext cx="0" cy="0"/>
          <a:chOff x="0" y="0"/>
          <a:chExt cx="0" cy="0"/>
        </a:xfrm>
      </p:grpSpPr>
      <p:pic>
        <p:nvPicPr>
          <p:cNvPr descr="ResearchLifecycle.png" id="216" name="Shape 216"/>
          <p:cNvPicPr preferRelativeResize="0"/>
          <p:nvPr/>
        </p:nvPicPr>
        <p:blipFill rotWithShape="1">
          <a:blip r:embed="rId3">
            <a:alphaModFix/>
          </a:blip>
          <a:srcRect b="0" l="0" r="0" t="0"/>
          <a:stretch/>
        </p:blipFill>
        <p:spPr>
          <a:xfrm>
            <a:off x="1543722" y="262960"/>
            <a:ext cx="6619875" cy="6457949"/>
          </a:xfrm>
          <a:prstGeom prst="rect">
            <a:avLst/>
          </a:prstGeom>
          <a:noFill/>
          <a:ln>
            <a:noFill/>
          </a:ln>
        </p:spPr>
      </p:pic>
      <p:sp>
        <p:nvSpPr>
          <p:cNvPr id="217" name="Shape 217"/>
          <p:cNvSpPr txBox="1"/>
          <p:nvPr/>
        </p:nvSpPr>
        <p:spPr>
          <a:xfrm>
            <a:off x="3381191" y="2314681"/>
            <a:ext cx="2998691" cy="17343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1" i="0" lang="en-US" sz="4400" u="none" cap="none" strike="noStrike">
                <a:solidFill>
                  <a:srgbClr val="000B2B"/>
                </a:solidFill>
                <a:latin typeface="Arial"/>
                <a:ea typeface="Arial"/>
                <a:cs typeface="Arial"/>
                <a:sym typeface="Arial"/>
              </a:rPr>
              <a:t>The Research Lifecycle</a:t>
            </a:r>
            <a:endParaRPr/>
          </a:p>
        </p:txBody>
      </p:sp>
      <p:sp>
        <p:nvSpPr>
          <p:cNvPr id="218" name="Shape 218"/>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19" name="Shape 219"/>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220" name="Shape 220"/>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25" name="Shape 225"/>
        <p:cNvGrpSpPr/>
        <p:nvPr/>
      </p:nvGrpSpPr>
      <p:grpSpPr>
        <a:xfrm>
          <a:off x="0" y="0"/>
          <a:ext cx="0" cy="0"/>
          <a:chOff x="0" y="0"/>
          <a:chExt cx="0" cy="0"/>
        </a:xfrm>
      </p:grpSpPr>
      <p:sp>
        <p:nvSpPr>
          <p:cNvPr id="226" name="Shape 226"/>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WHY SHOULD YOU CARE?</a:t>
            </a:r>
            <a:endParaRPr/>
          </a:p>
        </p:txBody>
      </p:sp>
      <p:sp>
        <p:nvSpPr>
          <p:cNvPr id="227" name="Shape 227"/>
          <p:cNvSpPr txBox="1"/>
          <p:nvPr/>
        </p:nvSpPr>
        <p:spPr>
          <a:xfrm>
            <a:off x="457200" y="1540437"/>
            <a:ext cx="8229600" cy="22314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40000"/>
              </a:lnSpc>
              <a:spcBef>
                <a:spcPts val="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Increases efficiency of your own work</a:t>
            </a:r>
            <a:endParaRPr/>
          </a:p>
          <a:p>
            <a:pPr indent="-342900" lvl="0" marL="342900" marR="0" rtl="0" algn="l">
              <a:lnSpc>
                <a:spcPct val="140000"/>
              </a:lnSpc>
              <a:spcBef>
                <a:spcPts val="64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Can reduce false leads</a:t>
            </a:r>
            <a:endParaRPr/>
          </a:p>
          <a:p>
            <a:pPr indent="-342900" lvl="0" marL="342900" marR="0" rtl="0" algn="l">
              <a:lnSpc>
                <a:spcPct val="140000"/>
              </a:lnSpc>
              <a:spcBef>
                <a:spcPts val="64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Data sharing citation advantage</a:t>
            </a:r>
            <a:endParaRPr/>
          </a:p>
          <a:p>
            <a:pPr indent="-342900" lvl="0" marL="342900" marR="0" rtl="0" algn="l">
              <a:lnSpc>
                <a:spcPct val="14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a:p>
            <a:pPr indent="-342900" lvl="0" marL="342900" marR="0" rtl="0" algn="l">
              <a:lnSpc>
                <a:spcPct val="14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
        <p:nvSpPr>
          <p:cNvPr id="228" name="Shape 228"/>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9" name="Shape 22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30" name="Shape 230"/>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34" name="Shape 234"/>
        <p:cNvGrpSpPr/>
        <p:nvPr/>
      </p:nvGrpSpPr>
      <p:grpSpPr>
        <a:xfrm>
          <a:off x="0" y="0"/>
          <a:ext cx="0" cy="0"/>
          <a:chOff x="0" y="0"/>
          <a:chExt cx="0" cy="0"/>
        </a:xfrm>
      </p:grpSpPr>
      <p:sp>
        <p:nvSpPr>
          <p:cNvPr id="235" name="Shape 235"/>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36" name="Shape 236"/>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37" name="Shape 237"/>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238" name="Shape 238"/>
          <p:cNvSpPr/>
          <p:nvPr/>
        </p:nvSpPr>
        <p:spPr>
          <a:xfrm>
            <a:off x="1308100" y="885725"/>
            <a:ext cx="7461600" cy="3357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A3C91"/>
              </a:buClr>
              <a:buSzPts val="775"/>
              <a:buFont typeface="Century Gothic"/>
              <a:buNone/>
            </a:pPr>
            <a:r>
              <a:rPr b="0" i="0" lang="en-US" sz="3100" u="none" cap="none" strike="noStrike">
                <a:solidFill>
                  <a:srgbClr val="0A3C91"/>
                </a:solidFill>
                <a:latin typeface="Century Gothic"/>
                <a:ea typeface="Century Gothic"/>
                <a:cs typeface="Century Gothic"/>
                <a:sym typeface="Century Gothic"/>
              </a:rPr>
              <a:t>It takes some effort to organize your research to be reproducible…the principal beneficiary is generally the author herself. </a:t>
            </a:r>
            <a:endParaRPr/>
          </a:p>
          <a:p>
            <a:pPr indent="0" lvl="0" marL="0" marR="0" rtl="0" algn="l">
              <a:lnSpc>
                <a:spcPct val="130000"/>
              </a:lnSpc>
              <a:spcBef>
                <a:spcPts val="0"/>
              </a:spcBef>
              <a:spcAft>
                <a:spcPts val="0"/>
              </a:spcAft>
              <a:buClr>
                <a:srgbClr val="000000"/>
              </a:buClr>
              <a:buSzPts val="2000"/>
              <a:buFont typeface="Arial"/>
              <a:buNone/>
            </a:pPr>
            <a:r>
              <a:t/>
            </a:r>
            <a:endParaRPr b="0" i="0" sz="2000" u="none" cap="none" strike="noStrike">
              <a:solidFill>
                <a:srgbClr val="0A3C91"/>
              </a:solidFill>
              <a:latin typeface="Century Gothic"/>
              <a:ea typeface="Century Gothic"/>
              <a:cs typeface="Century Gothic"/>
              <a:sym typeface="Century Gothic"/>
            </a:endParaRPr>
          </a:p>
          <a:p>
            <a:pPr indent="0" lvl="0" marL="0" marR="0" rtl="0" algn="r">
              <a:lnSpc>
                <a:spcPct val="130000"/>
              </a:lnSpc>
              <a:spcBef>
                <a:spcPts val="0"/>
              </a:spcBef>
              <a:spcAft>
                <a:spcPts val="0"/>
              </a:spcAft>
              <a:buClr>
                <a:schemeClr val="dk1"/>
              </a:buClr>
              <a:buSzPts val="750"/>
              <a:buFont typeface="Arial"/>
              <a:buNone/>
            </a:pPr>
            <a:r>
              <a:rPr b="0" i="0" lang="en-US" sz="3000" u="none" cap="none" strike="noStrike">
                <a:solidFill>
                  <a:srgbClr val="0A3C91"/>
                </a:solidFill>
                <a:latin typeface="Century Gothic"/>
                <a:ea typeface="Century Gothic"/>
                <a:cs typeface="Century Gothic"/>
                <a:sym typeface="Century Gothic"/>
              </a:rPr>
              <a:t>Jon Claerbout</a:t>
            </a:r>
            <a:endParaRPr/>
          </a:p>
          <a:p>
            <a:pPr indent="0" lvl="0" marL="0" marR="0" rtl="0" algn="r">
              <a:lnSpc>
                <a:spcPct val="130000"/>
              </a:lnSpc>
              <a:spcBef>
                <a:spcPts val="0"/>
              </a:spcBef>
              <a:spcAft>
                <a:spcPts val="0"/>
              </a:spcAft>
              <a:buClr>
                <a:schemeClr val="dk1"/>
              </a:buClr>
              <a:buSzPts val="1800"/>
              <a:buFont typeface="Arial"/>
              <a:buNone/>
            </a:pPr>
            <a:r>
              <a:t/>
            </a:r>
            <a:endParaRPr b="0" i="0" sz="1800" u="none" cap="none" strike="noStrike">
              <a:solidFill>
                <a:schemeClr val="dk1"/>
              </a:solidFill>
              <a:latin typeface="Cambria"/>
              <a:ea typeface="Cambria"/>
              <a:cs typeface="Cambria"/>
              <a:sym typeface="Cambria"/>
            </a:endParaRPr>
          </a:p>
          <a:p>
            <a:pPr indent="0" lvl="0" marL="0" marR="0" rtl="0" algn="r">
              <a:lnSpc>
                <a:spcPct val="130000"/>
              </a:lnSpc>
              <a:spcBef>
                <a:spcPts val="0"/>
              </a:spcBef>
              <a:spcAft>
                <a:spcPts val="0"/>
              </a:spcAft>
              <a:buClr>
                <a:schemeClr val="dk1"/>
              </a:buClr>
              <a:buSzPts val="1400"/>
              <a:buFont typeface="Arial"/>
              <a:buNone/>
            </a:pPr>
            <a:r>
              <a:rPr b="0" i="0" lang="en-US" sz="1400" u="none" cap="none" strike="noStrike">
                <a:solidFill>
                  <a:srgbClr val="0A3C91"/>
                </a:solidFill>
                <a:latin typeface="Century Gothic"/>
                <a:ea typeface="Century Gothic"/>
                <a:cs typeface="Century Gothic"/>
                <a:sym typeface="Century Gothic"/>
              </a:rPr>
              <a:t>							Making Scientific Contributions Reproducible</a:t>
            </a:r>
            <a:endParaRPr/>
          </a:p>
          <a:p>
            <a:pPr indent="0" lvl="0" marL="0" marR="0" rtl="0" algn="r">
              <a:lnSpc>
                <a:spcPct val="130000"/>
              </a:lnSpc>
              <a:spcBef>
                <a:spcPts val="0"/>
              </a:spcBef>
              <a:spcAft>
                <a:spcPts val="0"/>
              </a:spcAft>
              <a:buClr>
                <a:schemeClr val="dk1"/>
              </a:buClr>
              <a:buSzPts val="1400"/>
              <a:buFont typeface="Arial"/>
              <a:buNone/>
            </a:pPr>
            <a:r>
              <a:rPr b="0" i="0" lang="en-US" sz="1400" u="sng" cap="none" strike="noStrike">
                <a:solidFill>
                  <a:schemeClr val="hlink"/>
                </a:solidFill>
                <a:latin typeface="Century Gothic"/>
                <a:ea typeface="Century Gothic"/>
                <a:cs typeface="Century Gothic"/>
                <a:sym typeface="Century Gothic"/>
                <a:hlinkClick r:id="rId3"/>
              </a:rPr>
              <a:t>http://sepwww.stanford.edu/oldsep/matt/join/redoc/web/iris.html</a:t>
            </a:r>
            <a:endParaRPr/>
          </a:p>
          <a:p>
            <a:pPr indent="0" lvl="0" marL="0" marR="0" rtl="0" algn="l">
              <a:lnSpc>
                <a:spcPct val="130000"/>
              </a:lnSpc>
              <a:spcBef>
                <a:spcPts val="0"/>
              </a:spcBef>
              <a:spcAft>
                <a:spcPts val="0"/>
              </a:spcAft>
              <a:buClr>
                <a:srgbClr val="000000"/>
              </a:buClr>
              <a:buSzPts val="2000"/>
              <a:buFont typeface="Arial"/>
              <a:buNone/>
            </a:pPr>
            <a:r>
              <a:t/>
            </a:r>
            <a:endParaRPr b="0" i="0" sz="2000" u="none" cap="none" strike="noStrike">
              <a:solidFill>
                <a:srgbClr val="0A3C91"/>
              </a:solidFill>
              <a:latin typeface="Century Gothic"/>
              <a:ea typeface="Century Gothic"/>
              <a:cs typeface="Century Gothic"/>
              <a:sym typeface="Century Gothic"/>
            </a:endParaRPr>
          </a:p>
        </p:txBody>
      </p:sp>
      <p:sp>
        <p:nvSpPr>
          <p:cNvPr id="239" name="Shape 239"/>
          <p:cNvSpPr txBox="1"/>
          <p:nvPr/>
        </p:nvSpPr>
        <p:spPr>
          <a:xfrm>
            <a:off x="232833" y="406400"/>
            <a:ext cx="16341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1C2F4"/>
              </a:buClr>
              <a:buSzPts val="2400"/>
              <a:buFont typeface="Arial"/>
              <a:buNone/>
            </a:pPr>
            <a:r>
              <a:rPr b="1" i="0" lang="en-US" sz="9600" u="none" cap="none" strike="noStrike">
                <a:solidFill>
                  <a:srgbClr val="61C2F4"/>
                </a:solidFill>
                <a:latin typeface="Arial"/>
                <a:ea typeface="Arial"/>
                <a:cs typeface="Arial"/>
                <a:sym typeface="Arial"/>
              </a:rPr>
              <a:t>“</a:t>
            </a:r>
            <a:endParaRPr/>
          </a:p>
        </p:txBody>
      </p:sp>
      <p:sp>
        <p:nvSpPr>
          <p:cNvPr id="240" name="Shape 240"/>
          <p:cNvSpPr txBox="1"/>
          <p:nvPr/>
        </p:nvSpPr>
        <p:spPr>
          <a:xfrm>
            <a:off x="4269700" y="2644189"/>
            <a:ext cx="10794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1C2F4"/>
              </a:buClr>
              <a:buSzPts val="2400"/>
              <a:buFont typeface="Arial"/>
              <a:buNone/>
            </a:pPr>
            <a:r>
              <a:rPr b="1" i="0" lang="en-US" sz="9600" u="none" cap="none" strike="noStrike">
                <a:solidFill>
                  <a:srgbClr val="61C2F4"/>
                </a:solidFill>
                <a:latin typeface="Arial"/>
                <a:ea typeface="Arial"/>
                <a:cs typeface="Arial"/>
                <a:sym typeface="Arial"/>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45" name="Shape 245"/>
        <p:cNvGrpSpPr/>
        <p:nvPr/>
      </p:nvGrpSpPr>
      <p:grpSpPr>
        <a:xfrm>
          <a:off x="0" y="0"/>
          <a:ext cx="0" cy="0"/>
          <a:chOff x="0" y="0"/>
          <a:chExt cx="0" cy="0"/>
        </a:xfrm>
      </p:grpSpPr>
      <p:sp>
        <p:nvSpPr>
          <p:cNvPr id="246" name="Shape 246"/>
          <p:cNvSpPr txBox="1"/>
          <p:nvPr/>
        </p:nvSpPr>
        <p:spPr>
          <a:xfrm>
            <a:off x="457200" y="397422"/>
            <a:ext cx="8496300" cy="147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FIND YOUR RESEARCH TEAM</a:t>
            </a:r>
            <a:r>
              <a:rPr lang="en-US" sz="3600">
                <a:solidFill>
                  <a:srgbClr val="103362"/>
                </a:solidFill>
                <a:latin typeface="Century Gothic"/>
                <a:ea typeface="Century Gothic"/>
                <a:cs typeface="Century Gothic"/>
                <a:sym typeface="Century Gothic"/>
              </a:rPr>
              <a:t>  </a:t>
            </a:r>
            <a:endParaRPr sz="3600">
              <a:solidFill>
                <a:srgbClr val="10336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103362"/>
              </a:buClr>
              <a:buSzPts val="900"/>
              <a:buFont typeface="Century Gothic"/>
              <a:buNone/>
            </a:pPr>
            <a:r>
              <a:rPr lang="en-US" sz="3600">
                <a:solidFill>
                  <a:srgbClr val="103362"/>
                </a:solidFill>
                <a:latin typeface="Century Gothic"/>
                <a:ea typeface="Century Gothic"/>
                <a:cs typeface="Century Gothic"/>
                <a:sym typeface="Century Gothic"/>
              </a:rPr>
              <a:t>(5 minutes)</a:t>
            </a:r>
            <a:r>
              <a:rPr b="0" i="0" lang="en-US" sz="3600" u="none" cap="none" strike="noStrike">
                <a:solidFill>
                  <a:srgbClr val="103362"/>
                </a:solidFill>
                <a:latin typeface="Century Gothic"/>
                <a:ea typeface="Century Gothic"/>
                <a:cs typeface="Century Gothic"/>
                <a:sym typeface="Century Gothic"/>
              </a:rPr>
              <a:t> </a:t>
            </a:r>
            <a:endParaRPr/>
          </a:p>
        </p:txBody>
      </p:sp>
      <p:sp>
        <p:nvSpPr>
          <p:cNvPr id="247" name="Shape 247"/>
          <p:cNvSpPr txBox="1"/>
          <p:nvPr/>
        </p:nvSpPr>
        <p:spPr>
          <a:xfrm>
            <a:off x="457200" y="1941548"/>
            <a:ext cx="8229600" cy="25485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Get into groups of 2-3 people and introduce yourselves to each other.</a:t>
            </a:r>
            <a:endParaRPr/>
          </a:p>
          <a:p>
            <a:pPr indent="-514350" lvl="0" marL="514350" marR="0" rtl="0" algn="l">
              <a:lnSpc>
                <a:spcPct val="100000"/>
              </a:lnSpc>
              <a:spcBef>
                <a:spcPts val="2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Looking over the 2012 ANES Questionnaire, develop a research question for your study. </a:t>
            </a:r>
            <a:r>
              <a:rPr lang="en-US" sz="3200" u="sng">
                <a:solidFill>
                  <a:schemeClr val="hlink"/>
                </a:solidFill>
                <a:latin typeface="Calibri"/>
                <a:ea typeface="Calibri"/>
                <a:cs typeface="Calibri"/>
                <a:sym typeface="Calibri"/>
                <a:hlinkClick r:id="rId3"/>
              </a:rPr>
              <a:t>https://osf.io/ywv39/files/</a:t>
            </a:r>
            <a:endParaRPr i="1" sz="3200">
              <a:solidFill>
                <a:srgbClr val="3F3F3F"/>
              </a:solidFill>
              <a:latin typeface="Corbel"/>
              <a:ea typeface="Corbel"/>
              <a:cs typeface="Corbel"/>
              <a:sym typeface="Corbel"/>
            </a:endParaRPr>
          </a:p>
          <a:p>
            <a:pPr indent="0" lvl="0" marL="0" marR="0" rtl="0" algn="ctr">
              <a:lnSpc>
                <a:spcPct val="140000"/>
              </a:lnSpc>
              <a:spcBef>
                <a:spcPts val="640"/>
              </a:spcBef>
              <a:spcAft>
                <a:spcPts val="0"/>
              </a:spcAft>
              <a:buClr>
                <a:srgbClr val="61C2F4"/>
              </a:buClr>
              <a:buSzPts val="800"/>
              <a:buFont typeface="Arial"/>
              <a:buNone/>
            </a:pPr>
            <a:r>
              <a:rPr b="0" i="1" lang="en-US" sz="3200" u="none" cap="none" strike="noStrike">
                <a:solidFill>
                  <a:srgbClr val="3F3F3F"/>
                </a:solidFill>
                <a:latin typeface="Corbel"/>
                <a:ea typeface="Corbel"/>
                <a:cs typeface="Corbel"/>
                <a:sym typeface="Corbel"/>
              </a:rPr>
              <a:t>Note: You’re not actually going to do this study. </a:t>
            </a:r>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p:txBody>
      </p:sp>
      <p:sp>
        <p:nvSpPr>
          <p:cNvPr id="248" name="Shape 248"/>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49" name="Shape 24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50" name="Shape 250"/>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55" name="Shape 255"/>
        <p:cNvGrpSpPr/>
        <p:nvPr/>
      </p:nvGrpSpPr>
      <p:grpSpPr>
        <a:xfrm>
          <a:off x="0" y="0"/>
          <a:ext cx="0" cy="0"/>
          <a:chOff x="0" y="0"/>
          <a:chExt cx="0" cy="0"/>
        </a:xfrm>
      </p:grpSpPr>
      <p:pic>
        <p:nvPicPr>
          <p:cNvPr descr="ResearchLifecycle-DevelopAndDesignAndAcquire.png" id="256" name="Shape 256"/>
          <p:cNvPicPr preferRelativeResize="0"/>
          <p:nvPr/>
        </p:nvPicPr>
        <p:blipFill rotWithShape="1">
          <a:blip r:embed="rId3">
            <a:alphaModFix/>
          </a:blip>
          <a:srcRect b="0" l="0" r="0" t="0"/>
          <a:stretch/>
        </p:blipFill>
        <p:spPr>
          <a:xfrm>
            <a:off x="1566862" y="246146"/>
            <a:ext cx="6619875" cy="6457950"/>
          </a:xfrm>
          <a:prstGeom prst="rect">
            <a:avLst/>
          </a:prstGeom>
          <a:noFill/>
          <a:ln>
            <a:noFill/>
          </a:ln>
        </p:spPr>
      </p:pic>
      <p:sp>
        <p:nvSpPr>
          <p:cNvPr id="257" name="Shape 257"/>
          <p:cNvSpPr txBox="1"/>
          <p:nvPr/>
        </p:nvSpPr>
        <p:spPr>
          <a:xfrm>
            <a:off x="3381191" y="2314681"/>
            <a:ext cx="2998800" cy="17342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1" i="0" lang="en-US" sz="4400" u="none" cap="none" strike="noStrike">
                <a:solidFill>
                  <a:srgbClr val="000B2B"/>
                </a:solidFill>
                <a:latin typeface="Arial"/>
                <a:ea typeface="Arial"/>
                <a:cs typeface="Arial"/>
                <a:sym typeface="Arial"/>
              </a:rPr>
              <a:t>The Research Lifecycle</a:t>
            </a:r>
            <a:endParaRPr/>
          </a:p>
        </p:txBody>
      </p:sp>
      <p:sp>
        <p:nvSpPr>
          <p:cNvPr id="258" name="Shape 258"/>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59" name="Shape 259"/>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260" name="Shape 260"/>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64" name="Shape 264"/>
        <p:cNvGrpSpPr/>
        <p:nvPr/>
      </p:nvGrpSpPr>
      <p:grpSpPr>
        <a:xfrm>
          <a:off x="0" y="0"/>
          <a:ext cx="0" cy="0"/>
          <a:chOff x="0" y="0"/>
          <a:chExt cx="0" cy="0"/>
        </a:xfrm>
      </p:grpSpPr>
      <p:sp>
        <p:nvSpPr>
          <p:cNvPr id="265" name="Shape 265"/>
          <p:cNvSpPr/>
          <p:nvPr/>
        </p:nvSpPr>
        <p:spPr>
          <a:xfrm>
            <a:off x="660400" y="6142657"/>
            <a:ext cx="8483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66" name="Shape 266"/>
          <p:cNvCxnSpPr/>
          <p:nvPr/>
        </p:nvCxnSpPr>
        <p:spPr>
          <a:xfrm>
            <a:off x="770470" y="6069655"/>
            <a:ext cx="8373600" cy="0"/>
          </a:xfrm>
          <a:prstGeom prst="straightConnector1">
            <a:avLst/>
          </a:prstGeom>
          <a:noFill/>
          <a:ln cap="flat" cmpd="sng" w="88900">
            <a:solidFill>
              <a:srgbClr val="2C91F5"/>
            </a:solidFill>
            <a:prstDash val="solid"/>
            <a:round/>
            <a:headEnd len="sm" w="sm" type="none"/>
            <a:tailEnd len="sm" w="sm" type="none"/>
          </a:ln>
        </p:spPr>
      </p:cxnSp>
      <p:cxnSp>
        <p:nvCxnSpPr>
          <p:cNvPr id="267" name="Shape 267"/>
          <p:cNvCxnSpPr/>
          <p:nvPr/>
        </p:nvCxnSpPr>
        <p:spPr>
          <a:xfrm>
            <a:off x="951790" y="5971271"/>
            <a:ext cx="8192100" cy="0"/>
          </a:xfrm>
          <a:prstGeom prst="straightConnector1">
            <a:avLst/>
          </a:prstGeom>
          <a:noFill/>
          <a:ln cap="flat" cmpd="sng" w="31750">
            <a:solidFill>
              <a:srgbClr val="61C2F4"/>
            </a:solidFill>
            <a:prstDash val="solid"/>
            <a:round/>
            <a:headEnd len="sm" w="sm" type="none"/>
            <a:tailEnd len="sm" w="sm" type="none"/>
          </a:ln>
        </p:spPr>
      </p:cxnSp>
      <p:sp>
        <p:nvSpPr>
          <p:cNvPr id="268" name="Shape 268"/>
          <p:cNvSpPr/>
          <p:nvPr/>
        </p:nvSpPr>
        <p:spPr>
          <a:xfrm rot="5400000">
            <a:off x="-3069313" y="3073244"/>
            <a:ext cx="68706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69" name="Shape 269"/>
          <p:cNvCxnSpPr/>
          <p:nvPr/>
        </p:nvCxnSpPr>
        <p:spPr>
          <a:xfrm rot="10800000">
            <a:off x="815824" y="3655"/>
            <a:ext cx="0" cy="6065999"/>
          </a:xfrm>
          <a:prstGeom prst="straightConnector1">
            <a:avLst/>
          </a:prstGeom>
          <a:noFill/>
          <a:ln cap="flat" cmpd="sng" w="88900">
            <a:solidFill>
              <a:srgbClr val="2C91F5"/>
            </a:solidFill>
            <a:prstDash val="solid"/>
            <a:round/>
            <a:headEnd len="sm" w="sm" type="none"/>
            <a:tailEnd len="sm" w="sm" type="none"/>
          </a:ln>
        </p:spPr>
      </p:cxnSp>
      <p:cxnSp>
        <p:nvCxnSpPr>
          <p:cNvPr id="270" name="Shape 270"/>
          <p:cNvCxnSpPr/>
          <p:nvPr/>
        </p:nvCxnSpPr>
        <p:spPr>
          <a:xfrm rot="10800000">
            <a:off x="954807" y="-128"/>
            <a:ext cx="0" cy="5984100"/>
          </a:xfrm>
          <a:prstGeom prst="straightConnector1">
            <a:avLst/>
          </a:prstGeom>
          <a:noFill/>
          <a:ln cap="flat" cmpd="sng" w="31750">
            <a:solidFill>
              <a:srgbClr val="61C2F4"/>
            </a:solidFill>
            <a:prstDash val="solid"/>
            <a:round/>
            <a:headEnd len="sm" w="sm" type="none"/>
            <a:tailEnd len="sm" w="sm" type="none"/>
          </a:ln>
        </p:spPr>
      </p:cxnSp>
      <p:sp>
        <p:nvSpPr>
          <p:cNvPr id="271" name="Shape 271"/>
          <p:cNvSpPr txBox="1"/>
          <p:nvPr/>
        </p:nvSpPr>
        <p:spPr>
          <a:xfrm>
            <a:off x="1177766" y="-8248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STEPS</a:t>
            </a:r>
            <a:endParaRPr/>
          </a:p>
        </p:txBody>
      </p:sp>
      <p:sp>
        <p:nvSpPr>
          <p:cNvPr id="272" name="Shape 272"/>
          <p:cNvSpPr txBox="1"/>
          <p:nvPr/>
        </p:nvSpPr>
        <p:spPr>
          <a:xfrm>
            <a:off x="1177775" y="922574"/>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1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Create a structured workspace</a:t>
            </a:r>
            <a:endParaRPr/>
          </a:p>
          <a:p>
            <a:pPr indent="-342900" lvl="0" marL="342900" marR="0" rtl="0" algn="l">
              <a:lnSpc>
                <a:spcPct val="11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16470"/>
              </a:srgbClr>
            </a:gs>
            <a:gs pos="82000">
              <a:srgbClr val="2C91F5">
                <a:alpha val="43529"/>
              </a:srgbClr>
            </a:gs>
            <a:gs pos="100000">
              <a:srgbClr val="61C2F4">
                <a:alpha val="55294"/>
              </a:srgbClr>
            </a:gs>
          </a:gsLst>
          <a:path path="circle">
            <a:fillToRect b="100%" l="100%"/>
          </a:path>
          <a:tileRect r="-100%" t="-100%"/>
        </a:gradFill>
      </p:bgPr>
    </p:bg>
    <p:spTree>
      <p:nvGrpSpPr>
        <p:cNvPr id="94"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b="0" l="0" r="0" t="0"/>
          <a:stretch/>
        </p:blipFill>
        <p:spPr>
          <a:xfrm>
            <a:off x="7147931" y="4999821"/>
            <a:ext cx="1849889" cy="1133510"/>
          </a:xfrm>
          <a:prstGeom prst="rect">
            <a:avLst/>
          </a:prstGeom>
          <a:noFill/>
          <a:ln>
            <a:noFill/>
          </a:ln>
        </p:spPr>
      </p:pic>
      <p:sp>
        <p:nvSpPr>
          <p:cNvPr id="96" name="Shape 96"/>
          <p:cNvSpPr txBox="1"/>
          <p:nvPr/>
        </p:nvSpPr>
        <p:spPr>
          <a:xfrm>
            <a:off x="406400" y="579437"/>
            <a:ext cx="7505699" cy="373856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Century Gothic"/>
              <a:buNone/>
            </a:pPr>
            <a:r>
              <a:rPr b="0" i="0" lang="en-US" sz="4800" u="none" cap="none" strike="noStrike">
                <a:solidFill>
                  <a:srgbClr val="000000"/>
                </a:solidFill>
                <a:latin typeface="Century Gothic"/>
                <a:ea typeface="Century Gothic"/>
                <a:cs typeface="Century Gothic"/>
                <a:sym typeface="Century Gothic"/>
              </a:rPr>
              <a:t>Research Management and Reproducible Practices </a:t>
            </a:r>
            <a:endParaRPr b="0" i="0" sz="4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10336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103362"/>
              </a:buClr>
              <a:buSzPts val="2775"/>
              <a:buFont typeface="Century Gothic"/>
              <a:buNone/>
            </a:pPr>
            <a:r>
              <a:rPr b="0" i="0" lang="en-US" sz="2775" u="none" cap="none" strike="noStrike">
                <a:solidFill>
                  <a:srgbClr val="103362"/>
                </a:solidFill>
                <a:latin typeface="Century Gothic"/>
                <a:ea typeface="Century Gothic"/>
                <a:cs typeface="Century Gothic"/>
                <a:sym typeface="Century Gothic"/>
              </a:rPr>
              <a:t>An Introduction to the </a:t>
            </a:r>
            <a:endParaRPr/>
          </a:p>
          <a:p>
            <a:pPr indent="0" lvl="0" marL="0" marR="0" rtl="0" algn="l">
              <a:lnSpc>
                <a:spcPct val="120000"/>
              </a:lnSpc>
              <a:spcBef>
                <a:spcPts val="0"/>
              </a:spcBef>
              <a:spcAft>
                <a:spcPts val="0"/>
              </a:spcAft>
              <a:buClr>
                <a:srgbClr val="103362"/>
              </a:buClr>
              <a:buSzPts val="694"/>
              <a:buFont typeface="Century Gothic"/>
              <a:buNone/>
            </a:pPr>
            <a:r>
              <a:rPr b="0" i="0" lang="en-US" sz="2775" u="none" cap="none" strike="noStrike">
                <a:solidFill>
                  <a:srgbClr val="103362"/>
                </a:solidFill>
                <a:latin typeface="Century Gothic"/>
                <a:ea typeface="Century Gothic"/>
                <a:cs typeface="Century Gothic"/>
                <a:sym typeface="Century Gothic"/>
              </a:rPr>
              <a:t>Open Science Framework</a:t>
            </a:r>
            <a:endParaRPr/>
          </a:p>
        </p:txBody>
      </p:sp>
      <p:sp>
        <p:nvSpPr>
          <p:cNvPr id="97" name="Shape 97"/>
          <p:cNvSpPr txBox="1"/>
          <p:nvPr/>
        </p:nvSpPr>
        <p:spPr>
          <a:xfrm>
            <a:off x="406400" y="4815331"/>
            <a:ext cx="7378699" cy="1277470"/>
          </a:xfrm>
          <a:prstGeom prst="rect">
            <a:avLst/>
          </a:prstGeom>
          <a:noFill/>
          <a:ln>
            <a:noFill/>
          </a:ln>
        </p:spPr>
        <p:txBody>
          <a:bodyPr anchorCtr="0" anchor="t" bIns="45700" lIns="91425" spcFirstLastPara="1" rIns="91425" wrap="square" tIns="45700">
            <a:noAutofit/>
          </a:bodyPr>
          <a:lstStyle/>
          <a:p>
            <a:pPr indent="-231775" lvl="0" marL="231775" marR="0" rtl="0" algn="l">
              <a:lnSpc>
                <a:spcPct val="110000"/>
              </a:lnSpc>
              <a:spcBef>
                <a:spcPts val="0"/>
              </a:spcBef>
              <a:spcAft>
                <a:spcPts val="0"/>
              </a:spcAft>
              <a:buClr>
                <a:srgbClr val="0A3C91"/>
              </a:buClr>
              <a:buSzPts val="500"/>
              <a:buFont typeface="Arial"/>
              <a:buNone/>
            </a:pPr>
            <a:r>
              <a:rPr b="0" i="0" lang="en-US" sz="2000" u="none" cap="none" strike="noStrike">
                <a:solidFill>
                  <a:srgbClr val="0A3C91"/>
                </a:solidFill>
                <a:latin typeface="Arial"/>
                <a:ea typeface="Arial"/>
                <a:cs typeface="Arial"/>
                <a:sym typeface="Arial"/>
              </a:rPr>
              <a:t>Ricky Patterson, Associate Director, Campus-Wide Partnerships &amp; Services </a:t>
            </a:r>
            <a:endParaRPr/>
          </a:p>
          <a:p>
            <a:pPr indent="0" lvl="0" marL="0" marR="0" rtl="0" algn="l">
              <a:lnSpc>
                <a:spcPct val="110000"/>
              </a:lnSpc>
              <a:spcBef>
                <a:spcPts val="0"/>
              </a:spcBef>
              <a:spcAft>
                <a:spcPts val="0"/>
              </a:spcAft>
              <a:buClr>
                <a:srgbClr val="0A3C91"/>
              </a:buClr>
              <a:buSzPts val="500"/>
              <a:buFont typeface="Arial"/>
              <a:buNone/>
            </a:pPr>
            <a:r>
              <a:rPr b="0" i="0" lang="en-US" sz="2000" u="none" cap="none" strike="noStrike">
                <a:solidFill>
                  <a:srgbClr val="0A3C91"/>
                </a:solidFill>
                <a:latin typeface="Arial"/>
                <a:ea typeface="Arial"/>
                <a:cs typeface="Arial"/>
                <a:sym typeface="Arial"/>
              </a:rPr>
              <a:t>Sherry Lake, Scholarly Repository Librarian</a:t>
            </a:r>
            <a:endParaRPr/>
          </a:p>
          <a:p>
            <a:pPr indent="0" lvl="0" marL="0" marR="0" rtl="0" algn="l">
              <a:lnSpc>
                <a:spcPct val="110000"/>
              </a:lnSpc>
              <a:spcBef>
                <a:spcPts val="0"/>
              </a:spcBef>
              <a:spcAft>
                <a:spcPts val="0"/>
              </a:spcAft>
              <a:buClr>
                <a:srgbClr val="0A3C91"/>
              </a:buClr>
              <a:buSzPts val="500"/>
              <a:buFont typeface="Arial"/>
              <a:buNone/>
            </a:pPr>
            <a:r>
              <a:rPr b="0" i="0" lang="en-US" sz="2000" u="none" cap="none" strike="noStrike">
                <a:solidFill>
                  <a:srgbClr val="0A3C91"/>
                </a:solidFill>
                <a:latin typeface="Arial"/>
                <a:ea typeface="Arial"/>
                <a:cs typeface="Arial"/>
                <a:sym typeface="Arial"/>
              </a:rPr>
              <a:t>University of Virginia Library</a:t>
            </a:r>
            <a:endParaRPr b="0" i="0" sz="2000" u="none" cap="none" strike="noStrike">
              <a:solidFill>
                <a:srgbClr val="0A3C91"/>
              </a:solidFill>
              <a:latin typeface="Arial"/>
              <a:ea typeface="Arial"/>
              <a:cs typeface="Arial"/>
              <a:sym typeface="Arial"/>
            </a:endParaRPr>
          </a:p>
        </p:txBody>
      </p:sp>
      <p:pic>
        <p:nvPicPr>
          <p:cNvPr descr="COS logo_small.png" id="98" name="Shape 98"/>
          <p:cNvPicPr preferRelativeResize="0"/>
          <p:nvPr/>
        </p:nvPicPr>
        <p:blipFill rotWithShape="1">
          <a:blip r:embed="rId4">
            <a:alphaModFix amt="91000"/>
          </a:blip>
          <a:srcRect b="0" l="0" r="0" t="0"/>
          <a:stretch/>
        </p:blipFill>
        <p:spPr>
          <a:xfrm>
            <a:off x="7810499" y="288104"/>
            <a:ext cx="1123800" cy="1123800"/>
          </a:xfrm>
          <a:prstGeom prst="rect">
            <a:avLst/>
          </a:prstGeom>
          <a:noFill/>
          <a:ln>
            <a:noFill/>
          </a:ln>
        </p:spPr>
      </p:pic>
      <p:pic>
        <p:nvPicPr>
          <p:cNvPr descr="UVaLibLogo_BLUE_CMYK.tif" id="99" name="Shape 99"/>
          <p:cNvPicPr preferRelativeResize="0"/>
          <p:nvPr/>
        </p:nvPicPr>
        <p:blipFill rotWithShape="1">
          <a:blip r:embed="rId5">
            <a:alphaModFix/>
          </a:blip>
          <a:srcRect b="0" l="0" r="0" t="0"/>
          <a:stretch/>
        </p:blipFill>
        <p:spPr>
          <a:xfrm>
            <a:off x="18979019" y="18836966"/>
            <a:ext cx="3265220" cy="1481286"/>
          </a:xfrm>
          <a:prstGeom prst="rect">
            <a:avLst/>
          </a:prstGeom>
          <a:noFill/>
          <a:ln>
            <a:noFill/>
          </a:ln>
        </p:spPr>
      </p:pic>
      <p:pic>
        <p:nvPicPr>
          <p:cNvPr descr="UVaLibLogo_BLUE_CMYK.tif" id="100" name="Shape 100"/>
          <p:cNvPicPr preferRelativeResize="0"/>
          <p:nvPr/>
        </p:nvPicPr>
        <p:blipFill rotWithShape="1">
          <a:blip r:embed="rId5">
            <a:alphaModFix/>
          </a:blip>
          <a:srcRect b="0" l="0" r="0" t="0"/>
          <a:stretch/>
        </p:blipFill>
        <p:spPr>
          <a:xfrm>
            <a:off x="19131419" y="18989366"/>
            <a:ext cx="3265220" cy="1481286"/>
          </a:xfrm>
          <a:prstGeom prst="rect">
            <a:avLst/>
          </a:prstGeom>
          <a:noFill/>
          <a:ln>
            <a:noFill/>
          </a:ln>
        </p:spPr>
      </p:pic>
      <p:pic>
        <p:nvPicPr>
          <p:cNvPr id="101" name="Shape 101"/>
          <p:cNvPicPr preferRelativeResize="0"/>
          <p:nvPr/>
        </p:nvPicPr>
        <p:blipFill rotWithShape="1">
          <a:blip r:embed="rId6">
            <a:alphaModFix/>
          </a:blip>
          <a:srcRect b="0" l="0" r="0" t="0"/>
          <a:stretch/>
        </p:blipFill>
        <p:spPr>
          <a:xfrm>
            <a:off x="7177192" y="5556885"/>
            <a:ext cx="1809477" cy="8188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76" name="Shape 276"/>
        <p:cNvGrpSpPr/>
        <p:nvPr/>
      </p:nvGrpSpPr>
      <p:grpSpPr>
        <a:xfrm>
          <a:off x="0" y="0"/>
          <a:ext cx="0" cy="0"/>
          <a:chOff x="0" y="0"/>
          <a:chExt cx="0" cy="0"/>
        </a:xfrm>
      </p:grpSpPr>
      <p:sp>
        <p:nvSpPr>
          <p:cNvPr id="277" name="Shape 277"/>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RESEARCH / DATA </a:t>
            </a:r>
            <a:endParaRPr/>
          </a:p>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MANAGEMENT PLANNING </a:t>
            </a:r>
            <a:endParaRPr/>
          </a:p>
        </p:txBody>
      </p:sp>
      <p:sp>
        <p:nvSpPr>
          <p:cNvPr id="278" name="Shape 278"/>
          <p:cNvSpPr txBox="1"/>
          <p:nvPr/>
        </p:nvSpPr>
        <p:spPr>
          <a:xfrm>
            <a:off x="457200" y="1997637"/>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4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What are you going to store?</a:t>
            </a:r>
            <a:endParaRPr/>
          </a:p>
          <a:p>
            <a:pPr indent="-514350" lvl="0" marL="514350" marR="0" rtl="0" algn="l">
              <a:lnSpc>
                <a:spcPct val="14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Where and how are you going to store it</a:t>
            </a:r>
            <a:endParaRPr/>
          </a:p>
          <a:p>
            <a:pPr indent="-514350" lvl="0" marL="514350" marR="0" rtl="0" algn="l">
              <a:lnSpc>
                <a:spcPct val="14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Who will have access to it?</a:t>
            </a:r>
            <a:endParaRPr/>
          </a:p>
          <a:p>
            <a:pPr indent="-514350" lvl="0" marL="514350" marR="0" rtl="0" algn="l">
              <a:lnSpc>
                <a:spcPct val="14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When will they have access to it?</a:t>
            </a:r>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p:txBody>
      </p:sp>
      <p:sp>
        <p:nvSpPr>
          <p:cNvPr id="279" name="Shape 279"/>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80" name="Shape 28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81" name="Shape 281"/>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85" name="Shape 285"/>
        <p:cNvGrpSpPr/>
        <p:nvPr/>
      </p:nvGrpSpPr>
      <p:grpSpPr>
        <a:xfrm>
          <a:off x="0" y="0"/>
          <a:ext cx="0" cy="0"/>
          <a:chOff x="0" y="0"/>
          <a:chExt cx="0" cy="0"/>
        </a:xfrm>
      </p:grpSpPr>
      <p:sp>
        <p:nvSpPr>
          <p:cNvPr id="286" name="Shape 286"/>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RESEARCH / DATA </a:t>
            </a:r>
            <a:endParaRPr/>
          </a:p>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MANAGEMENT PLANNING </a:t>
            </a:r>
            <a:endParaRPr/>
          </a:p>
        </p:txBody>
      </p:sp>
      <p:sp>
        <p:nvSpPr>
          <p:cNvPr id="287" name="Shape 287"/>
          <p:cNvSpPr txBox="1"/>
          <p:nvPr/>
        </p:nvSpPr>
        <p:spPr>
          <a:xfrm>
            <a:off x="457200" y="1997637"/>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4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What are you going to store?</a:t>
            </a:r>
            <a:endParaRPr/>
          </a:p>
          <a:p>
            <a:pPr indent="-514350" lvl="0" marL="514350" marR="0" rtl="0" algn="l">
              <a:lnSpc>
                <a:spcPct val="14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Where and how are you going to store it</a:t>
            </a:r>
            <a:endParaRPr/>
          </a:p>
          <a:p>
            <a:pPr indent="-514350" lvl="0" marL="514350" marR="0" rtl="0" algn="l">
              <a:lnSpc>
                <a:spcPct val="14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Who will have access to it?</a:t>
            </a:r>
            <a:endParaRPr/>
          </a:p>
          <a:p>
            <a:pPr indent="-514350" lvl="0" marL="514350" marR="0" rtl="0" algn="l">
              <a:lnSpc>
                <a:spcPct val="14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When will they have access to it?</a:t>
            </a:r>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p:txBody>
      </p:sp>
      <p:sp>
        <p:nvSpPr>
          <p:cNvPr id="288" name="Shape 288"/>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89" name="Shape 28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290" name="Shape 290"/>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291" name="Shape 291"/>
          <p:cNvSpPr/>
          <p:nvPr/>
        </p:nvSpPr>
        <p:spPr>
          <a:xfrm>
            <a:off x="0" y="0"/>
            <a:ext cx="9147000" cy="5983800"/>
          </a:xfrm>
          <a:prstGeom prst="rect">
            <a:avLst/>
          </a:prstGeom>
          <a:solidFill>
            <a:srgbClr val="EEEEEE">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Shape 292"/>
          <p:cNvSpPr/>
          <p:nvPr/>
        </p:nvSpPr>
        <p:spPr>
          <a:xfrm>
            <a:off x="1701800" y="1981200"/>
            <a:ext cx="6007200" cy="2019300"/>
          </a:xfrm>
          <a:prstGeom prst="rect">
            <a:avLst/>
          </a:prstGeom>
          <a:solidFill>
            <a:srgbClr val="103362"/>
          </a:solidFill>
          <a:ln>
            <a:noFill/>
          </a:ln>
          <a:effectLst>
            <a:outerShdw blurRad="50799"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2F2F2"/>
              </a:buClr>
              <a:buSzPts val="1625"/>
              <a:buFont typeface="Century Gothic"/>
              <a:buNone/>
            </a:pPr>
            <a:r>
              <a:rPr b="0" i="0" lang="en-US" sz="6500" u="none" cap="none" strike="noStrike">
                <a:solidFill>
                  <a:srgbClr val="F2F2F2"/>
                </a:solidFill>
                <a:latin typeface="Century Gothic"/>
                <a:ea typeface="Century Gothic"/>
                <a:cs typeface="Century Gothic"/>
                <a:sym typeface="Century Gothic"/>
              </a:rPr>
              <a:t>PLAN AHEAD</a:t>
            </a:r>
            <a:endParaRPr/>
          </a:p>
        </p:txBody>
      </p:sp>
      <p:sp>
        <p:nvSpPr>
          <p:cNvPr id="293" name="Shape 293"/>
          <p:cNvSpPr/>
          <p:nvPr/>
        </p:nvSpPr>
        <p:spPr>
          <a:xfrm>
            <a:off x="457200" y="4432771"/>
            <a:ext cx="8229600" cy="888000"/>
          </a:xfrm>
          <a:prstGeom prst="rect">
            <a:avLst/>
          </a:prstGeom>
          <a:solidFill>
            <a:srgbClr val="103362"/>
          </a:solidFill>
          <a:ln>
            <a:noFill/>
          </a:ln>
          <a:effectLst>
            <a:outerShdw blurRad="50799"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2F2F2"/>
              </a:buClr>
              <a:buSzPts val="700"/>
              <a:buFont typeface="Century Gothic"/>
              <a:buNone/>
            </a:pPr>
            <a:r>
              <a:rPr b="0" i="0" lang="en-US" sz="2800" u="none" cap="none" strike="noStrike">
                <a:solidFill>
                  <a:srgbClr val="F2F2F2"/>
                </a:solidFill>
                <a:latin typeface="Century Gothic"/>
                <a:ea typeface="Century Gothic"/>
                <a:cs typeface="Century Gothic"/>
                <a:sym typeface="Century Gothic"/>
              </a:rPr>
              <a:t>Checklists and common structures are your best friend!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297" name="Shape 297"/>
        <p:cNvGrpSpPr/>
        <p:nvPr/>
      </p:nvGrpSpPr>
      <p:grpSpPr>
        <a:xfrm>
          <a:off x="0" y="0"/>
          <a:ext cx="0" cy="0"/>
          <a:chOff x="0" y="0"/>
          <a:chExt cx="0" cy="0"/>
        </a:xfrm>
      </p:grpSpPr>
      <p:sp>
        <p:nvSpPr>
          <p:cNvPr id="298" name="Shape 29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850"/>
              <a:buFont typeface="Century Gothic"/>
              <a:buNone/>
            </a:pPr>
            <a:r>
              <a:rPr b="0" i="0" lang="en-US" sz="3400" u="none" cap="none" strike="noStrike">
                <a:solidFill>
                  <a:srgbClr val="103362"/>
                </a:solidFill>
                <a:latin typeface="Century Gothic"/>
                <a:ea typeface="Century Gothic"/>
                <a:cs typeface="Century Gothic"/>
                <a:sym typeface="Century Gothic"/>
              </a:rPr>
              <a:t>Ledgerwood Lab Experimental Archive</a:t>
            </a:r>
            <a:endParaRPr/>
          </a:p>
        </p:txBody>
      </p:sp>
      <p:sp>
        <p:nvSpPr>
          <p:cNvPr id="299" name="Shape 299"/>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00" name="Shape 30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301" name="Shape 301"/>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pic>
        <p:nvPicPr>
          <p:cNvPr descr="Screenshot 2017-01-19 15.32.06.png" id="302" name="Shape 302"/>
          <p:cNvPicPr preferRelativeResize="0"/>
          <p:nvPr/>
        </p:nvPicPr>
        <p:blipFill rotWithShape="1">
          <a:blip r:embed="rId3">
            <a:alphaModFix/>
          </a:blip>
          <a:srcRect b="0" l="0" r="0" t="0"/>
          <a:stretch/>
        </p:blipFill>
        <p:spPr>
          <a:xfrm>
            <a:off x="625825" y="1682275"/>
            <a:ext cx="8327700" cy="1933800"/>
          </a:xfrm>
          <a:prstGeom prst="rect">
            <a:avLst/>
          </a:prstGeom>
          <a:noFill/>
          <a:ln>
            <a:noFill/>
          </a:ln>
        </p:spPr>
      </p:pic>
      <p:sp>
        <p:nvSpPr>
          <p:cNvPr id="303" name="Shape 303"/>
          <p:cNvSpPr/>
          <p:nvPr/>
        </p:nvSpPr>
        <p:spPr>
          <a:xfrm>
            <a:off x="0" y="5188625"/>
            <a:ext cx="89535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A3C91"/>
              </a:buClr>
              <a:buSzPts val="450"/>
              <a:buFont typeface="Corbel"/>
              <a:buNone/>
            </a:pPr>
            <a:r>
              <a:rPr b="0" i="0" lang="en-US" sz="1800" u="none" cap="none" strike="noStrike">
                <a:solidFill>
                  <a:srgbClr val="0A3C91"/>
                </a:solidFill>
                <a:latin typeface="Corbel"/>
                <a:ea typeface="Corbel"/>
                <a:cs typeface="Corbel"/>
                <a:sym typeface="Corbel"/>
              </a:rPr>
              <a:t>https://ucdavis.app.box.com/s/f8hn7rqtwwf6aa6hjtkthdbiuehup312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07" name="Shape 307"/>
        <p:cNvGrpSpPr/>
        <p:nvPr/>
      </p:nvGrpSpPr>
      <p:grpSpPr>
        <a:xfrm>
          <a:off x="0" y="0"/>
          <a:ext cx="0" cy="0"/>
          <a:chOff x="0" y="0"/>
          <a:chExt cx="0" cy="0"/>
        </a:xfrm>
      </p:grpSpPr>
      <p:sp>
        <p:nvSpPr>
          <p:cNvPr id="308" name="Shape 30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RESEARCH / DATA</a:t>
            </a:r>
            <a:endParaRPr/>
          </a:p>
          <a:p>
            <a:pPr indent="0" lvl="0" marL="0" marR="0" rtl="0" algn="l">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MANAGEMENT PLANNING </a:t>
            </a:r>
            <a:endParaRPr/>
          </a:p>
        </p:txBody>
      </p:sp>
      <p:sp>
        <p:nvSpPr>
          <p:cNvPr id="309" name="Shape 309"/>
          <p:cNvSpPr txBox="1"/>
          <p:nvPr/>
        </p:nvSpPr>
        <p:spPr>
          <a:xfrm>
            <a:off x="765500" y="1921425"/>
            <a:ext cx="7921200" cy="37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600"/>
              <a:buFont typeface="Calibri"/>
              <a:buNone/>
            </a:pPr>
            <a:r>
              <a:rPr b="0" i="0" lang="en-US" sz="3600" u="none" cap="none" strike="noStrike">
                <a:solidFill>
                  <a:srgbClr val="3F3F3F"/>
                </a:solidFill>
                <a:latin typeface="Calibri"/>
                <a:ea typeface="Calibri"/>
                <a:cs typeface="Calibri"/>
                <a:sym typeface="Calibri"/>
              </a:rPr>
              <a:t>Could do this internally on a lab server, personal computer or website, but:</a:t>
            </a:r>
            <a:endParaRPr/>
          </a:p>
          <a:p>
            <a:pPr indent="-457200" lvl="1" marL="914400" marR="0" rtl="0" algn="l">
              <a:lnSpc>
                <a:spcPct val="100000"/>
              </a:lnSpc>
              <a:spcBef>
                <a:spcPts val="2540"/>
              </a:spcBef>
              <a:spcAft>
                <a:spcPts val="0"/>
              </a:spcAft>
              <a:buClr>
                <a:srgbClr val="61C2F4"/>
              </a:buClr>
              <a:buSzPts val="2700"/>
              <a:buFont typeface="Arial"/>
              <a:buChar char="•"/>
            </a:pPr>
            <a:r>
              <a:rPr b="0" i="0" lang="en-US" sz="2700" u="none" cap="none" strike="noStrike">
                <a:solidFill>
                  <a:srgbClr val="3F3F3F"/>
                </a:solidFill>
                <a:latin typeface="Calibri"/>
                <a:ea typeface="Calibri"/>
                <a:cs typeface="Calibri"/>
                <a:sym typeface="Calibri"/>
              </a:rPr>
              <a:t>Makes eventual sharing more work</a:t>
            </a:r>
            <a:endParaRPr/>
          </a:p>
          <a:p>
            <a:pPr indent="-457200" lvl="1" marL="914400" marR="0" rtl="0" algn="l">
              <a:lnSpc>
                <a:spcPct val="100000"/>
              </a:lnSpc>
              <a:spcBef>
                <a:spcPts val="2040"/>
              </a:spcBef>
              <a:spcAft>
                <a:spcPts val="0"/>
              </a:spcAft>
              <a:buClr>
                <a:srgbClr val="61C2F4"/>
              </a:buClr>
              <a:buSzPts val="2700"/>
              <a:buFont typeface="Arial"/>
              <a:buChar char="•"/>
            </a:pPr>
            <a:r>
              <a:rPr b="0" i="0" lang="en-US" sz="2700" u="none" cap="none" strike="noStrike">
                <a:solidFill>
                  <a:srgbClr val="3F3F3F"/>
                </a:solidFill>
                <a:latin typeface="Calibri"/>
                <a:ea typeface="Calibri"/>
                <a:cs typeface="Calibri"/>
                <a:sym typeface="Calibri"/>
              </a:rPr>
              <a:t>Unclear how stable/accessible that will be in the long run</a:t>
            </a:r>
            <a:endParaRPr/>
          </a:p>
          <a:p>
            <a:pPr indent="-457200" lvl="1" marL="914400" marR="0" rtl="0" algn="l">
              <a:lnSpc>
                <a:spcPct val="100000"/>
              </a:lnSpc>
              <a:spcBef>
                <a:spcPts val="2040"/>
              </a:spcBef>
              <a:spcAft>
                <a:spcPts val="0"/>
              </a:spcAft>
              <a:buClr>
                <a:srgbClr val="61C2F4"/>
              </a:buClr>
              <a:buSzPts val="2700"/>
              <a:buFont typeface="Arial"/>
              <a:buChar char="•"/>
            </a:pPr>
            <a:r>
              <a:rPr b="0" i="0" lang="en-US" sz="2700" u="none" cap="none" strike="noStrike">
                <a:solidFill>
                  <a:srgbClr val="3F3F3F"/>
                </a:solidFill>
                <a:latin typeface="Calibri"/>
                <a:ea typeface="Calibri"/>
                <a:cs typeface="Calibri"/>
                <a:sym typeface="Calibri"/>
              </a:rPr>
              <a:t>Cross lab/institution collaborations harder</a:t>
            </a:r>
            <a:endParaRPr/>
          </a:p>
          <a:p>
            <a:pPr indent="-514350" lvl="0" marL="514350" marR="0" rtl="0" algn="l">
              <a:lnSpc>
                <a:spcPct val="140000"/>
              </a:lnSpc>
              <a:spcBef>
                <a:spcPts val="21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a:p>
            <a:pPr indent="-514350" lvl="0" marL="514350" marR="0" rtl="0" algn="l">
              <a:lnSpc>
                <a:spcPct val="140000"/>
              </a:lnSpc>
              <a:spcBef>
                <a:spcPts val="640"/>
              </a:spcBef>
              <a:spcAft>
                <a:spcPts val="0"/>
              </a:spcAft>
              <a:buClr>
                <a:srgbClr val="61C2F4"/>
              </a:buClr>
              <a:buSzPts val="3200"/>
              <a:buFont typeface="Calibri"/>
              <a:buNone/>
            </a:pPr>
            <a:r>
              <a:t/>
            </a:r>
            <a:endParaRPr b="0" i="0" sz="3200" u="none" cap="none" strike="noStrike">
              <a:solidFill>
                <a:srgbClr val="3F3F3F"/>
              </a:solidFill>
              <a:latin typeface="Corbel"/>
              <a:ea typeface="Corbel"/>
              <a:cs typeface="Corbel"/>
              <a:sym typeface="Corbel"/>
            </a:endParaRPr>
          </a:p>
        </p:txBody>
      </p:sp>
      <p:sp>
        <p:nvSpPr>
          <p:cNvPr id="310" name="Shape 310"/>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11" name="Shape 311"/>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312" name="Shape 312"/>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16" name="Shape 316"/>
        <p:cNvGrpSpPr/>
        <p:nvPr/>
      </p:nvGrpSpPr>
      <p:grpSpPr>
        <a:xfrm>
          <a:off x="0" y="0"/>
          <a:ext cx="0" cy="0"/>
          <a:chOff x="0" y="0"/>
          <a:chExt cx="0" cy="0"/>
        </a:xfrm>
      </p:grpSpPr>
      <p:sp>
        <p:nvSpPr>
          <p:cNvPr id="317" name="Shape 317"/>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18" name="Shape 318"/>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319" name="Shape 319"/>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pic>
        <p:nvPicPr>
          <p:cNvPr id="320" name="Shape 320"/>
          <p:cNvPicPr preferRelativeResize="0"/>
          <p:nvPr/>
        </p:nvPicPr>
        <p:blipFill rotWithShape="1">
          <a:blip r:embed="rId3">
            <a:alphaModFix/>
          </a:blip>
          <a:srcRect b="0" l="0" r="0" t="0"/>
          <a:stretch/>
        </p:blipFill>
        <p:spPr>
          <a:xfrm>
            <a:off x="1143000" y="1810544"/>
            <a:ext cx="7708200" cy="3181500"/>
          </a:xfrm>
          <a:prstGeom prst="rect">
            <a:avLst/>
          </a:prstGeom>
          <a:noFill/>
          <a:ln>
            <a:noFill/>
          </a:ln>
        </p:spPr>
      </p:pic>
      <p:sp>
        <p:nvSpPr>
          <p:cNvPr id="321" name="Shape 321"/>
          <p:cNvSpPr txBox="1"/>
          <p:nvPr/>
        </p:nvSpPr>
        <p:spPr>
          <a:xfrm>
            <a:off x="918025" y="274650"/>
            <a:ext cx="8226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03362"/>
              </a:buClr>
              <a:buSzPts val="900"/>
              <a:buFont typeface="Century Gothic"/>
              <a:buNone/>
            </a:pPr>
            <a:r>
              <a:rPr b="0" i="0" lang="en-US" sz="3600" u="none" cap="none" strike="noStrike">
                <a:solidFill>
                  <a:srgbClr val="103362"/>
                </a:solidFill>
                <a:latin typeface="Century Gothic"/>
                <a:ea typeface="Century Gothic"/>
                <a:cs typeface="Century Gothic"/>
                <a:sym typeface="Century Gothic"/>
              </a:rPr>
              <a:t>OPEN SCIENCE FRAMEWORK</a:t>
            </a:r>
            <a:endParaRPr/>
          </a:p>
        </p:txBody>
      </p:sp>
      <p:sp>
        <p:nvSpPr>
          <p:cNvPr id="322" name="Shape 322"/>
          <p:cNvSpPr/>
          <p:nvPr/>
        </p:nvSpPr>
        <p:spPr>
          <a:xfrm>
            <a:off x="918000" y="5398875"/>
            <a:ext cx="8226000" cy="14034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hlink"/>
              </a:buClr>
              <a:buSzPts val="900"/>
              <a:buFont typeface="Corbel"/>
              <a:buNone/>
            </a:pPr>
            <a:r>
              <a:rPr b="0" i="0" lang="en-US" sz="3600" u="sng" cap="none" strike="noStrike">
                <a:solidFill>
                  <a:schemeClr val="hlink"/>
                </a:solidFill>
                <a:latin typeface="Corbel"/>
                <a:ea typeface="Corbel"/>
                <a:cs typeface="Corbel"/>
                <a:sym typeface="Corbel"/>
                <a:hlinkClick r:id="rId4"/>
              </a:rPr>
              <a:t>http://osf.io</a:t>
            </a:r>
            <a:endParaRPr/>
          </a:p>
          <a:p>
            <a:pPr indent="0" lvl="0" marL="0" marR="0" rtl="0" algn="ctr">
              <a:lnSpc>
                <a:spcPct val="120000"/>
              </a:lnSpc>
              <a:spcBef>
                <a:spcPts val="0"/>
              </a:spcBef>
              <a:spcAft>
                <a:spcPts val="0"/>
              </a:spcAft>
              <a:buClr>
                <a:schemeClr val="dk1"/>
              </a:buClr>
              <a:buSzPts val="900"/>
              <a:buFont typeface="Corbel"/>
              <a:buNone/>
            </a:pPr>
            <a:r>
              <a:rPr b="0" i="0" lang="en-US" sz="3600" u="none" cap="none" strike="noStrike">
                <a:solidFill>
                  <a:schemeClr val="dk1"/>
                </a:solidFill>
                <a:latin typeface="Corbel"/>
                <a:ea typeface="Corbel"/>
                <a:cs typeface="Corbel"/>
                <a:sym typeface="Corbel"/>
              </a:rPr>
              <a:t>FREE, OPEN SOURCE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28" name="Shape 328"/>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329" name="Shape 329"/>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330" name="Shape 330"/>
          <p:cNvSpPr txBox="1"/>
          <p:nvPr/>
        </p:nvSpPr>
        <p:spPr>
          <a:xfrm>
            <a:off x="866570" y="0"/>
            <a:ext cx="8277300" cy="1143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03362"/>
              </a:buClr>
              <a:buSzPts val="3600"/>
              <a:buFont typeface="Century Gothic"/>
              <a:buNone/>
            </a:pPr>
            <a:r>
              <a:rPr b="0" i="0" lang="en-US" sz="3600" u="none" cap="none" strike="noStrike">
                <a:solidFill>
                  <a:srgbClr val="103362"/>
                </a:solidFill>
                <a:latin typeface="Century Gothic"/>
                <a:ea typeface="Century Gothic"/>
                <a:cs typeface="Century Gothic"/>
                <a:sym typeface="Century Gothic"/>
              </a:rPr>
              <a:t>OPEN SCIENCE FRAMEWORK for UVA</a:t>
            </a:r>
            <a:endParaRPr b="0" i="0" sz="1400" u="none" cap="none" strike="noStrike">
              <a:solidFill>
                <a:srgbClr val="000000"/>
              </a:solidFill>
              <a:latin typeface="Arial"/>
              <a:ea typeface="Arial"/>
              <a:cs typeface="Arial"/>
              <a:sym typeface="Arial"/>
            </a:endParaRPr>
          </a:p>
        </p:txBody>
      </p:sp>
      <p:sp>
        <p:nvSpPr>
          <p:cNvPr id="331" name="Shape 331"/>
          <p:cNvSpPr/>
          <p:nvPr/>
        </p:nvSpPr>
        <p:spPr>
          <a:xfrm>
            <a:off x="1683898" y="5699441"/>
            <a:ext cx="6456600" cy="10179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hlink"/>
              </a:buClr>
              <a:buSzPts val="3600"/>
              <a:buFont typeface="Corbel"/>
              <a:buNone/>
            </a:pPr>
            <a:r>
              <a:rPr b="0" i="0" lang="en-US" sz="3600" u="sng" cap="none" strike="noStrike">
                <a:solidFill>
                  <a:schemeClr val="hlink"/>
                </a:solidFill>
                <a:latin typeface="Corbel"/>
                <a:ea typeface="Corbel"/>
                <a:cs typeface="Corbel"/>
                <a:sym typeface="Corbel"/>
                <a:hlinkClick r:id="rId3"/>
              </a:rPr>
              <a:t>https://osf.io/institutions/uva/</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400"/>
              <a:buFont typeface="Corbel"/>
              <a:buNone/>
            </a:pPr>
            <a:r>
              <a:t/>
            </a:r>
            <a:endParaRPr b="0" i="0" sz="1400" u="none" cap="none" strike="noStrike">
              <a:solidFill>
                <a:srgbClr val="000000"/>
              </a:solidFill>
              <a:latin typeface="Arial"/>
              <a:ea typeface="Arial"/>
              <a:cs typeface="Arial"/>
              <a:sym typeface="Arial"/>
            </a:endParaRPr>
          </a:p>
        </p:txBody>
      </p:sp>
      <p:pic>
        <p:nvPicPr>
          <p:cNvPr id="332" name="Shape 332"/>
          <p:cNvPicPr preferRelativeResize="0"/>
          <p:nvPr/>
        </p:nvPicPr>
        <p:blipFill rotWithShape="1">
          <a:blip r:embed="rId4">
            <a:alphaModFix/>
          </a:blip>
          <a:srcRect b="0" l="0" r="0" t="0"/>
          <a:stretch/>
        </p:blipFill>
        <p:spPr>
          <a:xfrm>
            <a:off x="0" y="1295400"/>
            <a:ext cx="9144001" cy="42633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37" name="Shape 337"/>
        <p:cNvGrpSpPr/>
        <p:nvPr/>
      </p:nvGrpSpPr>
      <p:grpSpPr>
        <a:xfrm>
          <a:off x="0" y="0"/>
          <a:ext cx="0" cy="0"/>
          <a:chOff x="0" y="0"/>
          <a:chExt cx="0" cy="0"/>
        </a:xfrm>
      </p:grpSpPr>
      <p:pic>
        <p:nvPicPr>
          <p:cNvPr descr="ResearchLifecycle-StoreAndAnalyzeData.png" id="338" name="Shape 338"/>
          <p:cNvPicPr preferRelativeResize="0"/>
          <p:nvPr/>
        </p:nvPicPr>
        <p:blipFill rotWithShape="1">
          <a:blip r:embed="rId3">
            <a:alphaModFix/>
          </a:blip>
          <a:srcRect b="0" l="0" r="0" t="0"/>
          <a:stretch/>
        </p:blipFill>
        <p:spPr>
          <a:xfrm>
            <a:off x="1581901" y="231106"/>
            <a:ext cx="6619875" cy="6457950"/>
          </a:xfrm>
          <a:prstGeom prst="rect">
            <a:avLst/>
          </a:prstGeom>
          <a:noFill/>
          <a:ln>
            <a:noFill/>
          </a:ln>
        </p:spPr>
      </p:pic>
      <p:sp>
        <p:nvSpPr>
          <p:cNvPr id="339" name="Shape 339"/>
          <p:cNvSpPr txBox="1"/>
          <p:nvPr/>
        </p:nvSpPr>
        <p:spPr>
          <a:xfrm>
            <a:off x="3381191" y="2314681"/>
            <a:ext cx="2998800" cy="17342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1" i="0" lang="en-US" sz="4400" u="none" cap="none" strike="noStrike">
                <a:solidFill>
                  <a:srgbClr val="000B2B"/>
                </a:solidFill>
                <a:latin typeface="Arial"/>
                <a:ea typeface="Arial"/>
                <a:cs typeface="Arial"/>
                <a:sym typeface="Arial"/>
              </a:rPr>
              <a:t>The Research Lifecycle</a:t>
            </a:r>
            <a:endParaRPr/>
          </a:p>
        </p:txBody>
      </p:sp>
      <p:sp>
        <p:nvSpPr>
          <p:cNvPr id="340" name="Shape 340"/>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41" name="Shape 341"/>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342" name="Shape 342"/>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46" name="Shape 346"/>
        <p:cNvGrpSpPr/>
        <p:nvPr/>
      </p:nvGrpSpPr>
      <p:grpSpPr>
        <a:xfrm>
          <a:off x="0" y="0"/>
          <a:ext cx="0" cy="0"/>
          <a:chOff x="0" y="0"/>
          <a:chExt cx="0" cy="0"/>
        </a:xfrm>
      </p:grpSpPr>
      <p:sp>
        <p:nvSpPr>
          <p:cNvPr id="347" name="Shape 347"/>
          <p:cNvSpPr/>
          <p:nvPr/>
        </p:nvSpPr>
        <p:spPr>
          <a:xfrm>
            <a:off x="660400" y="6142657"/>
            <a:ext cx="8483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48" name="Shape 348"/>
          <p:cNvCxnSpPr/>
          <p:nvPr/>
        </p:nvCxnSpPr>
        <p:spPr>
          <a:xfrm>
            <a:off x="770470" y="6069655"/>
            <a:ext cx="8373600" cy="0"/>
          </a:xfrm>
          <a:prstGeom prst="straightConnector1">
            <a:avLst/>
          </a:prstGeom>
          <a:noFill/>
          <a:ln cap="flat" cmpd="sng" w="88900">
            <a:solidFill>
              <a:srgbClr val="2C91F5"/>
            </a:solidFill>
            <a:prstDash val="solid"/>
            <a:round/>
            <a:headEnd len="sm" w="sm" type="none"/>
            <a:tailEnd len="sm" w="sm" type="none"/>
          </a:ln>
        </p:spPr>
      </p:cxnSp>
      <p:cxnSp>
        <p:nvCxnSpPr>
          <p:cNvPr id="349" name="Shape 349"/>
          <p:cNvCxnSpPr/>
          <p:nvPr/>
        </p:nvCxnSpPr>
        <p:spPr>
          <a:xfrm>
            <a:off x="951790" y="5971271"/>
            <a:ext cx="8192100" cy="0"/>
          </a:xfrm>
          <a:prstGeom prst="straightConnector1">
            <a:avLst/>
          </a:prstGeom>
          <a:noFill/>
          <a:ln cap="flat" cmpd="sng" w="31750">
            <a:solidFill>
              <a:srgbClr val="61C2F4"/>
            </a:solidFill>
            <a:prstDash val="solid"/>
            <a:round/>
            <a:headEnd len="sm" w="sm" type="none"/>
            <a:tailEnd len="sm" w="sm" type="none"/>
          </a:ln>
        </p:spPr>
      </p:cxnSp>
      <p:sp>
        <p:nvSpPr>
          <p:cNvPr id="350" name="Shape 350"/>
          <p:cNvSpPr/>
          <p:nvPr/>
        </p:nvSpPr>
        <p:spPr>
          <a:xfrm rot="5400000">
            <a:off x="-3069313" y="3073244"/>
            <a:ext cx="68706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51" name="Shape 351"/>
          <p:cNvCxnSpPr/>
          <p:nvPr/>
        </p:nvCxnSpPr>
        <p:spPr>
          <a:xfrm rot="10800000">
            <a:off x="815824" y="3655"/>
            <a:ext cx="0" cy="6065999"/>
          </a:xfrm>
          <a:prstGeom prst="straightConnector1">
            <a:avLst/>
          </a:prstGeom>
          <a:noFill/>
          <a:ln cap="flat" cmpd="sng" w="88900">
            <a:solidFill>
              <a:srgbClr val="2C91F5"/>
            </a:solidFill>
            <a:prstDash val="solid"/>
            <a:round/>
            <a:headEnd len="sm" w="sm" type="none"/>
            <a:tailEnd len="sm" w="sm" type="none"/>
          </a:ln>
        </p:spPr>
      </p:cxnSp>
      <p:cxnSp>
        <p:nvCxnSpPr>
          <p:cNvPr id="352" name="Shape 352"/>
          <p:cNvCxnSpPr/>
          <p:nvPr/>
        </p:nvCxnSpPr>
        <p:spPr>
          <a:xfrm rot="10800000">
            <a:off x="954807" y="-128"/>
            <a:ext cx="0" cy="5984100"/>
          </a:xfrm>
          <a:prstGeom prst="straightConnector1">
            <a:avLst/>
          </a:prstGeom>
          <a:noFill/>
          <a:ln cap="flat" cmpd="sng" w="31750">
            <a:solidFill>
              <a:srgbClr val="61C2F4"/>
            </a:solidFill>
            <a:prstDash val="solid"/>
            <a:round/>
            <a:headEnd len="sm" w="sm" type="none"/>
            <a:tailEnd len="sm" w="sm" type="none"/>
          </a:ln>
        </p:spPr>
      </p:cxnSp>
      <p:sp>
        <p:nvSpPr>
          <p:cNvPr id="353" name="Shape 353"/>
          <p:cNvSpPr txBox="1"/>
          <p:nvPr/>
        </p:nvSpPr>
        <p:spPr>
          <a:xfrm>
            <a:off x="1177766" y="-8248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STEPS</a:t>
            </a:r>
            <a:endParaRPr/>
          </a:p>
        </p:txBody>
      </p:sp>
      <p:sp>
        <p:nvSpPr>
          <p:cNvPr id="354" name="Shape 354"/>
          <p:cNvSpPr txBox="1"/>
          <p:nvPr/>
        </p:nvSpPr>
        <p:spPr>
          <a:xfrm>
            <a:off x="1177775" y="922574"/>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1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Create a structured workspace</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Archive materials from study</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Archive and document analyses</a:t>
            </a:r>
            <a:endParaRPr/>
          </a:p>
          <a:p>
            <a:pPr indent="0" lvl="0" marL="0" marR="0" rtl="0" algn="l">
              <a:lnSpc>
                <a:spcPct val="110000"/>
              </a:lnSpc>
              <a:spcBef>
                <a:spcPts val="64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342900" lvl="0" marL="342900" marR="0" rtl="0" algn="l">
              <a:lnSpc>
                <a:spcPct val="11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59" name="Shape 359"/>
        <p:cNvGrpSpPr/>
        <p:nvPr/>
      </p:nvGrpSpPr>
      <p:grpSpPr>
        <a:xfrm>
          <a:off x="0" y="0"/>
          <a:ext cx="0" cy="0"/>
          <a:chOff x="0" y="0"/>
          <a:chExt cx="0" cy="0"/>
        </a:xfrm>
      </p:grpSpPr>
      <p:pic>
        <p:nvPicPr>
          <p:cNvPr descr="ResearchLifecycle-PublishReport.png" id="360" name="Shape 360"/>
          <p:cNvPicPr preferRelativeResize="0"/>
          <p:nvPr/>
        </p:nvPicPr>
        <p:blipFill rotWithShape="1">
          <a:blip r:embed="rId3">
            <a:alphaModFix/>
          </a:blip>
          <a:srcRect b="0" l="0" r="0" t="0"/>
          <a:stretch/>
        </p:blipFill>
        <p:spPr>
          <a:xfrm>
            <a:off x="1747837" y="345406"/>
            <a:ext cx="6257925" cy="6229350"/>
          </a:xfrm>
          <a:prstGeom prst="rect">
            <a:avLst/>
          </a:prstGeom>
          <a:noFill/>
          <a:ln>
            <a:noFill/>
          </a:ln>
        </p:spPr>
      </p:pic>
      <p:sp>
        <p:nvSpPr>
          <p:cNvPr id="361" name="Shape 361"/>
          <p:cNvSpPr txBox="1"/>
          <p:nvPr/>
        </p:nvSpPr>
        <p:spPr>
          <a:xfrm>
            <a:off x="3381191" y="2314681"/>
            <a:ext cx="2998800" cy="17342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1" i="0" lang="en-US" sz="4400" u="none" cap="none" strike="noStrike">
                <a:solidFill>
                  <a:srgbClr val="000B2B"/>
                </a:solidFill>
                <a:latin typeface="Arial"/>
                <a:ea typeface="Arial"/>
                <a:cs typeface="Arial"/>
                <a:sym typeface="Arial"/>
              </a:rPr>
              <a:t>The Research Lifecycle</a:t>
            </a:r>
            <a:endParaRPr/>
          </a:p>
        </p:txBody>
      </p:sp>
      <p:sp>
        <p:nvSpPr>
          <p:cNvPr id="362" name="Shape 362"/>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63" name="Shape 363"/>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364" name="Shape 364"/>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68" name="Shape 368"/>
        <p:cNvGrpSpPr/>
        <p:nvPr/>
      </p:nvGrpSpPr>
      <p:grpSpPr>
        <a:xfrm>
          <a:off x="0" y="0"/>
          <a:ext cx="0" cy="0"/>
          <a:chOff x="0" y="0"/>
          <a:chExt cx="0" cy="0"/>
        </a:xfrm>
      </p:grpSpPr>
      <p:sp>
        <p:nvSpPr>
          <p:cNvPr id="369" name="Shape 369"/>
          <p:cNvSpPr/>
          <p:nvPr/>
        </p:nvSpPr>
        <p:spPr>
          <a:xfrm>
            <a:off x="660400" y="6142657"/>
            <a:ext cx="8483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70" name="Shape 370"/>
          <p:cNvCxnSpPr/>
          <p:nvPr/>
        </p:nvCxnSpPr>
        <p:spPr>
          <a:xfrm>
            <a:off x="770470" y="6069655"/>
            <a:ext cx="8373600" cy="0"/>
          </a:xfrm>
          <a:prstGeom prst="straightConnector1">
            <a:avLst/>
          </a:prstGeom>
          <a:noFill/>
          <a:ln cap="flat" cmpd="sng" w="88900">
            <a:solidFill>
              <a:srgbClr val="2C91F5"/>
            </a:solidFill>
            <a:prstDash val="solid"/>
            <a:round/>
            <a:headEnd len="sm" w="sm" type="none"/>
            <a:tailEnd len="sm" w="sm" type="none"/>
          </a:ln>
        </p:spPr>
      </p:cxnSp>
      <p:cxnSp>
        <p:nvCxnSpPr>
          <p:cNvPr id="371" name="Shape 371"/>
          <p:cNvCxnSpPr/>
          <p:nvPr/>
        </p:nvCxnSpPr>
        <p:spPr>
          <a:xfrm>
            <a:off x="951790" y="5971271"/>
            <a:ext cx="8192100" cy="0"/>
          </a:xfrm>
          <a:prstGeom prst="straightConnector1">
            <a:avLst/>
          </a:prstGeom>
          <a:noFill/>
          <a:ln cap="flat" cmpd="sng" w="31750">
            <a:solidFill>
              <a:srgbClr val="61C2F4"/>
            </a:solidFill>
            <a:prstDash val="solid"/>
            <a:round/>
            <a:headEnd len="sm" w="sm" type="none"/>
            <a:tailEnd len="sm" w="sm" type="none"/>
          </a:ln>
        </p:spPr>
      </p:cxnSp>
      <p:sp>
        <p:nvSpPr>
          <p:cNvPr id="372" name="Shape 372"/>
          <p:cNvSpPr/>
          <p:nvPr/>
        </p:nvSpPr>
        <p:spPr>
          <a:xfrm rot="5400000">
            <a:off x="-3069313" y="3073244"/>
            <a:ext cx="68706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73" name="Shape 373"/>
          <p:cNvCxnSpPr/>
          <p:nvPr/>
        </p:nvCxnSpPr>
        <p:spPr>
          <a:xfrm rot="10800000">
            <a:off x="815824" y="3655"/>
            <a:ext cx="0" cy="6065999"/>
          </a:xfrm>
          <a:prstGeom prst="straightConnector1">
            <a:avLst/>
          </a:prstGeom>
          <a:noFill/>
          <a:ln cap="flat" cmpd="sng" w="88900">
            <a:solidFill>
              <a:srgbClr val="2C91F5"/>
            </a:solidFill>
            <a:prstDash val="solid"/>
            <a:round/>
            <a:headEnd len="sm" w="sm" type="none"/>
            <a:tailEnd len="sm" w="sm" type="none"/>
          </a:ln>
        </p:spPr>
      </p:cxnSp>
      <p:cxnSp>
        <p:nvCxnSpPr>
          <p:cNvPr id="374" name="Shape 374"/>
          <p:cNvCxnSpPr/>
          <p:nvPr/>
        </p:nvCxnSpPr>
        <p:spPr>
          <a:xfrm rot="10800000">
            <a:off x="954807" y="-128"/>
            <a:ext cx="0" cy="5984100"/>
          </a:xfrm>
          <a:prstGeom prst="straightConnector1">
            <a:avLst/>
          </a:prstGeom>
          <a:noFill/>
          <a:ln cap="flat" cmpd="sng" w="31750">
            <a:solidFill>
              <a:srgbClr val="61C2F4"/>
            </a:solidFill>
            <a:prstDash val="solid"/>
            <a:round/>
            <a:headEnd len="sm" w="sm" type="none"/>
            <a:tailEnd len="sm" w="sm" type="none"/>
          </a:ln>
        </p:spPr>
      </p:cxnSp>
      <p:sp>
        <p:nvSpPr>
          <p:cNvPr id="375" name="Shape 375"/>
          <p:cNvSpPr txBox="1"/>
          <p:nvPr/>
        </p:nvSpPr>
        <p:spPr>
          <a:xfrm>
            <a:off x="1177766" y="-8248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STEPS</a:t>
            </a:r>
            <a:endParaRPr/>
          </a:p>
        </p:txBody>
      </p:sp>
      <p:sp>
        <p:nvSpPr>
          <p:cNvPr id="376" name="Shape 376"/>
          <p:cNvSpPr txBox="1"/>
          <p:nvPr/>
        </p:nvSpPr>
        <p:spPr>
          <a:xfrm>
            <a:off x="1177775" y="922574"/>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1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Create a structured workspace</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Archive materials from study</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Archive and document analyses</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Share study data, code, and materials</a:t>
            </a:r>
            <a:endParaRPr/>
          </a:p>
          <a:p>
            <a:pPr indent="0" lvl="0" marL="0" marR="0" rtl="0" algn="l">
              <a:lnSpc>
                <a:spcPct val="110000"/>
              </a:lnSpc>
              <a:spcBef>
                <a:spcPts val="64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342900" lvl="0" marL="342900" marR="0" rtl="0" algn="l">
              <a:lnSpc>
                <a:spcPct val="11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7" name="Shape 107"/>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08" name="Shape 108"/>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pic>
        <p:nvPicPr>
          <p:cNvPr id="109" name="Shape 109"/>
          <p:cNvPicPr preferRelativeResize="0"/>
          <p:nvPr/>
        </p:nvPicPr>
        <p:blipFill rotWithShape="1">
          <a:blip r:embed="rId3">
            <a:alphaModFix/>
          </a:blip>
          <a:srcRect b="0" l="0" r="0" t="0"/>
          <a:stretch/>
        </p:blipFill>
        <p:spPr>
          <a:xfrm>
            <a:off x="1143000" y="1810544"/>
            <a:ext cx="7708200" cy="3181500"/>
          </a:xfrm>
          <a:prstGeom prst="rect">
            <a:avLst/>
          </a:prstGeom>
          <a:noFill/>
          <a:ln>
            <a:noFill/>
          </a:ln>
        </p:spPr>
      </p:pic>
      <p:sp>
        <p:nvSpPr>
          <p:cNvPr id="110" name="Shape 110"/>
          <p:cNvSpPr txBox="1"/>
          <p:nvPr/>
        </p:nvSpPr>
        <p:spPr>
          <a:xfrm>
            <a:off x="918025" y="274650"/>
            <a:ext cx="8226000" cy="1143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03362"/>
              </a:buClr>
              <a:buSzPts val="3600"/>
              <a:buFont typeface="Century Gothic"/>
              <a:buNone/>
            </a:pPr>
            <a:r>
              <a:rPr b="0" i="0" lang="en-US" sz="3600" u="none" cap="none" strike="noStrike">
                <a:solidFill>
                  <a:srgbClr val="103362"/>
                </a:solidFill>
                <a:latin typeface="Century Gothic"/>
                <a:ea typeface="Century Gothic"/>
                <a:cs typeface="Century Gothic"/>
                <a:sym typeface="Century Gothic"/>
              </a:rPr>
              <a:t>OPEN SCIENCE FRAMEWORK</a:t>
            </a:r>
            <a:endParaRPr b="0" i="0" sz="1400" u="none" cap="none" strike="noStrike">
              <a:solidFill>
                <a:srgbClr val="000000"/>
              </a:solidFill>
              <a:latin typeface="Arial"/>
              <a:ea typeface="Arial"/>
              <a:cs typeface="Arial"/>
              <a:sym typeface="Arial"/>
            </a:endParaRPr>
          </a:p>
        </p:txBody>
      </p:sp>
      <p:sp>
        <p:nvSpPr>
          <p:cNvPr id="111" name="Shape 111"/>
          <p:cNvSpPr/>
          <p:nvPr/>
        </p:nvSpPr>
        <p:spPr>
          <a:xfrm>
            <a:off x="884100" y="5177342"/>
            <a:ext cx="8226000" cy="14031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hlink"/>
              </a:buClr>
              <a:buSzPts val="3600"/>
              <a:buFont typeface="Corbel"/>
              <a:buNone/>
            </a:pPr>
            <a:r>
              <a:rPr b="0" i="0" lang="en-US" sz="3600" u="sng" cap="none" strike="noStrike">
                <a:solidFill>
                  <a:schemeClr val="hlink"/>
                </a:solidFill>
                <a:latin typeface="Corbel"/>
                <a:ea typeface="Corbel"/>
                <a:cs typeface="Corbel"/>
                <a:sym typeface="Corbel"/>
                <a:hlinkClick r:id="rId4"/>
              </a:rPr>
              <a:t>http://osf.io</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3600"/>
              <a:buFont typeface="Corbel"/>
              <a:buNone/>
            </a:pPr>
            <a:r>
              <a:rPr b="0" i="0" lang="en-US" sz="3600" u="none" cap="none" strike="noStrike">
                <a:solidFill>
                  <a:schemeClr val="dk1"/>
                </a:solidFill>
                <a:latin typeface="Corbel"/>
                <a:ea typeface="Corbel"/>
                <a:cs typeface="Corbel"/>
                <a:sym typeface="Corbel"/>
              </a:rPr>
              <a:t>FREE, OPEN SOURCE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80" name="Shape 380"/>
        <p:cNvGrpSpPr/>
        <p:nvPr/>
      </p:nvGrpSpPr>
      <p:grpSpPr>
        <a:xfrm>
          <a:off x="0" y="0"/>
          <a:ext cx="0" cy="0"/>
          <a:chOff x="0" y="0"/>
          <a:chExt cx="0" cy="0"/>
        </a:xfrm>
      </p:grpSpPr>
      <p:sp>
        <p:nvSpPr>
          <p:cNvPr id="381" name="Shape 381"/>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225"/>
              <a:buFont typeface="Century Gothic"/>
              <a:buNone/>
            </a:pPr>
            <a:r>
              <a:rPr b="0" i="0" lang="en-US" sz="4900" u="none" cap="none" strike="noStrike">
                <a:solidFill>
                  <a:srgbClr val="103362"/>
                </a:solidFill>
                <a:latin typeface="Century Gothic"/>
                <a:ea typeface="Century Gothic"/>
                <a:cs typeface="Century Gothic"/>
                <a:sym typeface="Century Gothic"/>
              </a:rPr>
              <a:t>WHAT TO SHARE</a:t>
            </a:r>
            <a:endParaRPr/>
          </a:p>
        </p:txBody>
      </p:sp>
      <p:sp>
        <p:nvSpPr>
          <p:cNvPr id="382" name="Shape 382"/>
          <p:cNvSpPr txBox="1"/>
          <p:nvPr/>
        </p:nvSpPr>
        <p:spPr>
          <a:xfrm>
            <a:off x="553500" y="1540425"/>
            <a:ext cx="7602000" cy="22314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3F3F3F"/>
              </a:buClr>
              <a:buSzPts val="3600"/>
              <a:buFont typeface="Calibri"/>
              <a:buNone/>
            </a:pPr>
            <a:r>
              <a:rPr b="0" i="0" lang="en-US" sz="3600" u="none" cap="none" strike="noStrike">
                <a:solidFill>
                  <a:srgbClr val="3F3F3F"/>
                </a:solidFill>
                <a:latin typeface="Calibri"/>
                <a:ea typeface="Calibri"/>
                <a:cs typeface="Calibri"/>
                <a:sym typeface="Calibri"/>
              </a:rPr>
              <a:t>Sharing is a continuum</a:t>
            </a:r>
            <a:endParaRPr/>
          </a:p>
          <a:p>
            <a:pPr indent="-457200" lvl="1" marL="914400" marR="0" rtl="0" algn="l">
              <a:lnSpc>
                <a:spcPct val="100000"/>
              </a:lnSpc>
              <a:spcBef>
                <a:spcPts val="2520"/>
              </a:spcBef>
              <a:spcAft>
                <a:spcPts val="0"/>
              </a:spcAft>
              <a:buClr>
                <a:srgbClr val="61C2F4"/>
              </a:buClr>
              <a:buSzPts val="2600"/>
              <a:buFont typeface="Arial"/>
              <a:buChar char="•"/>
            </a:pPr>
            <a:r>
              <a:rPr b="0" i="0" lang="en-US" sz="2600" u="none" cap="none" strike="noStrike">
                <a:solidFill>
                  <a:srgbClr val="3F3F3F"/>
                </a:solidFill>
                <a:latin typeface="Calibri"/>
                <a:ea typeface="Calibri"/>
                <a:cs typeface="Calibri"/>
                <a:sym typeface="Calibri"/>
              </a:rPr>
              <a:t>Data underlying just results reported in a paper</a:t>
            </a:r>
            <a:endParaRPr/>
          </a:p>
          <a:p>
            <a:pPr indent="-457200" lvl="1" marL="914400" marR="0" rtl="0" algn="l">
              <a:lnSpc>
                <a:spcPct val="100000"/>
              </a:lnSpc>
              <a:spcBef>
                <a:spcPts val="520"/>
              </a:spcBef>
              <a:spcAft>
                <a:spcPts val="0"/>
              </a:spcAft>
              <a:buClr>
                <a:srgbClr val="61C2F4"/>
              </a:buClr>
              <a:buSzPts val="2600"/>
              <a:buFont typeface="Arial"/>
              <a:buChar char="•"/>
            </a:pPr>
            <a:r>
              <a:rPr b="0" i="0" lang="en-US" sz="2600" u="none" cap="none" strike="noStrike">
                <a:solidFill>
                  <a:srgbClr val="3F3F3F"/>
                </a:solidFill>
                <a:latin typeface="Calibri"/>
                <a:ea typeface="Calibri"/>
                <a:cs typeface="Calibri"/>
                <a:sym typeface="Calibri"/>
              </a:rPr>
              <a:t>Data underlying publication + information about other variables collected</a:t>
            </a:r>
            <a:endParaRPr/>
          </a:p>
          <a:p>
            <a:pPr indent="-457200" lvl="1" marL="914400" marR="0" rtl="0" algn="l">
              <a:lnSpc>
                <a:spcPct val="100000"/>
              </a:lnSpc>
              <a:spcBef>
                <a:spcPts val="520"/>
              </a:spcBef>
              <a:spcAft>
                <a:spcPts val="0"/>
              </a:spcAft>
              <a:buClr>
                <a:srgbClr val="61C2F4"/>
              </a:buClr>
              <a:buSzPts val="2600"/>
              <a:buFont typeface="Arial"/>
              <a:buChar char="•"/>
            </a:pPr>
            <a:r>
              <a:rPr b="0" i="0" lang="en-US" sz="2600" u="none" cap="none" strike="noStrike">
                <a:solidFill>
                  <a:srgbClr val="3F3F3F"/>
                </a:solidFill>
                <a:latin typeface="Calibri"/>
                <a:ea typeface="Calibri"/>
                <a:cs typeface="Calibri"/>
                <a:sym typeface="Calibri"/>
              </a:rPr>
              <a:t>Data underlying publication + embargo on full dataset</a:t>
            </a:r>
            <a:endParaRPr/>
          </a:p>
          <a:p>
            <a:pPr indent="-457200" lvl="1" marL="914400" marR="0" rtl="0" algn="l">
              <a:lnSpc>
                <a:spcPct val="100000"/>
              </a:lnSpc>
              <a:spcBef>
                <a:spcPts val="520"/>
              </a:spcBef>
              <a:spcAft>
                <a:spcPts val="0"/>
              </a:spcAft>
              <a:buClr>
                <a:srgbClr val="61C2F4"/>
              </a:buClr>
              <a:buSzPts val="2600"/>
              <a:buFont typeface="Arial"/>
              <a:buChar char="•"/>
            </a:pPr>
            <a:r>
              <a:rPr b="0" i="0" lang="en-US" sz="2600" u="none" cap="none" strike="noStrike">
                <a:solidFill>
                  <a:srgbClr val="3F3F3F"/>
                </a:solidFill>
                <a:latin typeface="Calibri"/>
                <a:ea typeface="Calibri"/>
                <a:cs typeface="Calibri"/>
                <a:sym typeface="Calibri"/>
              </a:rPr>
              <a:t>All data collected for that study</a:t>
            </a:r>
            <a:endParaRPr/>
          </a:p>
        </p:txBody>
      </p:sp>
      <p:sp>
        <p:nvSpPr>
          <p:cNvPr id="383" name="Shape 383"/>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84" name="Shape 384"/>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385" name="Shape 385"/>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89" name="Shape 389"/>
        <p:cNvGrpSpPr/>
        <p:nvPr/>
      </p:nvGrpSpPr>
      <p:grpSpPr>
        <a:xfrm>
          <a:off x="0" y="0"/>
          <a:ext cx="0" cy="0"/>
          <a:chOff x="0" y="0"/>
          <a:chExt cx="0" cy="0"/>
        </a:xfrm>
      </p:grpSpPr>
      <p:sp>
        <p:nvSpPr>
          <p:cNvPr id="390" name="Shape 390"/>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4900"/>
              <a:buFont typeface="Century Gothic"/>
              <a:buNone/>
            </a:pPr>
            <a:r>
              <a:t/>
            </a:r>
            <a:endParaRPr b="0" i="0" sz="4900" u="none" cap="none" strike="noStrike">
              <a:solidFill>
                <a:srgbClr val="103362"/>
              </a:solidFill>
              <a:latin typeface="Century Gothic"/>
              <a:ea typeface="Century Gothic"/>
              <a:cs typeface="Century Gothic"/>
              <a:sym typeface="Century Gothic"/>
            </a:endParaRPr>
          </a:p>
        </p:txBody>
      </p:sp>
      <p:sp>
        <p:nvSpPr>
          <p:cNvPr id="391" name="Shape 391"/>
          <p:cNvSpPr txBox="1"/>
          <p:nvPr/>
        </p:nvSpPr>
        <p:spPr>
          <a:xfrm>
            <a:off x="749500" y="2531025"/>
            <a:ext cx="7329600" cy="10845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3F3F3F"/>
              </a:buClr>
              <a:buSzPts val="5200"/>
              <a:buFont typeface="Calibri"/>
              <a:buNone/>
            </a:pPr>
            <a:r>
              <a:rPr b="0" i="0" lang="en-US" sz="5200" u="none" cap="none" strike="noStrike">
                <a:solidFill>
                  <a:srgbClr val="3F3F3F"/>
                </a:solidFill>
                <a:latin typeface="Calibri"/>
                <a:ea typeface="Calibri"/>
                <a:cs typeface="Calibri"/>
                <a:sym typeface="Calibri"/>
              </a:rPr>
              <a:t>How to share on the OSF</a:t>
            </a:r>
            <a:endParaRPr/>
          </a:p>
        </p:txBody>
      </p:sp>
      <p:sp>
        <p:nvSpPr>
          <p:cNvPr id="392" name="Shape 392"/>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93" name="Shape 393"/>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394" name="Shape 394"/>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398" name="Shape 398"/>
        <p:cNvGrpSpPr/>
        <p:nvPr/>
      </p:nvGrpSpPr>
      <p:grpSpPr>
        <a:xfrm>
          <a:off x="0" y="0"/>
          <a:ext cx="0" cy="0"/>
          <a:chOff x="0" y="0"/>
          <a:chExt cx="0" cy="0"/>
        </a:xfrm>
      </p:grpSpPr>
      <p:sp>
        <p:nvSpPr>
          <p:cNvPr id="399" name="Shape 399"/>
          <p:cNvSpPr txBox="1"/>
          <p:nvPr/>
        </p:nvSpPr>
        <p:spPr>
          <a:xfrm>
            <a:off x="457200" y="98512"/>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000"/>
              <a:buFont typeface="Century Gothic"/>
              <a:buNone/>
            </a:pPr>
            <a:r>
              <a:rPr b="0" i="0" lang="en-US" sz="4000" u="none" cap="none" strike="noStrike">
                <a:solidFill>
                  <a:srgbClr val="103362"/>
                </a:solidFill>
                <a:latin typeface="Century Gothic"/>
                <a:ea typeface="Century Gothic"/>
                <a:cs typeface="Century Gothic"/>
                <a:sym typeface="Century Gothic"/>
              </a:rPr>
              <a:t>GUIDs MAKE SHARING SIMPLE</a:t>
            </a:r>
            <a:endParaRPr/>
          </a:p>
        </p:txBody>
      </p:sp>
      <p:sp>
        <p:nvSpPr>
          <p:cNvPr id="400" name="Shape 400"/>
          <p:cNvSpPr/>
          <p:nvPr/>
        </p:nvSpPr>
        <p:spPr>
          <a:xfrm rot="804380">
            <a:off x="4127868" y="4013599"/>
            <a:ext cx="4143098" cy="1964804"/>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Shape 401"/>
          <p:cNvSpPr/>
          <p:nvPr/>
        </p:nvSpPr>
        <p:spPr>
          <a:xfrm>
            <a:off x="0" y="5933650"/>
            <a:ext cx="9144000" cy="731700"/>
          </a:xfrm>
          <a:prstGeom prst="rect">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Shape 402"/>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03" name="Shape 403"/>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sp>
        <p:nvSpPr>
          <p:cNvPr id="404" name="Shape 404"/>
          <p:cNvSpPr/>
          <p:nvPr/>
        </p:nvSpPr>
        <p:spPr>
          <a:xfrm rot="8100265">
            <a:off x="2965141" y="3241130"/>
            <a:ext cx="2748170" cy="1336856"/>
          </a:xfrm>
          <a:prstGeom prst="diagStripe">
            <a:avLst>
              <a:gd fmla="val 50000" name="adj"/>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5" name="Shape 405"/>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406" name="Shape 406"/>
          <p:cNvSpPr/>
          <p:nvPr/>
        </p:nvSpPr>
        <p:spPr>
          <a:xfrm>
            <a:off x="68800" y="4953125"/>
            <a:ext cx="3956700" cy="4881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igureshoot.png" id="407" name="Shape 407"/>
          <p:cNvPicPr preferRelativeResize="0"/>
          <p:nvPr/>
        </p:nvPicPr>
        <p:blipFill rotWithShape="1">
          <a:blip r:embed="rId3">
            <a:alphaModFix/>
          </a:blip>
          <a:srcRect b="0" l="0" r="0" t="0"/>
          <a:stretch/>
        </p:blipFill>
        <p:spPr>
          <a:xfrm>
            <a:off x="175325" y="1091874"/>
            <a:ext cx="3693949" cy="4254299"/>
          </a:xfrm>
          <a:prstGeom prst="rect">
            <a:avLst/>
          </a:prstGeom>
          <a:noFill/>
          <a:ln>
            <a:noFill/>
          </a:ln>
        </p:spPr>
      </p:pic>
      <p:cxnSp>
        <p:nvCxnSpPr>
          <p:cNvPr id="408" name="Shape 408"/>
          <p:cNvCxnSpPr/>
          <p:nvPr/>
        </p:nvCxnSpPr>
        <p:spPr>
          <a:xfrm flipH="1" rot="10800000">
            <a:off x="3996675" y="2480750"/>
            <a:ext cx="837000" cy="2471700"/>
          </a:xfrm>
          <a:prstGeom prst="straightConnector1">
            <a:avLst/>
          </a:prstGeom>
          <a:noFill/>
          <a:ln cap="flat" cmpd="sng" w="9525">
            <a:solidFill>
              <a:schemeClr val="dk2"/>
            </a:solidFill>
            <a:prstDash val="solid"/>
            <a:round/>
            <a:headEnd len="sm" w="sm" type="none"/>
            <a:tailEnd len="sm" w="sm" type="none"/>
          </a:ln>
        </p:spPr>
      </p:cxnSp>
      <p:sp>
        <p:nvSpPr>
          <p:cNvPr id="409" name="Shape 409"/>
          <p:cNvSpPr/>
          <p:nvPr/>
        </p:nvSpPr>
        <p:spPr>
          <a:xfrm>
            <a:off x="68800" y="4953125"/>
            <a:ext cx="3956700" cy="488100"/>
          </a:xfrm>
          <a:prstGeom prst="rect">
            <a:avLst/>
          </a:prstGeom>
          <a:noFill/>
          <a:ln cap="flat" cmpd="sng" w="38100">
            <a:solidFill>
              <a:srgbClr val="2C91F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0" name="Shape 410"/>
          <p:cNvCxnSpPr/>
          <p:nvPr/>
        </p:nvCxnSpPr>
        <p:spPr>
          <a:xfrm flipH="1" rot="10800000">
            <a:off x="4031075" y="4561500"/>
            <a:ext cx="4341000" cy="884100"/>
          </a:xfrm>
          <a:prstGeom prst="straightConnector1">
            <a:avLst/>
          </a:prstGeom>
          <a:noFill/>
          <a:ln cap="flat" cmpd="sng" w="9525">
            <a:solidFill>
              <a:schemeClr val="dk2"/>
            </a:solidFill>
            <a:prstDash val="solid"/>
            <a:round/>
            <a:headEnd len="sm" w="sm" type="none"/>
            <a:tailEnd len="sm" w="sm" type="none"/>
          </a:ln>
        </p:spPr>
      </p:cxnSp>
      <p:sp>
        <p:nvSpPr>
          <p:cNvPr id="411" name="Shape 411"/>
          <p:cNvSpPr/>
          <p:nvPr/>
        </p:nvSpPr>
        <p:spPr>
          <a:xfrm>
            <a:off x="4841125" y="2474450"/>
            <a:ext cx="3555000" cy="2084400"/>
          </a:xfrm>
          <a:prstGeom prst="rect">
            <a:avLst/>
          </a:prstGeom>
          <a:solidFill>
            <a:srgbClr val="CCCCCC"/>
          </a:solidFill>
          <a:ln cap="flat" cmpd="sng" w="38100">
            <a:solidFill>
              <a:srgbClr val="2C91F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Shape 412"/>
          <p:cNvSpPr txBox="1"/>
          <p:nvPr/>
        </p:nvSpPr>
        <p:spPr>
          <a:xfrm>
            <a:off x="4816900" y="2477050"/>
            <a:ext cx="3463200" cy="208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The source data used to generate this figure are here: </a:t>
            </a:r>
            <a:r>
              <a:rPr b="0" i="0" lang="en-US" sz="2000" u="sng" cap="none" strike="noStrike">
                <a:solidFill>
                  <a:schemeClr val="hlink"/>
                </a:solidFill>
                <a:latin typeface="Arial"/>
                <a:ea typeface="Arial"/>
                <a:cs typeface="Arial"/>
                <a:sym typeface="Arial"/>
                <a:hlinkClick r:id="rId4"/>
              </a:rPr>
              <a:t>https://osf.io/8tqu4</a:t>
            </a:r>
            <a:r>
              <a:rPr b="0" i="0" lang="en-US" sz="2000" u="none" cap="none" strike="noStrike">
                <a:solidFill>
                  <a:srgbClr val="000000"/>
                </a:solidFill>
                <a:latin typeface="Arial"/>
                <a:ea typeface="Arial"/>
                <a:cs typeface="Arial"/>
                <a:sym typeface="Arial"/>
              </a:rPr>
              <a:t> (mauke), and the scripts used to generate the figure are here: </a:t>
            </a:r>
            <a:r>
              <a:rPr b="0" i="0" lang="en-US" sz="2000" u="sng" cap="none" strike="noStrike">
                <a:solidFill>
                  <a:schemeClr val="hlink"/>
                </a:solidFill>
                <a:latin typeface="Arial"/>
                <a:ea typeface="Arial"/>
                <a:cs typeface="Arial"/>
                <a:sym typeface="Arial"/>
                <a:hlinkClick r:id="rId5"/>
              </a:rPr>
              <a:t>https://osf.io/ek3sx</a:t>
            </a:r>
            <a:r>
              <a:rPr b="0" i="0" lang="en-US" sz="2000" u="none" cap="none" strike="noStrike">
                <a:solidFill>
                  <a:srgbClr val="000000"/>
                </a:solidFill>
                <a:latin typeface="Arial"/>
                <a:ea typeface="Arial"/>
                <a:cs typeface="Arial"/>
                <a:sym typeface="Arial"/>
              </a:rPr>
              <a:t> (mauke).</a:t>
            </a:r>
            <a:endParaRPr/>
          </a:p>
        </p:txBody>
      </p:sp>
      <p:sp>
        <p:nvSpPr>
          <p:cNvPr id="413" name="Shape 413"/>
          <p:cNvSpPr txBox="1"/>
          <p:nvPr/>
        </p:nvSpPr>
        <p:spPr>
          <a:xfrm>
            <a:off x="22925" y="5562825"/>
            <a:ext cx="9144000" cy="9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Arnold BF, van der Laan MJ, Hubbard AE, Steel C, Kubofcik J, Hamlin KL, et al. (2017) </a:t>
            </a:r>
            <a:r>
              <a:rPr b="0" i="0" lang="en-US" sz="1200" u="sng" cap="none" strike="noStrike">
                <a:solidFill>
                  <a:schemeClr val="hlink"/>
                </a:solidFill>
                <a:latin typeface="Arial"/>
                <a:ea typeface="Arial"/>
                <a:cs typeface="Arial"/>
                <a:sym typeface="Arial"/>
                <a:hlinkClick r:id="rId6"/>
              </a:rPr>
              <a:t>https://doi.org/10.1371/journal.pntd.0005616</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417" name="Shape 417"/>
        <p:cNvGrpSpPr/>
        <p:nvPr/>
      </p:nvGrpSpPr>
      <p:grpSpPr>
        <a:xfrm>
          <a:off x="0" y="0"/>
          <a:ext cx="0" cy="0"/>
          <a:chOff x="0" y="0"/>
          <a:chExt cx="0" cy="0"/>
        </a:xfrm>
      </p:grpSpPr>
      <p:sp>
        <p:nvSpPr>
          <p:cNvPr id="418" name="Shape 41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000"/>
              <a:buFont typeface="Century Gothic"/>
              <a:buNone/>
            </a:pPr>
            <a:r>
              <a:rPr b="0" i="0" lang="en-US" sz="4000" u="none" cap="none" strike="noStrike">
                <a:solidFill>
                  <a:srgbClr val="103362"/>
                </a:solidFill>
                <a:latin typeface="Century Gothic"/>
                <a:ea typeface="Century Gothic"/>
                <a:cs typeface="Century Gothic"/>
                <a:sym typeface="Century Gothic"/>
              </a:rPr>
              <a:t>WHY YOU MIGHT WANT TO SHARE</a:t>
            </a:r>
            <a:endParaRPr/>
          </a:p>
        </p:txBody>
      </p:sp>
      <p:sp>
        <p:nvSpPr>
          <p:cNvPr id="419" name="Shape 419"/>
          <p:cNvSpPr txBox="1"/>
          <p:nvPr/>
        </p:nvSpPr>
        <p:spPr>
          <a:xfrm>
            <a:off x="1382075" y="1845225"/>
            <a:ext cx="7304700" cy="36861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61C2F4"/>
              </a:buClr>
              <a:buSzPts val="3600"/>
              <a:buFont typeface="Arial"/>
              <a:buChar char="•"/>
            </a:pPr>
            <a:r>
              <a:rPr b="0" i="0" lang="en-US" sz="3600" u="none" cap="none" strike="noStrike">
                <a:solidFill>
                  <a:srgbClr val="3F3F3F"/>
                </a:solidFill>
                <a:latin typeface="Corbel"/>
                <a:ea typeface="Corbel"/>
                <a:cs typeface="Corbel"/>
                <a:sym typeface="Corbel"/>
              </a:rPr>
              <a:t>Journal/funder mandates</a:t>
            </a:r>
            <a:endParaRPr/>
          </a:p>
          <a:p>
            <a:pPr indent="-457200" lvl="0" marL="457200" marR="0" rtl="0" algn="l">
              <a:lnSpc>
                <a:spcPct val="100000"/>
              </a:lnSpc>
              <a:spcBef>
                <a:spcPts val="4640"/>
              </a:spcBef>
              <a:spcAft>
                <a:spcPts val="0"/>
              </a:spcAft>
              <a:buClr>
                <a:srgbClr val="61C2F4"/>
              </a:buClr>
              <a:buSzPts val="3600"/>
              <a:buFont typeface="Arial"/>
              <a:buChar char="•"/>
            </a:pPr>
            <a:r>
              <a:rPr b="0" i="0" lang="en-US" sz="3600" u="none" cap="none" strike="noStrike">
                <a:solidFill>
                  <a:srgbClr val="3F3F3F"/>
                </a:solidFill>
                <a:latin typeface="Corbel"/>
                <a:ea typeface="Corbel"/>
                <a:cs typeface="Corbel"/>
                <a:sym typeface="Corbel"/>
              </a:rPr>
              <a:t>Increase impact of work</a:t>
            </a:r>
            <a:endParaRPr/>
          </a:p>
          <a:p>
            <a:pPr indent="-457200" lvl="0" marL="457200" marR="0" rtl="0" algn="l">
              <a:lnSpc>
                <a:spcPct val="100000"/>
              </a:lnSpc>
              <a:spcBef>
                <a:spcPts val="4640"/>
              </a:spcBef>
              <a:spcAft>
                <a:spcPts val="0"/>
              </a:spcAft>
              <a:buClr>
                <a:srgbClr val="61C2F4"/>
              </a:buClr>
              <a:buSzPts val="3600"/>
              <a:buFont typeface="Arial"/>
              <a:buChar char="•"/>
            </a:pPr>
            <a:r>
              <a:rPr b="0" i="0" lang="en-US" sz="3600" u="none" cap="none" strike="noStrike">
                <a:solidFill>
                  <a:srgbClr val="3F3F3F"/>
                </a:solidFill>
                <a:latin typeface="Corbel"/>
                <a:ea typeface="Corbel"/>
                <a:cs typeface="Corbel"/>
                <a:sym typeface="Corbel"/>
              </a:rPr>
              <a:t>Get recognition for your good research practices</a:t>
            </a:r>
            <a:endParaRPr/>
          </a:p>
        </p:txBody>
      </p:sp>
      <p:sp>
        <p:nvSpPr>
          <p:cNvPr id="420" name="Shape 420"/>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21" name="Shape 421"/>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422" name="Shape 422"/>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427" name="Shape 427"/>
        <p:cNvGrpSpPr/>
        <p:nvPr/>
      </p:nvGrpSpPr>
      <p:grpSpPr>
        <a:xfrm>
          <a:off x="0" y="0"/>
          <a:ext cx="0" cy="0"/>
          <a:chOff x="0" y="0"/>
          <a:chExt cx="0" cy="0"/>
        </a:xfrm>
      </p:grpSpPr>
      <p:sp>
        <p:nvSpPr>
          <p:cNvPr id="428" name="Shape 42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25"/>
              <a:buFont typeface="Century Gothic"/>
              <a:buNone/>
            </a:pPr>
            <a:r>
              <a:rPr b="0" i="0" lang="en-US" sz="4500" u="none" cap="none" strike="noStrike">
                <a:solidFill>
                  <a:srgbClr val="103362"/>
                </a:solidFill>
                <a:latin typeface="Century Gothic"/>
                <a:ea typeface="Century Gothic"/>
                <a:cs typeface="Century Gothic"/>
                <a:sym typeface="Century Gothic"/>
              </a:rPr>
              <a:t>FEELING OVERWHELMED?</a:t>
            </a:r>
            <a:endParaRPr/>
          </a:p>
        </p:txBody>
      </p:sp>
      <p:sp>
        <p:nvSpPr>
          <p:cNvPr id="429" name="Shape 429"/>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30" name="Shape 43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431" name="Shape 431"/>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432" name="Shape 432"/>
          <p:cNvSpPr txBox="1"/>
          <p:nvPr/>
        </p:nvSpPr>
        <p:spPr>
          <a:xfrm>
            <a:off x="457200" y="1705525"/>
            <a:ext cx="7842900" cy="2231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1C2F4"/>
              </a:buClr>
              <a:buSzPts val="900"/>
              <a:buFont typeface="Arial"/>
              <a:buNone/>
            </a:pPr>
            <a:r>
              <a:rPr b="0" i="0" lang="en-US" sz="3600" u="none" cap="none" strike="noStrike">
                <a:solidFill>
                  <a:srgbClr val="3F3F3F"/>
                </a:solidFill>
                <a:latin typeface="Corbel"/>
                <a:ea typeface="Corbel"/>
                <a:cs typeface="Corbel"/>
                <a:sym typeface="Corbel"/>
              </a:rPr>
              <a:t>You don’t have to do all of this at once:</a:t>
            </a:r>
            <a:endParaRPr/>
          </a:p>
          <a:p>
            <a:pPr indent="0" lvl="0" marL="457200" marR="0" rtl="0" algn="l">
              <a:lnSpc>
                <a:spcPct val="100000"/>
              </a:lnSpc>
              <a:spcBef>
                <a:spcPts val="64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457200" lvl="0" marL="2286000" marR="0" rtl="0" algn="l">
              <a:lnSpc>
                <a:spcPct val="100000"/>
              </a:lnSpc>
              <a:spcBef>
                <a:spcPts val="64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One piece at a time</a:t>
            </a:r>
            <a:endParaRPr/>
          </a:p>
          <a:p>
            <a:pPr indent="-457200" lvl="0" marL="2286000" marR="0" rtl="0" algn="l">
              <a:lnSpc>
                <a:spcPct val="100000"/>
              </a:lnSpc>
              <a:spcBef>
                <a:spcPts val="64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Series of small steps</a:t>
            </a:r>
            <a:endParaRPr/>
          </a:p>
          <a:p>
            <a:pPr indent="0" lvl="0" marL="0" marR="0" rtl="0" algn="ctr">
              <a:lnSpc>
                <a:spcPct val="100000"/>
              </a:lnSpc>
              <a:spcBef>
                <a:spcPts val="560"/>
              </a:spcBef>
              <a:spcAft>
                <a:spcPts val="0"/>
              </a:spcAft>
              <a:buClr>
                <a:srgbClr val="61C2F4"/>
              </a:buClr>
              <a:buSzPts val="2800"/>
              <a:buFont typeface="Arial"/>
              <a:buNone/>
            </a:pPr>
            <a:r>
              <a:t/>
            </a:r>
            <a:endParaRPr b="0" i="1" sz="2800" u="none" cap="none" strike="noStrike">
              <a:solidFill>
                <a:srgbClr val="3F3F3F"/>
              </a:solidFill>
              <a:latin typeface="Corbel"/>
              <a:ea typeface="Corbel"/>
              <a:cs typeface="Corbel"/>
              <a:sym typeface="Corbel"/>
            </a:endParaRPr>
          </a:p>
          <a:p>
            <a:pPr indent="0" lvl="0" marL="0" marR="0" rtl="0" algn="ctr">
              <a:lnSpc>
                <a:spcPct val="100000"/>
              </a:lnSpc>
              <a:spcBef>
                <a:spcPts val="560"/>
              </a:spcBef>
              <a:spcAft>
                <a:spcPts val="0"/>
              </a:spcAft>
              <a:buClr>
                <a:srgbClr val="61C2F4"/>
              </a:buClr>
              <a:buSzPts val="900"/>
              <a:buFont typeface="Arial"/>
              <a:buNone/>
            </a:pPr>
            <a:r>
              <a:rPr b="0" i="1" lang="en-US" sz="3600" u="none" cap="none" strike="noStrike">
                <a:solidFill>
                  <a:srgbClr val="3F3F3F"/>
                </a:solidFill>
                <a:latin typeface="Corbel"/>
                <a:ea typeface="Corbel"/>
                <a:cs typeface="Corbel"/>
                <a:sym typeface="Corbel"/>
              </a:rPr>
              <a:t>Even incremental changes can have significant impact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437" name="Shape 437"/>
        <p:cNvGrpSpPr/>
        <p:nvPr/>
      </p:nvGrpSpPr>
      <p:grpSpPr>
        <a:xfrm>
          <a:off x="0" y="0"/>
          <a:ext cx="0" cy="0"/>
          <a:chOff x="0" y="0"/>
          <a:chExt cx="0" cy="0"/>
        </a:xfrm>
      </p:grpSpPr>
      <p:sp>
        <p:nvSpPr>
          <p:cNvPr id="438" name="Shape 438"/>
          <p:cNvSpPr txBox="1"/>
          <p:nvPr/>
        </p:nvSpPr>
        <p:spPr>
          <a:xfrm>
            <a:off x="457200" y="0"/>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950"/>
              <a:buFont typeface="Century Gothic"/>
              <a:buNone/>
            </a:pPr>
            <a:r>
              <a:rPr b="0" i="0" lang="en-US" sz="3800" u="none" cap="none" strike="noStrike">
                <a:solidFill>
                  <a:srgbClr val="103362"/>
                </a:solidFill>
                <a:latin typeface="Century Gothic"/>
                <a:ea typeface="Century Gothic"/>
                <a:cs typeface="Century Gothic"/>
                <a:sym typeface="Century Gothic"/>
              </a:rPr>
              <a:t>NEXT STEPS</a:t>
            </a:r>
            <a:endParaRPr/>
          </a:p>
        </p:txBody>
      </p:sp>
      <p:sp>
        <p:nvSpPr>
          <p:cNvPr id="439" name="Shape 439"/>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40" name="Shape 44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441" name="Shape 441"/>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442" name="Shape 442"/>
          <p:cNvSpPr txBox="1"/>
          <p:nvPr/>
        </p:nvSpPr>
        <p:spPr>
          <a:xfrm>
            <a:off x="457200" y="1489637"/>
            <a:ext cx="79755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0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Build a test project on the OSF  </a:t>
            </a:r>
            <a:endParaRPr/>
          </a:p>
          <a:p>
            <a:pPr indent="-514350" lvl="0" marL="514350" marR="0" rtl="0" algn="l">
              <a:lnSpc>
                <a:spcPct val="100000"/>
              </a:lnSpc>
              <a:spcBef>
                <a:spcPts val="2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Document from the beginning - </a:t>
            </a:r>
            <a:r>
              <a:rPr b="0" i="1" lang="en-US" sz="3200" u="none" cap="none" strike="noStrike">
                <a:solidFill>
                  <a:srgbClr val="3F3F3F"/>
                </a:solidFill>
                <a:latin typeface="Corbel"/>
                <a:ea typeface="Corbel"/>
                <a:cs typeface="Corbel"/>
                <a:sym typeface="Corbel"/>
              </a:rPr>
              <a:t>or even right now</a:t>
            </a:r>
            <a:endParaRPr/>
          </a:p>
          <a:p>
            <a:pPr indent="-514350" lvl="0" marL="514350" marR="0" rtl="0" algn="l">
              <a:lnSpc>
                <a:spcPct val="100000"/>
              </a:lnSpc>
              <a:spcBef>
                <a:spcPts val="2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Talk to your collaborators</a:t>
            </a:r>
            <a:endParaRPr/>
          </a:p>
          <a:p>
            <a:pPr indent="-514350" lvl="1" marL="971550" marR="0" rtl="0" algn="l">
              <a:lnSpc>
                <a:spcPct val="100000"/>
              </a:lnSpc>
              <a:spcBef>
                <a:spcPts val="480"/>
              </a:spcBef>
              <a:spcAft>
                <a:spcPts val="0"/>
              </a:spcAft>
              <a:buClr>
                <a:srgbClr val="61C2F4"/>
              </a:buClr>
              <a:buSzPts val="2400"/>
              <a:buFont typeface="Arial"/>
              <a:buChar char="•"/>
            </a:pPr>
            <a:r>
              <a:rPr b="0" i="0" lang="en-US" sz="2400" u="none" cap="none" strike="noStrike">
                <a:solidFill>
                  <a:srgbClr val="3F3F3F"/>
                </a:solidFill>
                <a:latin typeface="Corbel"/>
                <a:ea typeface="Corbel"/>
                <a:cs typeface="Corbel"/>
                <a:sym typeface="Corbel"/>
              </a:rPr>
              <a:t>What is our data management plan?</a:t>
            </a:r>
            <a:endParaRPr/>
          </a:p>
          <a:p>
            <a:pPr indent="-514350" lvl="1" marL="971550" marR="0" rtl="0" algn="l">
              <a:lnSpc>
                <a:spcPct val="100000"/>
              </a:lnSpc>
              <a:spcBef>
                <a:spcPts val="480"/>
              </a:spcBef>
              <a:spcAft>
                <a:spcPts val="0"/>
              </a:spcAft>
              <a:buClr>
                <a:srgbClr val="61C2F4"/>
              </a:buClr>
              <a:buSzPts val="2400"/>
              <a:buFont typeface="Arial"/>
              <a:buChar char="•"/>
            </a:pPr>
            <a:r>
              <a:rPr b="0" i="0" lang="en-US" sz="2400" u="none" cap="none" strike="noStrike">
                <a:solidFill>
                  <a:srgbClr val="3F3F3F"/>
                </a:solidFill>
                <a:latin typeface="Corbel"/>
                <a:ea typeface="Corbel"/>
                <a:cs typeface="Corbel"/>
                <a:sym typeface="Corbel"/>
              </a:rPr>
              <a:t>What/when will we share?</a:t>
            </a:r>
            <a:endParaRPr/>
          </a:p>
          <a:p>
            <a:pPr indent="-457200" lvl="0" marL="457200" marR="0" rtl="0" algn="l">
              <a:lnSpc>
                <a:spcPct val="10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a:p>
            <a:pPr indent="0" lvl="0" marL="0" marR="0" rtl="0" algn="l">
              <a:lnSpc>
                <a:spcPct val="10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4F8FB"/>
            </a:gs>
            <a:gs pos="87000">
              <a:srgbClr val="AEC5E1"/>
            </a:gs>
            <a:gs pos="94000">
              <a:srgbClr val="AEC5E1"/>
            </a:gs>
            <a:gs pos="100000">
              <a:srgbClr val="C8D8EB"/>
            </a:gs>
          </a:gsLst>
          <a:lin ang="5400000" scaled="0"/>
        </a:gradFill>
      </p:bgPr>
    </p:bg>
    <p:spTree>
      <p:nvGrpSpPr>
        <p:cNvPr id="447" name="Shape 447"/>
        <p:cNvGrpSpPr/>
        <p:nvPr/>
      </p:nvGrpSpPr>
      <p:grpSpPr>
        <a:xfrm>
          <a:off x="0" y="0"/>
          <a:ext cx="0" cy="0"/>
          <a:chOff x="0" y="0"/>
          <a:chExt cx="0" cy="0"/>
        </a:xfrm>
      </p:grpSpPr>
      <p:sp>
        <p:nvSpPr>
          <p:cNvPr id="448" name="Shape 448"/>
          <p:cNvSpPr txBox="1"/>
          <p:nvPr/>
        </p:nvSpPr>
        <p:spPr>
          <a:xfrm>
            <a:off x="457200" y="274638"/>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4500"/>
              <a:buFont typeface="Century Gothic"/>
              <a:buNone/>
            </a:pPr>
            <a:r>
              <a:rPr b="0" i="0" lang="en-US" sz="4500" u="none" cap="none" strike="noStrike">
                <a:solidFill>
                  <a:srgbClr val="103362"/>
                </a:solidFill>
                <a:latin typeface="Century Gothic"/>
                <a:ea typeface="Century Gothic"/>
                <a:cs typeface="Century Gothic"/>
                <a:sym typeface="Century Gothic"/>
              </a:rPr>
              <a:t>WHERE TO GET HELP</a:t>
            </a:r>
            <a:endParaRPr/>
          </a:p>
        </p:txBody>
      </p:sp>
      <p:sp>
        <p:nvSpPr>
          <p:cNvPr id="449" name="Shape 449"/>
          <p:cNvSpPr/>
          <p:nvPr/>
        </p:nvSpPr>
        <p:spPr>
          <a:xfrm>
            <a:off x="0" y="6142658"/>
            <a:ext cx="9148229"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50" name="Shape 450"/>
          <p:cNvCxnSpPr/>
          <p:nvPr/>
        </p:nvCxnSpPr>
        <p:spPr>
          <a:xfrm>
            <a:off x="4233" y="6069656"/>
            <a:ext cx="9144000" cy="0"/>
          </a:xfrm>
          <a:prstGeom prst="straightConnector1">
            <a:avLst/>
          </a:prstGeom>
          <a:noFill/>
          <a:ln cap="flat" cmpd="sng" w="88900">
            <a:solidFill>
              <a:srgbClr val="2C91F5"/>
            </a:solidFill>
            <a:prstDash val="solid"/>
            <a:round/>
            <a:headEnd len="sm" w="sm" type="none"/>
            <a:tailEnd len="sm" w="sm" type="none"/>
          </a:ln>
        </p:spPr>
      </p:cxnSp>
      <p:cxnSp>
        <p:nvCxnSpPr>
          <p:cNvPr id="451" name="Shape 451"/>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452" name="Shape 452"/>
          <p:cNvSpPr txBox="1"/>
          <p:nvPr/>
        </p:nvSpPr>
        <p:spPr>
          <a:xfrm>
            <a:off x="457200" y="1415742"/>
            <a:ext cx="8201891" cy="4971199"/>
          </a:xfrm>
          <a:prstGeom prst="rect">
            <a:avLst/>
          </a:prstGeom>
          <a:noFill/>
          <a:ln>
            <a:noFill/>
          </a:ln>
        </p:spPr>
        <p:txBody>
          <a:bodyPr anchorCtr="0" anchor="t" bIns="45700" lIns="91425" spcFirstLastPara="1" rIns="91425" wrap="square" tIns="45700">
            <a:noAutofit/>
          </a:bodyPr>
          <a:lstStyle/>
          <a:p>
            <a:pPr indent="-457200" lvl="0" marL="495300" marR="0" rtl="0" algn="l">
              <a:lnSpc>
                <a:spcPct val="120000"/>
              </a:lnSpc>
              <a:spcBef>
                <a:spcPts val="0"/>
              </a:spcBef>
              <a:spcAft>
                <a:spcPts val="0"/>
              </a:spcAft>
              <a:buClr>
                <a:srgbClr val="61C2F4"/>
              </a:buClr>
              <a:buSzPts val="2800"/>
              <a:buFont typeface="Arial"/>
              <a:buChar char="•"/>
            </a:pPr>
            <a:r>
              <a:rPr b="0" i="0" lang="en-US" sz="2800" u="none" cap="none" strike="noStrike">
                <a:solidFill>
                  <a:srgbClr val="3F3F3F"/>
                </a:solidFill>
                <a:latin typeface="Corbel"/>
                <a:ea typeface="Corbel"/>
                <a:cs typeface="Corbel"/>
                <a:sym typeface="Corbel"/>
              </a:rPr>
              <a:t>Center for Open Science YouTube channel</a:t>
            </a:r>
            <a:endParaRPr/>
          </a:p>
          <a:p>
            <a:pPr indent="-457200" lvl="0" marL="495300" marR="0" rtl="0" algn="l">
              <a:lnSpc>
                <a:spcPct val="120000"/>
              </a:lnSpc>
              <a:spcBef>
                <a:spcPts val="560"/>
              </a:spcBef>
              <a:spcAft>
                <a:spcPts val="0"/>
              </a:spcAft>
              <a:buClr>
                <a:srgbClr val="61C2F4"/>
              </a:buClr>
              <a:buSzPts val="2800"/>
              <a:buFont typeface="Arial"/>
              <a:buChar char="•"/>
            </a:pPr>
            <a:r>
              <a:rPr b="0" i="0" lang="en-US" sz="2800" u="none" cap="none" strike="noStrike">
                <a:solidFill>
                  <a:srgbClr val="3F3F3F"/>
                </a:solidFill>
                <a:latin typeface="Corbel"/>
                <a:ea typeface="Corbel"/>
                <a:cs typeface="Corbel"/>
                <a:sym typeface="Corbel"/>
              </a:rPr>
              <a:t>FAQ/OSF guides: </a:t>
            </a:r>
            <a:r>
              <a:rPr b="0" i="0" lang="en-US" sz="2800" u="sng" cap="none" strike="noStrike">
                <a:solidFill>
                  <a:schemeClr val="hlink"/>
                </a:solidFill>
                <a:latin typeface="Corbel"/>
                <a:ea typeface="Corbel"/>
                <a:cs typeface="Corbel"/>
                <a:sym typeface="Corbel"/>
                <a:hlinkClick r:id="rId3"/>
              </a:rPr>
              <a:t>https://osf.io/support</a:t>
            </a:r>
            <a:endParaRPr b="0" i="0" sz="2800" u="none" cap="none" strike="noStrike">
              <a:solidFill>
                <a:srgbClr val="3F3F3F"/>
              </a:solidFill>
              <a:latin typeface="Corbel"/>
              <a:ea typeface="Corbel"/>
              <a:cs typeface="Corbel"/>
              <a:sym typeface="Corbel"/>
            </a:endParaRPr>
          </a:p>
          <a:p>
            <a:pPr indent="-279400" lvl="0" marL="495300" marR="0" rtl="0" algn="l">
              <a:lnSpc>
                <a:spcPct val="120000"/>
              </a:lnSpc>
              <a:spcBef>
                <a:spcPts val="560"/>
              </a:spcBef>
              <a:spcAft>
                <a:spcPts val="0"/>
              </a:spcAft>
              <a:buClr>
                <a:srgbClr val="61C2F4"/>
              </a:buClr>
              <a:buSzPts val="2800"/>
              <a:buFont typeface="Arial"/>
              <a:buNone/>
            </a:pPr>
            <a:r>
              <a:t/>
            </a:r>
            <a:endParaRPr b="0" i="0" sz="2800" u="none" cap="none" strike="noStrike">
              <a:solidFill>
                <a:srgbClr val="3F3F3F"/>
              </a:solidFill>
              <a:latin typeface="Corbel"/>
              <a:ea typeface="Corbel"/>
              <a:cs typeface="Corbel"/>
              <a:sym typeface="Corbel"/>
            </a:endParaRPr>
          </a:p>
          <a:p>
            <a:pPr indent="-457200" lvl="0" marL="495300" marR="0" rtl="0" algn="l">
              <a:lnSpc>
                <a:spcPct val="120000"/>
              </a:lnSpc>
              <a:spcBef>
                <a:spcPts val="0"/>
              </a:spcBef>
              <a:spcAft>
                <a:spcPts val="0"/>
              </a:spcAft>
              <a:buClr>
                <a:srgbClr val="61C2F4"/>
              </a:buClr>
              <a:buSzPts val="2800"/>
              <a:buFont typeface="Arial"/>
              <a:buChar char="•"/>
            </a:pPr>
            <a:r>
              <a:rPr b="1" i="0" lang="en-US" sz="2800" u="none" cap="none" strike="noStrike">
                <a:solidFill>
                  <a:srgbClr val="3F3F3F"/>
                </a:solidFill>
                <a:latin typeface="Corbel"/>
                <a:ea typeface="Corbel"/>
                <a:cs typeface="Corbel"/>
                <a:sym typeface="Corbel"/>
              </a:rPr>
              <a:t>Local help</a:t>
            </a:r>
            <a:r>
              <a:rPr b="0" i="0" lang="en-US" sz="2800" u="none" cap="none" strike="noStrike">
                <a:solidFill>
                  <a:srgbClr val="3F3F3F"/>
                </a:solidFill>
                <a:latin typeface="Corbel"/>
                <a:ea typeface="Corbel"/>
                <a:cs typeface="Corbel"/>
                <a:sym typeface="Corbel"/>
              </a:rPr>
              <a:t>: Questions about reproducible research, data management or Institutional use of OSF	</a:t>
            </a:r>
            <a:endParaRPr b="0" i="0" sz="2800" u="none" cap="none" strike="noStrike">
              <a:solidFill>
                <a:srgbClr val="3F3F3F"/>
              </a:solidFill>
              <a:latin typeface="Corbel"/>
              <a:ea typeface="Corbel"/>
              <a:cs typeface="Corbel"/>
              <a:sym typeface="Corbel"/>
            </a:endParaRPr>
          </a:p>
          <a:p>
            <a:pPr indent="0" lvl="0" marL="38100" marR="0" rtl="0" algn="l">
              <a:lnSpc>
                <a:spcPct val="120000"/>
              </a:lnSpc>
              <a:spcBef>
                <a:spcPts val="0"/>
              </a:spcBef>
              <a:spcAft>
                <a:spcPts val="0"/>
              </a:spcAft>
              <a:buClr>
                <a:srgbClr val="61C2F4"/>
              </a:buClr>
              <a:buSzPts val="2800"/>
              <a:buFont typeface="Arial"/>
              <a:buNone/>
            </a:pPr>
            <a:r>
              <a:rPr b="0" i="0" lang="en-US" sz="2800" u="none" cap="none" strike="noStrike">
                <a:solidFill>
                  <a:srgbClr val="3F3F3F"/>
                </a:solidFill>
                <a:latin typeface="Corbel"/>
                <a:ea typeface="Corbel"/>
                <a:cs typeface="Corbel"/>
                <a:sym typeface="Corbel"/>
              </a:rPr>
              <a:t>	</a:t>
            </a:r>
            <a:r>
              <a:rPr b="0" i="0" lang="en-US" sz="2800" u="sng" cap="none" strike="noStrike">
                <a:solidFill>
                  <a:schemeClr val="hlink"/>
                </a:solidFill>
                <a:latin typeface="Corbel"/>
                <a:ea typeface="Corbel"/>
                <a:cs typeface="Corbel"/>
                <a:sym typeface="Corbel"/>
                <a:hlinkClick r:id="rId4"/>
              </a:rPr>
              <a:t>shlake@virginia.edu</a:t>
            </a:r>
            <a:r>
              <a:rPr b="0" i="0" lang="en-US" sz="2800" u="none" cap="none" strike="noStrike">
                <a:solidFill>
                  <a:srgbClr val="3F3F3F"/>
                </a:solidFill>
                <a:latin typeface="Corbel"/>
                <a:ea typeface="Corbel"/>
                <a:cs typeface="Corbel"/>
                <a:sym typeface="Corbel"/>
              </a:rPr>
              <a:t> or </a:t>
            </a:r>
            <a:r>
              <a:rPr b="0" i="0" lang="en-US" sz="2800" u="sng" cap="none" strike="noStrike">
                <a:solidFill>
                  <a:schemeClr val="hlink"/>
                </a:solidFill>
                <a:latin typeface="Corbel"/>
                <a:ea typeface="Corbel"/>
                <a:cs typeface="Corbel"/>
                <a:sym typeface="Corbel"/>
                <a:hlinkClick r:id="rId5"/>
              </a:rPr>
              <a:t>ricky@virginia.edu</a:t>
            </a:r>
            <a:r>
              <a:rPr b="0" i="0" lang="en-US" sz="2800" u="none" cap="none" strike="noStrike">
                <a:solidFill>
                  <a:srgbClr val="3F3F3F"/>
                </a:solidFill>
                <a:latin typeface="Corbel"/>
                <a:ea typeface="Corbel"/>
                <a:cs typeface="Corbel"/>
                <a:sym typeface="Corbel"/>
              </a:rPr>
              <a:t> </a:t>
            </a:r>
            <a:endParaRPr b="0" i="0" sz="2800" u="none" cap="none" strike="noStrike">
              <a:solidFill>
                <a:srgbClr val="3F3F3F"/>
              </a:solidFill>
              <a:latin typeface="Corbel"/>
              <a:ea typeface="Corbel"/>
              <a:cs typeface="Corbel"/>
              <a:sym typeface="Corbel"/>
            </a:endParaRPr>
          </a:p>
          <a:p>
            <a:pPr indent="0" lvl="0" marL="38100" marR="0" rtl="0" algn="l">
              <a:lnSpc>
                <a:spcPct val="120000"/>
              </a:lnSpc>
              <a:spcBef>
                <a:spcPts val="0"/>
              </a:spcBef>
              <a:spcAft>
                <a:spcPts val="0"/>
              </a:spcAft>
              <a:buClr>
                <a:srgbClr val="61C2F4"/>
              </a:buClr>
              <a:buSzPts val="2800"/>
              <a:buFont typeface="Arial"/>
              <a:buNone/>
            </a:pPr>
            <a:r>
              <a:t/>
            </a:r>
            <a:endParaRPr b="0" i="0" sz="2800" u="none" cap="none" strike="noStrike">
              <a:solidFill>
                <a:srgbClr val="3F3F3F"/>
              </a:solidFill>
              <a:latin typeface="Corbel"/>
              <a:ea typeface="Corbel"/>
              <a:cs typeface="Corbel"/>
              <a:sym typeface="Corbel"/>
            </a:endParaRPr>
          </a:p>
          <a:p>
            <a:pPr indent="0" lvl="0" marL="38100" marR="0" rtl="0" algn="l">
              <a:lnSpc>
                <a:spcPct val="120000"/>
              </a:lnSpc>
              <a:spcBef>
                <a:spcPts val="0"/>
              </a:spcBef>
              <a:spcAft>
                <a:spcPts val="0"/>
              </a:spcAft>
              <a:buClr>
                <a:srgbClr val="61C2F4"/>
              </a:buClr>
              <a:buSzPts val="2800"/>
              <a:buFont typeface="Arial"/>
              <a:buNone/>
            </a:pPr>
            <a:r>
              <a:rPr b="0" i="0" lang="en-US" sz="2800" u="none" cap="none" strike="noStrike">
                <a:solidFill>
                  <a:srgbClr val="3F3F3F"/>
                </a:solidFill>
                <a:latin typeface="Corbel"/>
                <a:ea typeface="Corbel"/>
                <a:cs typeface="Corbel"/>
                <a:sym typeface="Corbel"/>
              </a:rPr>
              <a:t>Slides &amp; Files from this workshop </a:t>
            </a:r>
            <a:r>
              <a:rPr b="0" i="0" lang="en-US" sz="2800" u="sng" cap="none" strike="noStrike">
                <a:solidFill>
                  <a:schemeClr val="hlink"/>
                </a:solidFill>
                <a:latin typeface="Corbel"/>
                <a:ea typeface="Corbel"/>
                <a:cs typeface="Corbel"/>
                <a:sym typeface="Corbel"/>
                <a:hlinkClick r:id="rId6"/>
              </a:rPr>
              <a:t>https://osf.io/j3nw6/</a:t>
            </a:r>
            <a:r>
              <a:rPr b="0" i="0" lang="en-US" sz="2800" u="none" cap="none" strike="noStrike">
                <a:solidFill>
                  <a:srgbClr val="3F3F3F"/>
                </a:solidFill>
                <a:latin typeface="Corbel"/>
                <a:ea typeface="Corbel"/>
                <a:cs typeface="Corbel"/>
                <a:sym typeface="Corbel"/>
              </a:rPr>
              <a:t> </a:t>
            </a:r>
            <a:endParaRPr b="0" i="0" sz="2800" u="none" cap="none" strike="noStrike">
              <a:solidFill>
                <a:srgbClr val="3F3F3F"/>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57" name="Shape 457"/>
        <p:cNvGrpSpPr/>
        <p:nvPr/>
      </p:nvGrpSpPr>
      <p:grpSpPr>
        <a:xfrm>
          <a:off x="0" y="0"/>
          <a:ext cx="0" cy="0"/>
          <a:chOff x="0" y="0"/>
          <a:chExt cx="0" cy="0"/>
        </a:xfrm>
      </p:grpSpPr>
      <p:sp>
        <p:nvSpPr>
          <p:cNvPr id="458" name="Shape 45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1500"/>
              <a:buFont typeface="Century Gothic"/>
              <a:buNone/>
            </a:pPr>
            <a:r>
              <a:rPr b="0" i="0" lang="en-US" sz="6000" u="none" cap="none" strike="noStrike">
                <a:solidFill>
                  <a:srgbClr val="FF0000"/>
                </a:solidFill>
                <a:latin typeface="Century Gothic"/>
                <a:ea typeface="Century Gothic"/>
                <a:cs typeface="Century Gothic"/>
                <a:sym typeface="Century Gothic"/>
              </a:rPr>
              <a:t>ADDITIONAL SLIDES</a:t>
            </a:r>
            <a:endParaRPr/>
          </a:p>
        </p:txBody>
      </p:sp>
      <p:sp>
        <p:nvSpPr>
          <p:cNvPr id="459" name="Shape 459"/>
          <p:cNvSpPr txBox="1"/>
          <p:nvPr/>
        </p:nvSpPr>
        <p:spPr>
          <a:xfrm>
            <a:off x="457200" y="1540437"/>
            <a:ext cx="8229600" cy="223146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20000"/>
              </a:lnSpc>
              <a:spcBef>
                <a:spcPts val="0"/>
              </a:spcBef>
              <a:spcAft>
                <a:spcPts val="0"/>
              </a:spcAft>
              <a:buClr>
                <a:srgbClr val="61C2F4"/>
              </a:buClr>
              <a:buSzPts val="4000"/>
              <a:buFont typeface="Arial"/>
              <a:buChar char="•"/>
            </a:pPr>
            <a:r>
              <a:rPr b="0" i="0" lang="en-US" sz="4000" u="none" cap="none" strike="noStrike">
                <a:solidFill>
                  <a:srgbClr val="C00000"/>
                </a:solidFill>
                <a:latin typeface="Corbel"/>
                <a:ea typeface="Corbel"/>
                <a:cs typeface="Corbel"/>
                <a:sym typeface="Corbel"/>
              </a:rPr>
              <a:t>Slides for Registration and Badges</a:t>
            </a:r>
            <a:endParaRPr/>
          </a:p>
          <a:p>
            <a:pPr indent="-203200" lvl="0" marL="457200" marR="0" rtl="0" algn="l">
              <a:lnSpc>
                <a:spcPct val="120000"/>
              </a:lnSpc>
              <a:spcBef>
                <a:spcPts val="0"/>
              </a:spcBef>
              <a:spcAft>
                <a:spcPts val="0"/>
              </a:spcAft>
              <a:buClr>
                <a:srgbClr val="61C2F4"/>
              </a:buClr>
              <a:buSzPts val="4000"/>
              <a:buFont typeface="Arial"/>
              <a:buNone/>
            </a:pPr>
            <a:r>
              <a:t/>
            </a:r>
            <a:endParaRPr b="0" i="0" sz="4000" u="none" cap="none" strike="noStrike">
              <a:solidFill>
                <a:srgbClr val="C00000"/>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464" name="Shape 464"/>
        <p:cNvGrpSpPr/>
        <p:nvPr/>
      </p:nvGrpSpPr>
      <p:grpSpPr>
        <a:xfrm>
          <a:off x="0" y="0"/>
          <a:ext cx="0" cy="0"/>
          <a:chOff x="0" y="0"/>
          <a:chExt cx="0" cy="0"/>
        </a:xfrm>
      </p:grpSpPr>
      <p:pic>
        <p:nvPicPr>
          <p:cNvPr descr="ResearchLifecycle-DevelopAndDesignAndAcquire-arrow.png" id="465" name="Shape 465"/>
          <p:cNvPicPr preferRelativeResize="0"/>
          <p:nvPr/>
        </p:nvPicPr>
        <p:blipFill rotWithShape="1">
          <a:blip r:embed="rId3">
            <a:alphaModFix/>
          </a:blip>
          <a:srcRect b="0" l="0" r="0" t="0"/>
          <a:stretch/>
        </p:blipFill>
        <p:spPr>
          <a:xfrm>
            <a:off x="1581901" y="261185"/>
            <a:ext cx="6619875" cy="6457949"/>
          </a:xfrm>
          <a:prstGeom prst="rect">
            <a:avLst/>
          </a:prstGeom>
          <a:noFill/>
          <a:ln>
            <a:noFill/>
          </a:ln>
        </p:spPr>
      </p:pic>
      <p:sp>
        <p:nvSpPr>
          <p:cNvPr id="466" name="Shape 466"/>
          <p:cNvSpPr txBox="1"/>
          <p:nvPr/>
        </p:nvSpPr>
        <p:spPr>
          <a:xfrm>
            <a:off x="3381191" y="2314681"/>
            <a:ext cx="2998800" cy="17342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1" i="0" lang="en-US" sz="4400" u="none" cap="none" strike="noStrike">
                <a:solidFill>
                  <a:srgbClr val="000B2B"/>
                </a:solidFill>
                <a:latin typeface="Arial"/>
                <a:ea typeface="Arial"/>
                <a:cs typeface="Arial"/>
                <a:sym typeface="Arial"/>
              </a:rPr>
              <a:t>The Research Lifecycle</a:t>
            </a:r>
            <a:endParaRPr/>
          </a:p>
        </p:txBody>
      </p:sp>
      <p:sp>
        <p:nvSpPr>
          <p:cNvPr id="467" name="Shape 467"/>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68" name="Shape 468"/>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469" name="Shape 469"/>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CFE2F3"/>
        </a:solidFill>
      </p:bgPr>
    </p:bg>
    <p:spTree>
      <p:nvGrpSpPr>
        <p:cNvPr id="473" name="Shape 473"/>
        <p:cNvGrpSpPr/>
        <p:nvPr/>
      </p:nvGrpSpPr>
      <p:grpSpPr>
        <a:xfrm>
          <a:off x="0" y="0"/>
          <a:ext cx="0" cy="0"/>
          <a:chOff x="0" y="0"/>
          <a:chExt cx="0" cy="0"/>
        </a:xfrm>
      </p:grpSpPr>
      <p:sp>
        <p:nvSpPr>
          <p:cNvPr id="474" name="Shape 474"/>
          <p:cNvSpPr/>
          <p:nvPr/>
        </p:nvSpPr>
        <p:spPr>
          <a:xfrm>
            <a:off x="660400" y="6142657"/>
            <a:ext cx="8483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75" name="Shape 475"/>
          <p:cNvCxnSpPr/>
          <p:nvPr/>
        </p:nvCxnSpPr>
        <p:spPr>
          <a:xfrm>
            <a:off x="770470" y="6069655"/>
            <a:ext cx="8373600" cy="0"/>
          </a:xfrm>
          <a:prstGeom prst="straightConnector1">
            <a:avLst/>
          </a:prstGeom>
          <a:noFill/>
          <a:ln cap="flat" cmpd="sng" w="88900">
            <a:solidFill>
              <a:srgbClr val="2C91F5"/>
            </a:solidFill>
            <a:prstDash val="solid"/>
            <a:round/>
            <a:headEnd len="sm" w="sm" type="none"/>
            <a:tailEnd len="sm" w="sm" type="none"/>
          </a:ln>
        </p:spPr>
      </p:cxnSp>
      <p:cxnSp>
        <p:nvCxnSpPr>
          <p:cNvPr id="476" name="Shape 476"/>
          <p:cNvCxnSpPr/>
          <p:nvPr/>
        </p:nvCxnSpPr>
        <p:spPr>
          <a:xfrm>
            <a:off x="951790" y="5971271"/>
            <a:ext cx="8192100" cy="0"/>
          </a:xfrm>
          <a:prstGeom prst="straightConnector1">
            <a:avLst/>
          </a:prstGeom>
          <a:noFill/>
          <a:ln cap="flat" cmpd="sng" w="31750">
            <a:solidFill>
              <a:srgbClr val="61C2F4"/>
            </a:solidFill>
            <a:prstDash val="solid"/>
            <a:round/>
            <a:headEnd len="sm" w="sm" type="none"/>
            <a:tailEnd len="sm" w="sm" type="none"/>
          </a:ln>
        </p:spPr>
      </p:cxnSp>
      <p:sp>
        <p:nvSpPr>
          <p:cNvPr id="477" name="Shape 477"/>
          <p:cNvSpPr/>
          <p:nvPr/>
        </p:nvSpPr>
        <p:spPr>
          <a:xfrm rot="5400000">
            <a:off x="-3069313" y="3073244"/>
            <a:ext cx="68706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78" name="Shape 478"/>
          <p:cNvCxnSpPr/>
          <p:nvPr/>
        </p:nvCxnSpPr>
        <p:spPr>
          <a:xfrm rot="10800000">
            <a:off x="815824" y="3655"/>
            <a:ext cx="0" cy="6065999"/>
          </a:xfrm>
          <a:prstGeom prst="straightConnector1">
            <a:avLst/>
          </a:prstGeom>
          <a:noFill/>
          <a:ln cap="flat" cmpd="sng" w="88900">
            <a:solidFill>
              <a:srgbClr val="2C91F5"/>
            </a:solidFill>
            <a:prstDash val="solid"/>
            <a:round/>
            <a:headEnd len="sm" w="sm" type="none"/>
            <a:tailEnd len="sm" w="sm" type="none"/>
          </a:ln>
        </p:spPr>
      </p:cxnSp>
      <p:cxnSp>
        <p:nvCxnSpPr>
          <p:cNvPr id="479" name="Shape 479"/>
          <p:cNvCxnSpPr/>
          <p:nvPr/>
        </p:nvCxnSpPr>
        <p:spPr>
          <a:xfrm rot="10800000">
            <a:off x="954807" y="-128"/>
            <a:ext cx="0" cy="5984100"/>
          </a:xfrm>
          <a:prstGeom prst="straightConnector1">
            <a:avLst/>
          </a:prstGeom>
          <a:noFill/>
          <a:ln cap="flat" cmpd="sng" w="31750">
            <a:solidFill>
              <a:srgbClr val="61C2F4"/>
            </a:solidFill>
            <a:prstDash val="solid"/>
            <a:round/>
            <a:headEnd len="sm" w="sm" type="none"/>
            <a:tailEnd len="sm" w="sm" type="none"/>
          </a:ln>
        </p:spPr>
      </p:cxnSp>
      <p:sp>
        <p:nvSpPr>
          <p:cNvPr id="480" name="Shape 480"/>
          <p:cNvSpPr txBox="1"/>
          <p:nvPr/>
        </p:nvSpPr>
        <p:spPr>
          <a:xfrm>
            <a:off x="1177766" y="-8248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STEPS</a:t>
            </a:r>
            <a:endParaRPr/>
          </a:p>
        </p:txBody>
      </p:sp>
      <p:sp>
        <p:nvSpPr>
          <p:cNvPr id="481" name="Shape 481"/>
          <p:cNvSpPr txBox="1"/>
          <p:nvPr/>
        </p:nvSpPr>
        <p:spPr>
          <a:xfrm>
            <a:off x="1177775" y="922574"/>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1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Create a structured workspace</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Preregister study</a:t>
            </a:r>
            <a:endParaRPr/>
          </a:p>
          <a:p>
            <a:pPr indent="-406400" lvl="1" marL="914400" marR="0" rtl="0" algn="l">
              <a:lnSpc>
                <a:spcPct val="110000"/>
              </a:lnSpc>
              <a:spcBef>
                <a:spcPts val="640"/>
              </a:spcBef>
              <a:spcAft>
                <a:spcPts val="0"/>
              </a:spcAft>
              <a:buClr>
                <a:srgbClr val="61C2F4"/>
              </a:buClr>
              <a:buSzPts val="2800"/>
              <a:buFont typeface="Calibri"/>
              <a:buNone/>
            </a:pPr>
            <a:r>
              <a:rPr b="0" i="0" lang="en-US" sz="2800" u="none" cap="none" strike="noStrike">
                <a:solidFill>
                  <a:srgbClr val="3F3F3F"/>
                </a:solidFill>
                <a:latin typeface="Corbel"/>
                <a:ea typeface="Corbel"/>
                <a:cs typeface="Corbel"/>
                <a:sym typeface="Corbel"/>
              </a:rPr>
              <a:t>Document research plan</a:t>
            </a:r>
            <a:endParaRPr/>
          </a:p>
          <a:p>
            <a:pPr indent="-406400" lvl="1" marL="914400" marR="0" rtl="0" algn="l">
              <a:lnSpc>
                <a:spcPct val="110000"/>
              </a:lnSpc>
              <a:spcBef>
                <a:spcPts val="640"/>
              </a:spcBef>
              <a:spcAft>
                <a:spcPts val="0"/>
              </a:spcAft>
              <a:buClr>
                <a:srgbClr val="61C2F4"/>
              </a:buClr>
              <a:buSzPts val="2800"/>
              <a:buFont typeface="Calibri"/>
              <a:buNone/>
            </a:pPr>
            <a:r>
              <a:rPr b="0" i="0" lang="en-US" sz="2800" u="none" cap="none" strike="noStrike">
                <a:solidFill>
                  <a:srgbClr val="3F3F3F"/>
                </a:solidFill>
                <a:latin typeface="Corbel"/>
                <a:ea typeface="Corbel"/>
                <a:cs typeface="Corbel"/>
                <a:sym typeface="Corbel"/>
              </a:rPr>
              <a:t>Document a pre-analysis plan (</a:t>
            </a:r>
            <a:r>
              <a:rPr b="0" i="1" lang="en-US" sz="2800" u="none" cap="none" strike="noStrike">
                <a:solidFill>
                  <a:srgbClr val="3F3F3F"/>
                </a:solidFill>
                <a:latin typeface="Corbel"/>
                <a:ea typeface="Corbel"/>
                <a:cs typeface="Corbel"/>
                <a:sym typeface="Corbel"/>
              </a:rPr>
              <a:t>if confirmatory</a:t>
            </a:r>
            <a:r>
              <a:rPr b="0" i="0" lang="en-US" sz="2800" u="none" cap="none" strike="noStrike">
                <a:solidFill>
                  <a:srgbClr val="3F3F3F"/>
                </a:solidFill>
                <a:latin typeface="Corbel"/>
                <a:ea typeface="Corbel"/>
                <a:cs typeface="Corbel"/>
                <a:sym typeface="Corbel"/>
              </a:rPr>
              <a:t>)</a:t>
            </a:r>
            <a:endParaRPr/>
          </a:p>
          <a:p>
            <a:pPr indent="0" lvl="0" marL="0" marR="0" rtl="0" algn="l">
              <a:lnSpc>
                <a:spcPct val="110000"/>
              </a:lnSpc>
              <a:spcBef>
                <a:spcPts val="64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342900" lvl="0" marL="342900" marR="0" rtl="0" algn="l">
              <a:lnSpc>
                <a:spcPct val="11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p:nvPr/>
        </p:nvSpPr>
        <p:spPr>
          <a:xfrm rot="5400000">
            <a:off x="-3070363" y="3070499"/>
            <a:ext cx="6872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7" name="Shape 117"/>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18" name="Shape 118"/>
          <p:cNvCxnSpPr/>
          <p:nvPr/>
        </p:nvCxnSpPr>
        <p:spPr>
          <a:xfrm>
            <a:off x="888134" y="0"/>
            <a:ext cx="0" cy="6858000"/>
          </a:xfrm>
          <a:prstGeom prst="straightConnector1">
            <a:avLst/>
          </a:prstGeom>
          <a:noFill/>
          <a:ln cap="flat" cmpd="sng" w="31750">
            <a:solidFill>
              <a:srgbClr val="61C2F4"/>
            </a:solidFill>
            <a:prstDash val="solid"/>
            <a:round/>
            <a:headEnd len="sm" w="sm" type="none"/>
            <a:tailEnd len="sm" w="sm" type="none"/>
          </a:ln>
        </p:spPr>
      </p:cxnSp>
      <p:pic>
        <p:nvPicPr>
          <p:cNvPr id="119" name="Shape 119"/>
          <p:cNvPicPr preferRelativeResize="0"/>
          <p:nvPr/>
        </p:nvPicPr>
        <p:blipFill rotWithShape="1">
          <a:blip r:embed="rId3">
            <a:alphaModFix/>
          </a:blip>
          <a:srcRect b="0" l="0" r="0" t="0"/>
          <a:stretch/>
        </p:blipFill>
        <p:spPr>
          <a:xfrm>
            <a:off x="1188000" y="1116720"/>
            <a:ext cx="7715400" cy="4624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485" name="Shape 485"/>
        <p:cNvGrpSpPr/>
        <p:nvPr/>
      </p:nvGrpSpPr>
      <p:grpSpPr>
        <a:xfrm>
          <a:off x="0" y="0"/>
          <a:ext cx="0" cy="0"/>
          <a:chOff x="0" y="0"/>
          <a:chExt cx="0" cy="0"/>
        </a:xfrm>
      </p:grpSpPr>
      <p:sp>
        <p:nvSpPr>
          <p:cNvPr id="486" name="Shape 486"/>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PREREGISTRATION</a:t>
            </a:r>
            <a:endParaRPr/>
          </a:p>
        </p:txBody>
      </p:sp>
      <p:sp>
        <p:nvSpPr>
          <p:cNvPr id="487" name="Shape 487"/>
          <p:cNvSpPr txBox="1"/>
          <p:nvPr/>
        </p:nvSpPr>
        <p:spPr>
          <a:xfrm>
            <a:off x="1172950" y="2068075"/>
            <a:ext cx="7454400" cy="380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600"/>
              <a:buFont typeface="Corbel"/>
              <a:buNone/>
            </a:pPr>
            <a:r>
              <a:rPr b="0" i="0" lang="en-US" sz="3600" u="none" cap="none" strike="noStrike">
                <a:solidFill>
                  <a:srgbClr val="3F3F3F"/>
                </a:solidFill>
                <a:latin typeface="Corbel"/>
                <a:ea typeface="Corbel"/>
                <a:cs typeface="Corbel"/>
                <a:sym typeface="Corbel"/>
              </a:rPr>
              <a:t>Documenting your research plan in a read-only public repository before you conduct the study.</a:t>
            </a:r>
            <a:endParaRPr/>
          </a:p>
          <a:p>
            <a:pPr indent="0" lvl="0" marL="0" marR="0" rtl="0" algn="r">
              <a:lnSpc>
                <a:spcPct val="100000"/>
              </a:lnSpc>
              <a:spcBef>
                <a:spcPts val="640"/>
              </a:spcBef>
              <a:spcAft>
                <a:spcPts val="0"/>
              </a:spcAft>
              <a:buClr>
                <a:srgbClr val="000000"/>
              </a:buClr>
              <a:buSzPts val="4000"/>
              <a:buFont typeface="Arial"/>
              <a:buNone/>
            </a:pPr>
            <a:r>
              <a:t/>
            </a:r>
            <a:endParaRPr b="0" i="0" sz="4000" u="none" cap="none" strike="noStrike">
              <a:solidFill>
                <a:srgbClr val="3F3F3F"/>
              </a:solidFill>
              <a:latin typeface="Corbel"/>
              <a:ea typeface="Corbel"/>
              <a:cs typeface="Corbel"/>
              <a:sym typeface="Corbel"/>
            </a:endParaRPr>
          </a:p>
          <a:p>
            <a:pPr indent="457200" lvl="0" marL="914400" marR="0" rtl="0" algn="r">
              <a:lnSpc>
                <a:spcPct val="100000"/>
              </a:lnSpc>
              <a:spcBef>
                <a:spcPts val="640"/>
              </a:spcBef>
              <a:spcAft>
                <a:spcPts val="0"/>
              </a:spcAft>
              <a:buClr>
                <a:srgbClr val="3F3F3F"/>
              </a:buClr>
              <a:buSzPts val="2800"/>
              <a:buFont typeface="Corbel"/>
              <a:buNone/>
            </a:pPr>
            <a:r>
              <a:rPr b="0" i="0" lang="en-US" sz="2800" u="none" cap="none" strike="noStrike">
                <a:solidFill>
                  <a:srgbClr val="3F3F3F"/>
                </a:solidFill>
                <a:latin typeface="Corbel"/>
                <a:ea typeface="Corbel"/>
                <a:cs typeface="Corbel"/>
                <a:sym typeface="Corbel"/>
              </a:rPr>
              <a:t>Practice originated in clinical research and is now expanding more broadly</a:t>
            </a:r>
            <a:endParaRPr/>
          </a:p>
        </p:txBody>
      </p:sp>
      <p:sp>
        <p:nvSpPr>
          <p:cNvPr id="488" name="Shape 488"/>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89" name="Shape 48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490" name="Shape 490"/>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495" name="Shape 495"/>
        <p:cNvGrpSpPr/>
        <p:nvPr/>
      </p:nvGrpSpPr>
      <p:grpSpPr>
        <a:xfrm>
          <a:off x="0" y="0"/>
          <a:ext cx="0" cy="0"/>
          <a:chOff x="0" y="0"/>
          <a:chExt cx="0" cy="0"/>
        </a:xfrm>
      </p:grpSpPr>
      <p:sp>
        <p:nvSpPr>
          <p:cNvPr id="496" name="Shape 496"/>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PREREGISTRATION</a:t>
            </a:r>
            <a:endParaRPr/>
          </a:p>
        </p:txBody>
      </p:sp>
      <p:sp>
        <p:nvSpPr>
          <p:cNvPr id="497" name="Shape 497"/>
          <p:cNvSpPr txBox="1"/>
          <p:nvPr/>
        </p:nvSpPr>
        <p:spPr>
          <a:xfrm>
            <a:off x="1250100" y="1349375"/>
            <a:ext cx="7145700" cy="426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2800"/>
              <a:buFont typeface="Corbel"/>
              <a:buNone/>
            </a:pPr>
            <a:r>
              <a:rPr b="0" i="0" lang="en-US" sz="2800" u="none" cap="none" strike="noStrike">
                <a:solidFill>
                  <a:srgbClr val="3F3F3F"/>
                </a:solidFill>
                <a:latin typeface="Corbel"/>
                <a:ea typeface="Corbel"/>
                <a:cs typeface="Corbel"/>
                <a:sym typeface="Corbel"/>
              </a:rPr>
              <a:t>Benefits of preregistering your study depend on how much information you include. At a minimum a preregistration should include the “what” of the study:</a:t>
            </a:r>
            <a:endParaRPr/>
          </a:p>
          <a:p>
            <a:pPr indent="-431800" lvl="1" marL="914400" marR="0" rtl="0" algn="l">
              <a:lnSpc>
                <a:spcPct val="100000"/>
              </a:lnSpc>
              <a:spcBef>
                <a:spcPts val="2060"/>
              </a:spcBef>
              <a:spcAft>
                <a:spcPts val="0"/>
              </a:spcAft>
              <a:buClr>
                <a:srgbClr val="61C2F4"/>
              </a:buClr>
              <a:buSzPts val="2400"/>
              <a:buFont typeface="Arial"/>
              <a:buChar char="•"/>
            </a:pPr>
            <a:r>
              <a:rPr b="0" i="0" lang="en-US" sz="2400" u="none" cap="none" strike="noStrike">
                <a:solidFill>
                  <a:srgbClr val="3F3F3F"/>
                </a:solidFill>
                <a:latin typeface="Corbel"/>
                <a:ea typeface="Corbel"/>
                <a:cs typeface="Corbel"/>
                <a:sym typeface="Corbel"/>
              </a:rPr>
              <a:t>Research question</a:t>
            </a:r>
            <a:endParaRPr/>
          </a:p>
          <a:p>
            <a:pPr indent="-431800" lvl="1" marL="914400" marR="0" rtl="0" algn="l">
              <a:lnSpc>
                <a:spcPct val="100000"/>
              </a:lnSpc>
              <a:spcBef>
                <a:spcPts val="560"/>
              </a:spcBef>
              <a:spcAft>
                <a:spcPts val="0"/>
              </a:spcAft>
              <a:buClr>
                <a:srgbClr val="61C2F4"/>
              </a:buClr>
              <a:buSzPts val="2400"/>
              <a:buFont typeface="Arial"/>
              <a:buChar char="•"/>
            </a:pPr>
            <a:r>
              <a:rPr b="0" i="0" lang="en-US" sz="2400" u="none" cap="none" strike="noStrike">
                <a:solidFill>
                  <a:srgbClr val="3F3F3F"/>
                </a:solidFill>
                <a:latin typeface="Corbel"/>
                <a:ea typeface="Corbel"/>
                <a:cs typeface="Corbel"/>
                <a:sym typeface="Corbel"/>
              </a:rPr>
              <a:t>Population and sample size</a:t>
            </a:r>
            <a:endParaRPr/>
          </a:p>
          <a:p>
            <a:pPr indent="-431800" lvl="1" marL="914400" marR="0" rtl="0" algn="l">
              <a:lnSpc>
                <a:spcPct val="100000"/>
              </a:lnSpc>
              <a:spcBef>
                <a:spcPts val="560"/>
              </a:spcBef>
              <a:spcAft>
                <a:spcPts val="0"/>
              </a:spcAft>
              <a:buClr>
                <a:srgbClr val="61C2F4"/>
              </a:buClr>
              <a:buSzPts val="2400"/>
              <a:buFont typeface="Arial"/>
              <a:buChar char="•"/>
            </a:pPr>
            <a:r>
              <a:rPr b="0" i="0" lang="en-US" sz="2400" u="none" cap="none" strike="noStrike">
                <a:solidFill>
                  <a:srgbClr val="3F3F3F"/>
                </a:solidFill>
                <a:latin typeface="Corbel"/>
                <a:ea typeface="Corbel"/>
                <a:cs typeface="Corbel"/>
                <a:sym typeface="Corbel"/>
              </a:rPr>
              <a:t>General design</a:t>
            </a:r>
            <a:endParaRPr/>
          </a:p>
          <a:p>
            <a:pPr indent="-431800" lvl="1" marL="914400" marR="0" rtl="0" algn="l">
              <a:lnSpc>
                <a:spcPct val="100000"/>
              </a:lnSpc>
              <a:spcBef>
                <a:spcPts val="560"/>
              </a:spcBef>
              <a:spcAft>
                <a:spcPts val="0"/>
              </a:spcAft>
              <a:buClr>
                <a:srgbClr val="61C2F4"/>
              </a:buClr>
              <a:buSzPts val="2400"/>
              <a:buFont typeface="Arial"/>
              <a:buChar char="•"/>
            </a:pPr>
            <a:r>
              <a:rPr b="0" i="0" lang="en-US" sz="2400" u="none" cap="none" strike="noStrike">
                <a:solidFill>
                  <a:srgbClr val="3F3F3F"/>
                </a:solidFill>
                <a:latin typeface="Corbel"/>
                <a:ea typeface="Corbel"/>
                <a:cs typeface="Corbel"/>
                <a:sym typeface="Corbel"/>
              </a:rPr>
              <a:t>Variables you’ll be collecting, or dataset you’ll be using</a:t>
            </a:r>
            <a:endParaRPr/>
          </a:p>
        </p:txBody>
      </p:sp>
      <p:sp>
        <p:nvSpPr>
          <p:cNvPr id="498" name="Shape 498"/>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99" name="Shape 49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00" name="Shape 500"/>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05" name="Shape 505"/>
        <p:cNvGrpSpPr/>
        <p:nvPr/>
      </p:nvGrpSpPr>
      <p:grpSpPr>
        <a:xfrm>
          <a:off x="0" y="0"/>
          <a:ext cx="0" cy="0"/>
          <a:chOff x="0" y="0"/>
          <a:chExt cx="0" cy="0"/>
        </a:xfrm>
      </p:grpSpPr>
      <p:sp>
        <p:nvSpPr>
          <p:cNvPr id="506" name="Shape 506"/>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WHY PREREGISTER?</a:t>
            </a:r>
            <a:endParaRPr/>
          </a:p>
        </p:txBody>
      </p:sp>
      <p:sp>
        <p:nvSpPr>
          <p:cNvPr id="507" name="Shape 507"/>
          <p:cNvSpPr txBox="1"/>
          <p:nvPr/>
        </p:nvSpPr>
        <p:spPr>
          <a:xfrm>
            <a:off x="342900" y="1577975"/>
            <a:ext cx="8229600" cy="2231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Preregistration helps reduce the “file drawer effect” by increasing discoverability of unpublished studies</a:t>
            </a:r>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457200" lvl="1" marL="914400" marR="0" rtl="0" algn="l">
              <a:lnSpc>
                <a:spcPct val="100000"/>
              </a:lnSpc>
              <a:spcBef>
                <a:spcPts val="560"/>
              </a:spcBef>
              <a:spcAft>
                <a:spcPts val="0"/>
              </a:spcAft>
              <a:buClr>
                <a:srgbClr val="61C2F4"/>
              </a:buClr>
              <a:buSzPts val="2800"/>
              <a:buFont typeface="Arial"/>
              <a:buNone/>
            </a:pPr>
            <a:r>
              <a:t/>
            </a:r>
            <a:endParaRPr b="0" i="0" sz="2800" u="none" cap="none" strike="noStrike">
              <a:solidFill>
                <a:srgbClr val="3F3F3F"/>
              </a:solidFill>
              <a:latin typeface="Corbel"/>
              <a:ea typeface="Corbel"/>
              <a:cs typeface="Corbel"/>
              <a:sym typeface="Corbel"/>
            </a:endParaRPr>
          </a:p>
        </p:txBody>
      </p:sp>
      <p:sp>
        <p:nvSpPr>
          <p:cNvPr id="508" name="Shape 508"/>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09" name="Shape 50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10" name="Shape 510"/>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15" name="Shape 515"/>
        <p:cNvGrpSpPr/>
        <p:nvPr/>
      </p:nvGrpSpPr>
      <p:grpSpPr>
        <a:xfrm>
          <a:off x="0" y="0"/>
          <a:ext cx="0" cy="0"/>
          <a:chOff x="0" y="0"/>
          <a:chExt cx="0" cy="0"/>
        </a:xfrm>
      </p:grpSpPr>
      <p:sp>
        <p:nvSpPr>
          <p:cNvPr id="516" name="Shape 516"/>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WHY PREREGISTER?</a:t>
            </a:r>
            <a:endParaRPr/>
          </a:p>
        </p:txBody>
      </p:sp>
      <p:sp>
        <p:nvSpPr>
          <p:cNvPr id="517" name="Shape 517"/>
          <p:cNvSpPr txBox="1"/>
          <p:nvPr/>
        </p:nvSpPr>
        <p:spPr>
          <a:xfrm>
            <a:off x="342900" y="1577975"/>
            <a:ext cx="8229600" cy="2231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Preregistration helps reduce the “file drawer effect” by increasing discoverability of unpublished studies</a:t>
            </a:r>
            <a:endParaRPr/>
          </a:p>
        </p:txBody>
      </p:sp>
      <p:sp>
        <p:nvSpPr>
          <p:cNvPr id="518" name="Shape 518"/>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19" name="Shape 51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20" name="Shape 520"/>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521" name="Shape 521"/>
          <p:cNvSpPr/>
          <p:nvPr/>
        </p:nvSpPr>
        <p:spPr>
          <a:xfrm>
            <a:off x="-182880" y="0"/>
            <a:ext cx="9692700" cy="5943600"/>
          </a:xfrm>
          <a:prstGeom prst="rect">
            <a:avLst/>
          </a:prstGeom>
          <a:solidFill>
            <a:srgbClr val="EEEEEE">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Shape 522"/>
          <p:cNvSpPr/>
          <p:nvPr/>
        </p:nvSpPr>
        <p:spPr>
          <a:xfrm>
            <a:off x="1948500" y="3343140"/>
            <a:ext cx="5513700" cy="2088900"/>
          </a:xfrm>
          <a:prstGeom prst="rect">
            <a:avLst/>
          </a:prstGeom>
          <a:solidFill>
            <a:srgbClr val="103362"/>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lt1"/>
              </a:buClr>
              <a:buSzPts val="900"/>
              <a:buFont typeface="Calibri"/>
              <a:buNone/>
            </a:pPr>
            <a:r>
              <a:rPr b="0" i="0" lang="en-US" sz="3600" u="none" cap="none" strike="noStrike">
                <a:solidFill>
                  <a:schemeClr val="lt1"/>
                </a:solidFill>
                <a:latin typeface="Calibri"/>
                <a:ea typeface="Calibri"/>
                <a:cs typeface="Calibri"/>
                <a:sym typeface="Calibri"/>
              </a:rPr>
              <a:t>Studies that are never published are lost to the “file drawer effect”</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27" name="Shape 527"/>
        <p:cNvGrpSpPr/>
        <p:nvPr/>
      </p:nvGrpSpPr>
      <p:grpSpPr>
        <a:xfrm>
          <a:off x="0" y="0"/>
          <a:ext cx="0" cy="0"/>
          <a:chOff x="0" y="0"/>
          <a:chExt cx="0" cy="0"/>
        </a:xfrm>
      </p:grpSpPr>
      <p:sp>
        <p:nvSpPr>
          <p:cNvPr id="528" name="Shape 528"/>
          <p:cNvSpPr txBox="1"/>
          <p:nvPr/>
        </p:nvSpPr>
        <p:spPr>
          <a:xfrm>
            <a:off x="342900" y="1100150"/>
            <a:ext cx="2895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900"/>
              <a:buFont typeface="Century Gothic"/>
              <a:buNone/>
            </a:pPr>
            <a:r>
              <a:rPr b="0" i="0" lang="en-US" sz="3600" u="none" cap="none" strike="noStrike">
                <a:solidFill>
                  <a:schemeClr val="dk2"/>
                </a:solidFill>
                <a:latin typeface="Century Gothic"/>
                <a:ea typeface="Century Gothic"/>
                <a:cs typeface="Century Gothic"/>
                <a:sym typeface="Century Gothic"/>
              </a:rPr>
              <a:t>POSITIVE RESULTS BY DISCIPLINE</a:t>
            </a:r>
            <a:endParaRPr/>
          </a:p>
          <a:p>
            <a:pPr indent="0" lvl="0" marL="0" marR="0" rtl="0" algn="l">
              <a:lnSpc>
                <a:spcPct val="100000"/>
              </a:lnSpc>
              <a:spcBef>
                <a:spcPts val="0"/>
              </a:spcBef>
              <a:spcAft>
                <a:spcPts val="0"/>
              </a:spcAft>
              <a:buClr>
                <a:srgbClr val="103362"/>
              </a:buClr>
              <a:buSzPts val="4400"/>
              <a:buFont typeface="Century Gothic"/>
              <a:buNone/>
            </a:pPr>
            <a:r>
              <a:t/>
            </a:r>
            <a:endParaRPr b="0" i="0" sz="4400" u="none" cap="none" strike="noStrike">
              <a:solidFill>
                <a:srgbClr val="103362"/>
              </a:solidFill>
              <a:latin typeface="Century Gothic"/>
              <a:ea typeface="Century Gothic"/>
              <a:cs typeface="Century Gothic"/>
              <a:sym typeface="Century Gothic"/>
            </a:endParaRPr>
          </a:p>
        </p:txBody>
      </p:sp>
      <p:sp>
        <p:nvSpPr>
          <p:cNvPr id="529" name="Shape 529"/>
          <p:cNvSpPr txBox="1"/>
          <p:nvPr/>
        </p:nvSpPr>
        <p:spPr>
          <a:xfrm>
            <a:off x="342900" y="3581400"/>
            <a:ext cx="2730600" cy="191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Fanelli D (2010) “Positive” Results Increase Down the Hierarchy of the Sciences. PLOS ONE 5(4): e10068. doi:10.1371/journal.pone.0010068</a:t>
            </a:r>
            <a:endParaRPr/>
          </a:p>
          <a:p>
            <a:pPr indent="0" lvl="0" marL="0" marR="0" rtl="0" algn="l">
              <a:lnSpc>
                <a:spcPct val="100000"/>
              </a:lnSpc>
              <a:spcBef>
                <a:spcPts val="0"/>
              </a:spcBef>
              <a:spcAft>
                <a:spcPts val="0"/>
              </a:spcAft>
              <a:buClr>
                <a:schemeClr val="dk1"/>
              </a:buClr>
              <a:buSzPts val="325"/>
              <a:buFont typeface="Arial"/>
              <a:buNone/>
            </a:pPr>
            <a:r>
              <a:rPr b="0" i="0" lang="en-US" sz="1300" u="sng" cap="none" strike="noStrike">
                <a:solidFill>
                  <a:schemeClr val="hlink"/>
                </a:solidFill>
                <a:latin typeface="Arial"/>
                <a:ea typeface="Arial"/>
                <a:cs typeface="Arial"/>
                <a:sym typeface="Arial"/>
                <a:hlinkClick r:id="rId3"/>
              </a:rPr>
              <a:t>http://journals.plos.org/plosone/article?id=10.1371/journal.pone.0010068</a:t>
            </a:r>
            <a:endParaRPr/>
          </a:p>
        </p:txBody>
      </p:sp>
      <p:sp>
        <p:nvSpPr>
          <p:cNvPr id="530" name="Shape 530"/>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31" name="Shape 531"/>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32" name="Shape 532"/>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pic>
        <p:nvPicPr>
          <p:cNvPr id="533" name="Shape 533"/>
          <p:cNvPicPr preferRelativeResize="0"/>
          <p:nvPr/>
        </p:nvPicPr>
        <p:blipFill rotWithShape="1">
          <a:blip r:embed="rId4">
            <a:alphaModFix/>
          </a:blip>
          <a:srcRect b="0" l="0" r="0" t="0"/>
          <a:stretch/>
        </p:blipFill>
        <p:spPr>
          <a:xfrm>
            <a:off x="3442764" y="0"/>
            <a:ext cx="5701200" cy="5984100"/>
          </a:xfrm>
          <a:prstGeom prst="rect">
            <a:avLst/>
          </a:prstGeom>
          <a:noFill/>
          <a:ln>
            <a:noFill/>
          </a:ln>
        </p:spPr>
      </p:pic>
      <p:pic>
        <p:nvPicPr>
          <p:cNvPr id="534" name="Shape 534"/>
          <p:cNvPicPr preferRelativeResize="0"/>
          <p:nvPr/>
        </p:nvPicPr>
        <p:blipFill rotWithShape="1">
          <a:blip r:embed="rId5">
            <a:alphaModFix/>
          </a:blip>
          <a:srcRect b="0" l="0" r="0" t="0"/>
          <a:stretch/>
        </p:blipFill>
        <p:spPr>
          <a:xfrm>
            <a:off x="342903" y="5471110"/>
            <a:ext cx="2050500" cy="427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38" name="Shape 538"/>
        <p:cNvGrpSpPr/>
        <p:nvPr/>
      </p:nvGrpSpPr>
      <p:grpSpPr>
        <a:xfrm>
          <a:off x="0" y="0"/>
          <a:ext cx="0" cy="0"/>
          <a:chOff x="0" y="0"/>
          <a:chExt cx="0" cy="0"/>
        </a:xfrm>
      </p:grpSpPr>
      <p:sp>
        <p:nvSpPr>
          <p:cNvPr id="539" name="Shape 539"/>
          <p:cNvSpPr txBox="1"/>
          <p:nvPr/>
        </p:nvSpPr>
        <p:spPr>
          <a:xfrm>
            <a:off x="75425" y="1442300"/>
            <a:ext cx="8611500" cy="3875100"/>
          </a:xfrm>
          <a:prstGeom prst="rect">
            <a:avLst/>
          </a:prstGeom>
          <a:noFill/>
          <a:ln>
            <a:noFill/>
          </a:ln>
        </p:spPr>
        <p:txBody>
          <a:bodyPr anchorCtr="0" anchor="t" bIns="45700" lIns="91425" spcFirstLastPara="1" rIns="91425" wrap="square" tIns="45700">
            <a:noAutofit/>
          </a:bodyPr>
          <a:lstStyle/>
          <a:p>
            <a:pPr indent="-457200" lvl="0" marL="1371600" marR="0" rtl="0" algn="l">
              <a:lnSpc>
                <a:spcPct val="115000"/>
              </a:lnSpc>
              <a:spcBef>
                <a:spcPts val="0"/>
              </a:spcBef>
              <a:spcAft>
                <a:spcPts val="0"/>
              </a:spcAft>
              <a:buClr>
                <a:srgbClr val="61C2F4"/>
              </a:buClr>
              <a:buSzPts val="3200"/>
              <a:buFont typeface="Corbel"/>
              <a:buChar char="•"/>
            </a:pPr>
            <a:r>
              <a:rPr b="0" i="0" lang="en-US" sz="3200" u="none" cap="none" strike="noStrike">
                <a:solidFill>
                  <a:srgbClr val="3F3F3F"/>
                </a:solidFill>
                <a:latin typeface="Corbel"/>
                <a:ea typeface="Corbel"/>
                <a:cs typeface="Corbel"/>
                <a:sym typeface="Corbel"/>
              </a:rPr>
              <a:t>Study population: ANES 2012 Dataset</a:t>
            </a:r>
            <a:endParaRPr/>
          </a:p>
          <a:p>
            <a:pPr indent="-457200" lvl="0" marL="1371600" marR="0" rtl="0" algn="l">
              <a:lnSpc>
                <a:spcPct val="115000"/>
              </a:lnSpc>
              <a:spcBef>
                <a:spcPts val="640"/>
              </a:spcBef>
              <a:spcAft>
                <a:spcPts val="0"/>
              </a:spcAft>
              <a:buClr>
                <a:srgbClr val="61C2F4"/>
              </a:buClr>
              <a:buSzPts val="3200"/>
              <a:buFont typeface="Corbel"/>
              <a:buChar char="•"/>
            </a:pPr>
            <a:r>
              <a:rPr b="0" i="0" lang="en-US" sz="3200" u="none" cap="none" strike="noStrike">
                <a:solidFill>
                  <a:srgbClr val="3F3F3F"/>
                </a:solidFill>
                <a:latin typeface="Corbel"/>
                <a:ea typeface="Corbel"/>
                <a:cs typeface="Corbel"/>
                <a:sym typeface="Corbel"/>
              </a:rPr>
              <a:t>Sample size: 199 subjects</a:t>
            </a:r>
            <a:endParaRPr/>
          </a:p>
          <a:p>
            <a:pPr indent="-457200" lvl="0" marL="1371600" marR="0" rtl="0" algn="l">
              <a:lnSpc>
                <a:spcPct val="115000"/>
              </a:lnSpc>
              <a:spcBef>
                <a:spcPts val="640"/>
              </a:spcBef>
              <a:spcAft>
                <a:spcPts val="0"/>
              </a:spcAft>
              <a:buClr>
                <a:srgbClr val="61C2F4"/>
              </a:buClr>
              <a:buSzPts val="3200"/>
              <a:buFont typeface="Corbel"/>
              <a:buChar char="•"/>
            </a:pPr>
            <a:r>
              <a:rPr b="0" i="0" lang="en-US" sz="3200" u="none" cap="none" strike="noStrike">
                <a:solidFill>
                  <a:srgbClr val="3F3F3F"/>
                </a:solidFill>
                <a:latin typeface="Corbel"/>
                <a:ea typeface="Corbel"/>
                <a:cs typeface="Corbel"/>
                <a:sym typeface="Corbel"/>
              </a:rPr>
              <a:t>What variables will you use?</a:t>
            </a:r>
            <a:endParaRPr/>
          </a:p>
        </p:txBody>
      </p:sp>
      <p:sp>
        <p:nvSpPr>
          <p:cNvPr id="540" name="Shape 540"/>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41" name="Shape 541"/>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42" name="Shape 542"/>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543" name="Shape 543"/>
          <p:cNvSpPr txBox="1"/>
          <p:nvPr/>
        </p:nvSpPr>
        <p:spPr>
          <a:xfrm>
            <a:off x="358225" y="254525"/>
            <a:ext cx="8328600" cy="118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103362"/>
              </a:buClr>
              <a:buSzPts val="3600"/>
              <a:buFont typeface="Century Gothic"/>
              <a:buNone/>
            </a:pPr>
            <a:r>
              <a:rPr b="0" i="0" lang="en-US" sz="3600" u="none" cap="none" strike="noStrike">
                <a:solidFill>
                  <a:srgbClr val="103362"/>
                </a:solidFill>
                <a:latin typeface="Century Gothic"/>
                <a:ea typeface="Century Gothic"/>
                <a:cs typeface="Century Gothic"/>
                <a:sym typeface="Century Gothic"/>
              </a:rPr>
              <a:t>ADD DETAILS TO YOUR OSF PROJECT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47" name="Shape 547"/>
        <p:cNvGrpSpPr/>
        <p:nvPr/>
      </p:nvGrpSpPr>
      <p:grpSpPr>
        <a:xfrm>
          <a:off x="0" y="0"/>
          <a:ext cx="0" cy="0"/>
          <a:chOff x="0" y="0"/>
          <a:chExt cx="0" cy="0"/>
        </a:xfrm>
      </p:grpSpPr>
      <p:sp>
        <p:nvSpPr>
          <p:cNvPr id="548" name="Shape 54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PRE-ANALYSIS PLAN</a:t>
            </a:r>
            <a:endParaRPr/>
          </a:p>
        </p:txBody>
      </p:sp>
      <p:sp>
        <p:nvSpPr>
          <p:cNvPr id="549" name="Shape 549"/>
          <p:cNvSpPr txBox="1"/>
          <p:nvPr/>
        </p:nvSpPr>
        <p:spPr>
          <a:xfrm>
            <a:off x="914400" y="1464225"/>
            <a:ext cx="7760700" cy="22314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3F3F3F"/>
              </a:buClr>
              <a:buSzPts val="3400"/>
              <a:buFont typeface="Corbel"/>
              <a:buNone/>
            </a:pPr>
            <a:r>
              <a:rPr b="0" i="0" lang="en-US" sz="3400" u="none" cap="none" strike="noStrike">
                <a:solidFill>
                  <a:srgbClr val="3F3F3F"/>
                </a:solidFill>
                <a:latin typeface="Corbel"/>
                <a:ea typeface="Corbel"/>
                <a:cs typeface="Corbel"/>
                <a:sym typeface="Corbel"/>
              </a:rPr>
              <a:t>Details the analyses planned for hypothesis testing:</a:t>
            </a:r>
            <a:endParaRPr/>
          </a:p>
          <a:p>
            <a:pPr indent="-350519" lvl="3" marL="1828800" marR="0" rtl="0" algn="l">
              <a:lnSpc>
                <a:spcPct val="120000"/>
              </a:lnSpc>
              <a:spcBef>
                <a:spcPts val="0"/>
              </a:spcBef>
              <a:spcAft>
                <a:spcPts val="0"/>
              </a:spcAft>
              <a:buClr>
                <a:srgbClr val="61C2F4"/>
              </a:buClr>
              <a:buSzPts val="1920"/>
              <a:buFont typeface="Arial"/>
              <a:buNone/>
            </a:pPr>
            <a:r>
              <a:rPr b="0" i="0" lang="en-US" sz="2400" u="none" cap="none" strike="noStrike">
                <a:solidFill>
                  <a:srgbClr val="3F3F3F"/>
                </a:solidFill>
                <a:latin typeface="Corbel"/>
                <a:ea typeface="Corbel"/>
                <a:cs typeface="Corbel"/>
                <a:sym typeface="Corbel"/>
              </a:rPr>
              <a:t>Sample size</a:t>
            </a:r>
            <a:endParaRPr/>
          </a:p>
          <a:p>
            <a:pPr indent="-350519" lvl="3" marL="1828800" marR="0" rtl="0" algn="l">
              <a:lnSpc>
                <a:spcPct val="120000"/>
              </a:lnSpc>
              <a:spcBef>
                <a:spcPts val="0"/>
              </a:spcBef>
              <a:spcAft>
                <a:spcPts val="0"/>
              </a:spcAft>
              <a:buClr>
                <a:srgbClr val="61C2F4"/>
              </a:buClr>
              <a:buSzPts val="1920"/>
              <a:buFont typeface="Arial"/>
              <a:buNone/>
            </a:pPr>
            <a:r>
              <a:rPr b="0" i="0" lang="en-US" sz="2400" u="none" cap="none" strike="noStrike">
                <a:solidFill>
                  <a:srgbClr val="3F3F3F"/>
                </a:solidFill>
                <a:latin typeface="Corbel"/>
                <a:ea typeface="Corbel"/>
                <a:cs typeface="Corbel"/>
                <a:sym typeface="Corbel"/>
              </a:rPr>
              <a:t>Data processing and cleaning procedures</a:t>
            </a:r>
            <a:endParaRPr/>
          </a:p>
          <a:p>
            <a:pPr indent="-350519" lvl="3" marL="1828800" marR="0" rtl="0" algn="l">
              <a:lnSpc>
                <a:spcPct val="120000"/>
              </a:lnSpc>
              <a:spcBef>
                <a:spcPts val="0"/>
              </a:spcBef>
              <a:spcAft>
                <a:spcPts val="0"/>
              </a:spcAft>
              <a:buClr>
                <a:srgbClr val="61C2F4"/>
              </a:buClr>
              <a:buSzPts val="1920"/>
              <a:buFont typeface="Arial"/>
              <a:buNone/>
            </a:pPr>
            <a:r>
              <a:rPr b="0" i="0" lang="en-US" sz="2400" u="none" cap="none" strike="noStrike">
                <a:solidFill>
                  <a:srgbClr val="3F3F3F"/>
                </a:solidFill>
                <a:latin typeface="Corbel"/>
                <a:ea typeface="Corbel"/>
                <a:cs typeface="Corbel"/>
                <a:sym typeface="Corbel"/>
              </a:rPr>
              <a:t>Exclusion criteria</a:t>
            </a:r>
            <a:endParaRPr/>
          </a:p>
          <a:p>
            <a:pPr indent="-350519" lvl="3" marL="1828800" marR="0" rtl="0" algn="l">
              <a:lnSpc>
                <a:spcPct val="120000"/>
              </a:lnSpc>
              <a:spcBef>
                <a:spcPts val="0"/>
              </a:spcBef>
              <a:spcAft>
                <a:spcPts val="0"/>
              </a:spcAft>
              <a:buClr>
                <a:srgbClr val="61C2F4"/>
              </a:buClr>
              <a:buSzPts val="1920"/>
              <a:buFont typeface="Arial"/>
              <a:buNone/>
            </a:pPr>
            <a:r>
              <a:rPr b="0" i="0" lang="en-US" sz="2400" u="none" cap="none" strike="noStrike">
                <a:solidFill>
                  <a:srgbClr val="3F3F3F"/>
                </a:solidFill>
                <a:latin typeface="Corbel"/>
                <a:ea typeface="Corbel"/>
                <a:cs typeface="Corbel"/>
                <a:sym typeface="Corbel"/>
              </a:rPr>
              <a:t>Statistical analyses</a:t>
            </a:r>
            <a:endParaRPr/>
          </a:p>
          <a:p>
            <a:pPr indent="0" lvl="0" marL="0" marR="0" rtl="0" algn="l">
              <a:lnSpc>
                <a:spcPct val="130000"/>
              </a:lnSpc>
              <a:spcBef>
                <a:spcPts val="2000"/>
              </a:spcBef>
              <a:spcAft>
                <a:spcPts val="0"/>
              </a:spcAft>
              <a:buClr>
                <a:srgbClr val="3F3F3F"/>
              </a:buClr>
              <a:buSzPts val="2600"/>
              <a:buFont typeface="Corbel"/>
              <a:buNone/>
            </a:pPr>
            <a:r>
              <a:rPr b="0" i="0" lang="en-US" sz="2600" u="none" cap="none" strike="noStrike">
                <a:solidFill>
                  <a:srgbClr val="3F3F3F"/>
                </a:solidFill>
                <a:latin typeface="Corbel"/>
                <a:ea typeface="Corbel"/>
                <a:cs typeface="Corbel"/>
                <a:sym typeface="Corbel"/>
              </a:rPr>
              <a:t>Including a pre-analysis plan in your preregistration helps decrease researcher degrees of freedom</a:t>
            </a:r>
            <a:endParaRPr/>
          </a:p>
        </p:txBody>
      </p:sp>
      <p:sp>
        <p:nvSpPr>
          <p:cNvPr id="550" name="Shape 550"/>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51" name="Shape 551"/>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52" name="Shape 552"/>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56" name="Shape 556"/>
        <p:cNvGrpSpPr/>
        <p:nvPr/>
      </p:nvGrpSpPr>
      <p:grpSpPr>
        <a:xfrm>
          <a:off x="0" y="0"/>
          <a:ext cx="0" cy="0"/>
          <a:chOff x="0" y="0"/>
          <a:chExt cx="0" cy="0"/>
        </a:xfrm>
      </p:grpSpPr>
      <p:sp>
        <p:nvSpPr>
          <p:cNvPr id="557" name="Shape 557"/>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925"/>
              <a:buFont typeface="Century Gothic"/>
              <a:buNone/>
            </a:pPr>
            <a:r>
              <a:rPr b="0" i="0" lang="en-US" sz="3700" u="none" cap="none" strike="noStrike">
                <a:solidFill>
                  <a:srgbClr val="103362"/>
                </a:solidFill>
                <a:latin typeface="Century Gothic"/>
                <a:ea typeface="Century Gothic"/>
                <a:cs typeface="Century Gothic"/>
                <a:sym typeface="Century Gothic"/>
              </a:rPr>
              <a:t>RESEARCHER DEGREES OF FREEDOM</a:t>
            </a:r>
            <a:endParaRPr/>
          </a:p>
        </p:txBody>
      </p:sp>
      <p:sp>
        <p:nvSpPr>
          <p:cNvPr id="558" name="Shape 558"/>
          <p:cNvSpPr txBox="1"/>
          <p:nvPr/>
        </p:nvSpPr>
        <p:spPr>
          <a:xfrm>
            <a:off x="457200" y="1540425"/>
            <a:ext cx="8588400" cy="2231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F3F3F"/>
              </a:buClr>
              <a:buSzPts val="3300"/>
              <a:buFont typeface="Corbel"/>
              <a:buNone/>
            </a:pPr>
            <a:r>
              <a:rPr b="0" i="0" lang="en-US" sz="3300" u="none" cap="none" strike="noStrike">
                <a:solidFill>
                  <a:srgbClr val="3F3F3F"/>
                </a:solidFill>
                <a:latin typeface="Corbel"/>
                <a:ea typeface="Corbel"/>
                <a:cs typeface="Corbel"/>
                <a:sym typeface="Corbel"/>
              </a:rPr>
              <a:t>All data processing and analytical choices made </a:t>
            </a:r>
            <a:r>
              <a:rPr b="1" i="1" lang="en-US" sz="3300" u="none" cap="none" strike="noStrike">
                <a:solidFill>
                  <a:srgbClr val="3F3F3F"/>
                </a:solidFill>
                <a:latin typeface="Corbel"/>
                <a:ea typeface="Corbel"/>
                <a:cs typeface="Corbel"/>
                <a:sym typeface="Corbel"/>
              </a:rPr>
              <a:t>after</a:t>
            </a:r>
            <a:r>
              <a:rPr b="0" i="0" lang="en-US" sz="3300" u="none" cap="none" strike="noStrike">
                <a:solidFill>
                  <a:srgbClr val="3F3F3F"/>
                </a:solidFill>
                <a:latin typeface="Corbel"/>
                <a:ea typeface="Corbel"/>
                <a:cs typeface="Corbel"/>
                <a:sym typeface="Corbel"/>
              </a:rPr>
              <a:t> seeing and interacting with your data</a:t>
            </a:r>
            <a:endParaRPr/>
          </a:p>
          <a:p>
            <a:pPr indent="-419100" lvl="0" marL="1409700" marR="0" rtl="0" algn="l">
              <a:lnSpc>
                <a:spcPct val="120000"/>
              </a:lnSpc>
              <a:spcBef>
                <a:spcPts val="2000"/>
              </a:spcBef>
              <a:spcAft>
                <a:spcPts val="0"/>
              </a:spcAft>
              <a:buClr>
                <a:srgbClr val="61C2F4"/>
              </a:buClr>
              <a:buSzPts val="2600"/>
              <a:buFont typeface="Arial"/>
              <a:buChar char="•"/>
            </a:pPr>
            <a:r>
              <a:rPr b="0" i="0" lang="en-US" sz="2600" u="none" cap="none" strike="noStrike">
                <a:solidFill>
                  <a:srgbClr val="3F3F3F"/>
                </a:solidFill>
                <a:latin typeface="Corbel"/>
                <a:ea typeface="Corbel"/>
                <a:cs typeface="Corbel"/>
                <a:sym typeface="Corbel"/>
              </a:rPr>
              <a:t>Should I collect more data?</a:t>
            </a:r>
            <a:endParaRPr/>
          </a:p>
          <a:p>
            <a:pPr indent="-419100" lvl="0" marL="1409700" marR="0" rtl="0" algn="l">
              <a:lnSpc>
                <a:spcPct val="120000"/>
              </a:lnSpc>
              <a:spcBef>
                <a:spcPts val="0"/>
              </a:spcBef>
              <a:spcAft>
                <a:spcPts val="0"/>
              </a:spcAft>
              <a:buClr>
                <a:srgbClr val="61C2F4"/>
              </a:buClr>
              <a:buSzPts val="2600"/>
              <a:buFont typeface="Arial"/>
              <a:buChar char="•"/>
            </a:pPr>
            <a:r>
              <a:rPr b="0" i="0" lang="en-US" sz="2600" u="none" cap="none" strike="noStrike">
                <a:solidFill>
                  <a:srgbClr val="3F3F3F"/>
                </a:solidFill>
                <a:latin typeface="Corbel"/>
                <a:ea typeface="Corbel"/>
                <a:cs typeface="Corbel"/>
                <a:sym typeface="Corbel"/>
              </a:rPr>
              <a:t>Which observations should I exclude?</a:t>
            </a:r>
            <a:endParaRPr/>
          </a:p>
          <a:p>
            <a:pPr indent="-419100" lvl="0" marL="1409700" marR="0" rtl="0" algn="l">
              <a:lnSpc>
                <a:spcPct val="120000"/>
              </a:lnSpc>
              <a:spcBef>
                <a:spcPts val="0"/>
              </a:spcBef>
              <a:spcAft>
                <a:spcPts val="0"/>
              </a:spcAft>
              <a:buClr>
                <a:srgbClr val="61C2F4"/>
              </a:buClr>
              <a:buSzPts val="2600"/>
              <a:buFont typeface="Arial"/>
              <a:buChar char="•"/>
            </a:pPr>
            <a:r>
              <a:rPr b="0" i="0" lang="en-US" sz="2600" u="none" cap="none" strike="noStrike">
                <a:solidFill>
                  <a:srgbClr val="3F3F3F"/>
                </a:solidFill>
                <a:latin typeface="Corbel"/>
                <a:ea typeface="Corbel"/>
                <a:cs typeface="Corbel"/>
                <a:sym typeface="Corbel"/>
              </a:rPr>
              <a:t>Which conditions should I compare?</a:t>
            </a:r>
            <a:endParaRPr/>
          </a:p>
          <a:p>
            <a:pPr indent="-419100" lvl="0" marL="1409700" marR="0" rtl="0" algn="l">
              <a:lnSpc>
                <a:spcPct val="120000"/>
              </a:lnSpc>
              <a:spcBef>
                <a:spcPts val="0"/>
              </a:spcBef>
              <a:spcAft>
                <a:spcPts val="0"/>
              </a:spcAft>
              <a:buClr>
                <a:srgbClr val="61C2F4"/>
              </a:buClr>
              <a:buSzPts val="2600"/>
              <a:buFont typeface="Arial"/>
              <a:buChar char="•"/>
            </a:pPr>
            <a:r>
              <a:rPr b="0" i="0" lang="en-US" sz="2600" u="none" cap="none" strike="noStrike">
                <a:solidFill>
                  <a:srgbClr val="3F3F3F"/>
                </a:solidFill>
                <a:latin typeface="Corbel"/>
                <a:ea typeface="Corbel"/>
                <a:cs typeface="Corbel"/>
                <a:sym typeface="Corbel"/>
              </a:rPr>
              <a:t>What should be my main DV?</a:t>
            </a:r>
            <a:endParaRPr/>
          </a:p>
          <a:p>
            <a:pPr indent="-419100" lvl="0" marL="1409700" marR="0" rtl="0" algn="l">
              <a:lnSpc>
                <a:spcPct val="120000"/>
              </a:lnSpc>
              <a:spcBef>
                <a:spcPts val="0"/>
              </a:spcBef>
              <a:spcAft>
                <a:spcPts val="0"/>
              </a:spcAft>
              <a:buClr>
                <a:srgbClr val="61C2F4"/>
              </a:buClr>
              <a:buSzPts val="2600"/>
              <a:buFont typeface="Arial"/>
              <a:buChar char="•"/>
            </a:pPr>
            <a:r>
              <a:rPr b="0" i="0" lang="en-US" sz="2600" u="none" cap="none" strike="noStrike">
                <a:solidFill>
                  <a:srgbClr val="3F3F3F"/>
                </a:solidFill>
                <a:latin typeface="Corbel"/>
                <a:ea typeface="Corbel"/>
                <a:cs typeface="Corbel"/>
                <a:sym typeface="Corbel"/>
              </a:rPr>
              <a:t>Should I look for an interaction effect?</a:t>
            </a:r>
            <a:endParaRPr/>
          </a:p>
        </p:txBody>
      </p:sp>
      <p:sp>
        <p:nvSpPr>
          <p:cNvPr id="559" name="Shape 559"/>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60" name="Shape 56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561" name="Shape 561"/>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66" name="Shape 566"/>
        <p:cNvGrpSpPr/>
        <p:nvPr/>
      </p:nvGrpSpPr>
      <p:grpSpPr>
        <a:xfrm>
          <a:off x="0" y="0"/>
          <a:ext cx="0" cy="0"/>
          <a:chOff x="0" y="0"/>
          <a:chExt cx="0" cy="0"/>
        </a:xfrm>
      </p:grpSpPr>
      <p:sp>
        <p:nvSpPr>
          <p:cNvPr id="567" name="Shape 567"/>
          <p:cNvSpPr/>
          <p:nvPr/>
        </p:nvSpPr>
        <p:spPr>
          <a:xfrm rot="5400000">
            <a:off x="-3063082" y="30757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68" name="Shape 568"/>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569" name="Shape 569"/>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570" name="Shape 570"/>
          <p:cNvSpPr txBox="1"/>
          <p:nvPr/>
        </p:nvSpPr>
        <p:spPr>
          <a:xfrm>
            <a:off x="1041400" y="198438"/>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650"/>
              <a:buFont typeface="Century Gothic"/>
              <a:buNone/>
            </a:pPr>
            <a:r>
              <a:rPr b="1" i="0" lang="en-US" sz="2600" u="none" cap="none" strike="noStrike">
                <a:solidFill>
                  <a:schemeClr val="dk2"/>
                </a:solidFill>
                <a:latin typeface="Century Gothic"/>
                <a:ea typeface="Century Gothic"/>
                <a:cs typeface="Century Gothic"/>
                <a:sym typeface="Century Gothic"/>
              </a:rPr>
              <a:t>False Positive Inflation </a:t>
            </a:r>
            <a:endParaRPr/>
          </a:p>
        </p:txBody>
      </p:sp>
      <p:sp>
        <p:nvSpPr>
          <p:cNvPr id="571" name="Shape 571"/>
          <p:cNvSpPr/>
          <p:nvPr/>
        </p:nvSpPr>
        <p:spPr>
          <a:xfrm>
            <a:off x="1041400" y="6462225"/>
            <a:ext cx="7995600" cy="292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325"/>
              <a:buFont typeface="Arial"/>
              <a:buNone/>
            </a:pPr>
            <a:r>
              <a:rPr b="0" i="0" lang="en-US" sz="1300" u="none" cap="none" strike="noStrike">
                <a:solidFill>
                  <a:schemeClr val="dk1"/>
                </a:solidFill>
                <a:latin typeface="Arial"/>
                <a:ea typeface="Arial"/>
                <a:cs typeface="Arial"/>
                <a:sym typeface="Arial"/>
              </a:rPr>
              <a:t>Simmons, Nelson, &amp; Simonsohn (2011)</a:t>
            </a:r>
            <a:endParaRPr/>
          </a:p>
        </p:txBody>
      </p:sp>
      <p:pic>
        <p:nvPicPr>
          <p:cNvPr id="572" name="Shape 572"/>
          <p:cNvPicPr preferRelativeResize="0"/>
          <p:nvPr/>
        </p:nvPicPr>
        <p:blipFill rotWithShape="1">
          <a:blip r:embed="rId3">
            <a:alphaModFix/>
          </a:blip>
          <a:srcRect b="0" l="0" r="0" t="0"/>
          <a:stretch/>
        </p:blipFill>
        <p:spPr>
          <a:xfrm>
            <a:off x="1577549" y="1169349"/>
            <a:ext cx="6775500" cy="5065500"/>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573" name="Shape 573"/>
          <p:cNvSpPr txBox="1"/>
          <p:nvPr/>
        </p:nvSpPr>
        <p:spPr>
          <a:xfrm>
            <a:off x="5689600" y="2311400"/>
            <a:ext cx="673099"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
        <p:nvSpPr>
          <p:cNvPr id="574" name="Shape 574"/>
          <p:cNvSpPr/>
          <p:nvPr/>
        </p:nvSpPr>
        <p:spPr>
          <a:xfrm>
            <a:off x="5740400" y="2830815"/>
            <a:ext cx="571500" cy="3253999"/>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 name="Shape 575"/>
          <p:cNvSpPr/>
          <p:nvPr/>
        </p:nvSpPr>
        <p:spPr>
          <a:xfrm>
            <a:off x="7578175" y="2830814"/>
            <a:ext cx="571500" cy="3253999"/>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 name="Shape 576"/>
          <p:cNvSpPr/>
          <p:nvPr/>
        </p:nvSpPr>
        <p:spPr>
          <a:xfrm>
            <a:off x="7525511" y="2257588"/>
            <a:ext cx="676825" cy="347432"/>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 name="Shape 577"/>
          <p:cNvSpPr/>
          <p:nvPr/>
        </p:nvSpPr>
        <p:spPr>
          <a:xfrm>
            <a:off x="5787473" y="2256044"/>
            <a:ext cx="676825" cy="347432"/>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82" name="Shape 582"/>
        <p:cNvGrpSpPr/>
        <p:nvPr/>
      </p:nvGrpSpPr>
      <p:grpSpPr>
        <a:xfrm>
          <a:off x="0" y="0"/>
          <a:ext cx="0" cy="0"/>
          <a:chOff x="0" y="0"/>
          <a:chExt cx="0" cy="0"/>
        </a:xfrm>
      </p:grpSpPr>
      <p:sp>
        <p:nvSpPr>
          <p:cNvPr id="583" name="Shape 583"/>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84" name="Shape 584"/>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585" name="Shape 585"/>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586" name="Shape 586"/>
          <p:cNvSpPr/>
          <p:nvPr/>
        </p:nvSpPr>
        <p:spPr>
          <a:xfrm>
            <a:off x="5511800" y="6449535"/>
            <a:ext cx="3632199" cy="36933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0A3C91"/>
              </a:solidFill>
              <a:latin typeface="Arial"/>
              <a:ea typeface="Arial"/>
              <a:cs typeface="Arial"/>
              <a:sym typeface="Arial"/>
            </a:endParaRPr>
          </a:p>
        </p:txBody>
      </p:sp>
      <p:sp>
        <p:nvSpPr>
          <p:cNvPr id="587" name="Shape 587"/>
          <p:cNvSpPr txBox="1"/>
          <p:nvPr>
            <p:ph type="ctrTitle"/>
          </p:nvPr>
        </p:nvSpPr>
        <p:spPr>
          <a:xfrm>
            <a:off x="1700575" y="632775"/>
            <a:ext cx="6780900" cy="478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A3C91"/>
              </a:buClr>
              <a:buSzPts val="800"/>
              <a:buFont typeface="Century Gothic"/>
              <a:buNone/>
            </a:pPr>
            <a:r>
              <a:rPr b="0" i="0" lang="en-US" sz="3200" u="none" cap="none" strike="noStrike">
                <a:solidFill>
                  <a:srgbClr val="0A3C91"/>
                </a:solidFill>
                <a:latin typeface="Calibri"/>
                <a:ea typeface="Calibri"/>
                <a:cs typeface="Calibri"/>
                <a:sym typeface="Calibri"/>
              </a:rPr>
              <a:t>The first principle is that you must not fool yourself, and you are the easiest person to fool. </a:t>
            </a:r>
            <a:br>
              <a:rPr b="0" i="0" lang="en-US" sz="3200" u="none" cap="none" strike="noStrike">
                <a:solidFill>
                  <a:srgbClr val="0A3C91"/>
                </a:solidFill>
                <a:latin typeface="Calibri"/>
                <a:ea typeface="Calibri"/>
                <a:cs typeface="Calibri"/>
                <a:sym typeface="Calibri"/>
              </a:rPr>
            </a:br>
            <a:br>
              <a:rPr b="0" i="0" lang="en-US" sz="3200" u="none" cap="none" strike="noStrike">
                <a:solidFill>
                  <a:srgbClr val="0A3C91"/>
                </a:solidFill>
                <a:latin typeface="Calibri"/>
                <a:ea typeface="Calibri"/>
                <a:cs typeface="Calibri"/>
                <a:sym typeface="Calibri"/>
              </a:rPr>
            </a:br>
            <a:r>
              <a:rPr b="0" i="0" lang="en-US" sz="3200" u="none" cap="none" strike="noStrike">
                <a:solidFill>
                  <a:srgbClr val="0A3C91"/>
                </a:solidFill>
                <a:latin typeface="Calibri"/>
                <a:ea typeface="Calibri"/>
                <a:cs typeface="Calibri"/>
                <a:sym typeface="Calibri"/>
              </a:rPr>
              <a:t>After you’ve not fooled yourself, it’s easy not to fool other scientists. You just have to be honest in a conventional way after that</a:t>
            </a:r>
            <a:r>
              <a:rPr b="0" i="0" lang="en-US" sz="3200" u="none" cap="none" strike="noStrike">
                <a:solidFill>
                  <a:srgbClr val="0A3C91"/>
                </a:solidFill>
                <a:latin typeface="Century Gothic"/>
                <a:ea typeface="Century Gothic"/>
                <a:cs typeface="Century Gothic"/>
                <a:sym typeface="Century Gothic"/>
              </a:rPr>
              <a:t>.</a:t>
            </a:r>
            <a:endParaRPr/>
          </a:p>
        </p:txBody>
      </p:sp>
      <p:sp>
        <p:nvSpPr>
          <p:cNvPr id="588" name="Shape 588"/>
          <p:cNvSpPr txBox="1"/>
          <p:nvPr/>
        </p:nvSpPr>
        <p:spPr>
          <a:xfrm>
            <a:off x="5257800" y="5864760"/>
            <a:ext cx="3691128" cy="58477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A3C91"/>
              </a:buClr>
              <a:buSzPts val="800"/>
              <a:buFont typeface="Calibri"/>
              <a:buNone/>
            </a:pPr>
            <a:r>
              <a:rPr b="0" i="0" lang="en-US" sz="3200" u="none" cap="none" strike="noStrike">
                <a:solidFill>
                  <a:srgbClr val="0A3C91"/>
                </a:solidFill>
                <a:latin typeface="Calibri"/>
                <a:ea typeface="Calibri"/>
                <a:cs typeface="Calibri"/>
                <a:sym typeface="Calibri"/>
              </a:rPr>
              <a:t>Richard P. Feynman</a:t>
            </a:r>
            <a:endParaRPr/>
          </a:p>
          <a:p>
            <a:pPr indent="0" lvl="0" marL="0" marR="0" rtl="0" algn="r">
              <a:lnSpc>
                <a:spcPct val="100000"/>
              </a:lnSpc>
              <a:spcBef>
                <a:spcPts val="0"/>
              </a:spcBef>
              <a:spcAft>
                <a:spcPts val="0"/>
              </a:spcAft>
              <a:buClr>
                <a:schemeClr val="hlink"/>
              </a:buClr>
              <a:buSzPts val="550"/>
              <a:buFont typeface="Calibri"/>
              <a:buNone/>
            </a:pPr>
            <a:r>
              <a:rPr b="0" i="0" lang="en-US" sz="2200" u="sng" cap="none" strike="noStrike">
                <a:solidFill>
                  <a:schemeClr val="hlink"/>
                </a:solidFill>
                <a:latin typeface="Calibri"/>
                <a:ea typeface="Calibri"/>
                <a:cs typeface="Calibri"/>
                <a:sym typeface="Calibri"/>
                <a:hlinkClick r:id="rId3"/>
              </a:rPr>
              <a:t>Cargo Cult Science</a:t>
            </a:r>
            <a:r>
              <a:rPr b="0" i="0" lang="en-US" sz="2200" u="none" cap="none" strike="noStrike">
                <a:solidFill>
                  <a:srgbClr val="0A3C91"/>
                </a:solidFill>
                <a:latin typeface="Calibri"/>
                <a:ea typeface="Calibri"/>
                <a:cs typeface="Calibri"/>
                <a:sym typeface="Calibri"/>
              </a:rPr>
              <a:t>, (1974)</a:t>
            </a:r>
            <a:endParaRPr/>
          </a:p>
        </p:txBody>
      </p:sp>
      <p:sp>
        <p:nvSpPr>
          <p:cNvPr id="589" name="Shape 589"/>
          <p:cNvSpPr/>
          <p:nvPr/>
        </p:nvSpPr>
        <p:spPr>
          <a:xfrm>
            <a:off x="841825" y="310630"/>
            <a:ext cx="834000" cy="11937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61C2F4"/>
              </a:buClr>
              <a:buSzPts val="2400"/>
              <a:buFont typeface="Arial"/>
              <a:buNone/>
            </a:pPr>
            <a:r>
              <a:rPr b="1" i="0" lang="en-US" sz="9600" u="none" cap="none" strike="noStrike">
                <a:solidFill>
                  <a:srgbClr val="61C2F4"/>
                </a:solidFill>
                <a:latin typeface="Arial"/>
                <a:ea typeface="Arial"/>
                <a:cs typeface="Arial"/>
                <a:sym typeface="Arial"/>
              </a:rPr>
              <a:t>“</a:t>
            </a:r>
            <a:endParaRPr/>
          </a:p>
        </p:txBody>
      </p:sp>
      <p:sp>
        <p:nvSpPr>
          <p:cNvPr id="590" name="Shape 590"/>
          <p:cNvSpPr/>
          <p:nvPr/>
        </p:nvSpPr>
        <p:spPr>
          <a:xfrm>
            <a:off x="4759095" y="4615939"/>
            <a:ext cx="770700" cy="1095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61C2F4"/>
              </a:buClr>
              <a:buSzPts val="2400"/>
              <a:buFont typeface="Arial"/>
              <a:buNone/>
            </a:pPr>
            <a:r>
              <a:rPr b="1" i="0" lang="en-US" sz="9600" u="none" cap="none" strike="noStrike">
                <a:solidFill>
                  <a:srgbClr val="61C2F4"/>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25" name="Shape 12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26" name="Shape 126"/>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127" name="Shape 127"/>
          <p:cNvSpPr txBox="1"/>
          <p:nvPr/>
        </p:nvSpPr>
        <p:spPr>
          <a:xfrm>
            <a:off x="866570" y="0"/>
            <a:ext cx="8277429" cy="1143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03362"/>
              </a:buClr>
              <a:buSzPts val="3600"/>
              <a:buFont typeface="Century Gothic"/>
              <a:buNone/>
            </a:pPr>
            <a:r>
              <a:rPr b="0" i="0" lang="en-US" sz="3600" u="none" cap="none" strike="noStrike">
                <a:solidFill>
                  <a:srgbClr val="103362"/>
                </a:solidFill>
                <a:latin typeface="Century Gothic"/>
                <a:ea typeface="Century Gothic"/>
                <a:cs typeface="Century Gothic"/>
                <a:sym typeface="Century Gothic"/>
              </a:rPr>
              <a:t>OPEN SCIENCE FRAMEWORK for UVA</a:t>
            </a:r>
            <a:endParaRPr b="0" i="0" sz="1400" u="none" cap="none" strike="noStrike">
              <a:solidFill>
                <a:srgbClr val="000000"/>
              </a:solidFill>
              <a:latin typeface="Arial"/>
              <a:ea typeface="Arial"/>
              <a:cs typeface="Arial"/>
              <a:sym typeface="Arial"/>
            </a:endParaRPr>
          </a:p>
        </p:txBody>
      </p:sp>
      <p:sp>
        <p:nvSpPr>
          <p:cNvPr id="128" name="Shape 128"/>
          <p:cNvSpPr/>
          <p:nvPr/>
        </p:nvSpPr>
        <p:spPr>
          <a:xfrm>
            <a:off x="1683898" y="5699441"/>
            <a:ext cx="6456600" cy="10179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hlink"/>
              </a:buClr>
              <a:buSzPts val="3600"/>
              <a:buFont typeface="Corbel"/>
              <a:buNone/>
            </a:pPr>
            <a:r>
              <a:rPr b="0" i="0" lang="en-US" sz="3600" u="sng" cap="none" strike="noStrike">
                <a:solidFill>
                  <a:schemeClr val="hlink"/>
                </a:solidFill>
                <a:latin typeface="Corbel"/>
                <a:ea typeface="Corbel"/>
                <a:cs typeface="Corbel"/>
                <a:sym typeface="Corbel"/>
                <a:hlinkClick r:id="rId3"/>
              </a:rPr>
              <a:t>https://osf.io/institutions/uva/</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400"/>
              <a:buFont typeface="Corbel"/>
              <a:buNone/>
            </a:pPr>
            <a:r>
              <a:t/>
            </a:r>
            <a:endParaRPr b="0" i="0" sz="1400" u="none" cap="none" strike="noStrike">
              <a:solidFill>
                <a:srgbClr val="000000"/>
              </a:solidFill>
              <a:latin typeface="Arial"/>
              <a:ea typeface="Arial"/>
              <a:cs typeface="Arial"/>
              <a:sym typeface="Arial"/>
            </a:endParaRPr>
          </a:p>
        </p:txBody>
      </p:sp>
      <p:pic>
        <p:nvPicPr>
          <p:cNvPr id="129" name="Shape 129"/>
          <p:cNvPicPr preferRelativeResize="0"/>
          <p:nvPr/>
        </p:nvPicPr>
        <p:blipFill rotWithShape="1">
          <a:blip r:embed="rId4">
            <a:alphaModFix/>
          </a:blip>
          <a:srcRect b="0" l="0" r="0" t="0"/>
          <a:stretch/>
        </p:blipFill>
        <p:spPr>
          <a:xfrm>
            <a:off x="0" y="1295400"/>
            <a:ext cx="9144000" cy="426338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595" name="Shape 595"/>
        <p:cNvGrpSpPr/>
        <p:nvPr/>
      </p:nvGrpSpPr>
      <p:grpSpPr>
        <a:xfrm>
          <a:off x="0" y="0"/>
          <a:ext cx="0" cy="0"/>
          <a:chOff x="0" y="0"/>
          <a:chExt cx="0" cy="0"/>
        </a:xfrm>
      </p:grpSpPr>
      <p:sp>
        <p:nvSpPr>
          <p:cNvPr id="596" name="Shape 596"/>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WHY PREREGISTER?</a:t>
            </a:r>
            <a:endParaRPr/>
          </a:p>
        </p:txBody>
      </p:sp>
      <p:sp>
        <p:nvSpPr>
          <p:cNvPr id="597" name="Shape 597"/>
          <p:cNvSpPr txBox="1"/>
          <p:nvPr/>
        </p:nvSpPr>
        <p:spPr>
          <a:xfrm>
            <a:off x="342900" y="1577975"/>
            <a:ext cx="8229600" cy="2231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Preregistration helps reduce the “file drawer effect” by increasing discoverability of unpublished studies</a:t>
            </a:r>
            <a:endParaRPr/>
          </a:p>
          <a:p>
            <a:pPr indent="-457200" lvl="0" marL="457200" marR="0" rtl="0" algn="l">
              <a:lnSpc>
                <a:spcPct val="100000"/>
              </a:lnSpc>
              <a:spcBef>
                <a:spcPts val="3560"/>
              </a:spcBef>
              <a:spcAft>
                <a:spcPts val="0"/>
              </a:spcAft>
              <a:buClr>
                <a:srgbClr val="61C2F4"/>
              </a:buClr>
              <a:buSzPts val="3200"/>
              <a:buFont typeface="Arial"/>
              <a:buChar char="•"/>
            </a:pPr>
            <a:r>
              <a:rPr b="0" i="0" lang="en-US" sz="3200" u="none" cap="none" strike="noStrike">
                <a:solidFill>
                  <a:srgbClr val="3F3F3F"/>
                </a:solidFill>
                <a:latin typeface="Corbel"/>
                <a:ea typeface="Corbel"/>
                <a:cs typeface="Corbel"/>
                <a:sym typeface="Corbel"/>
              </a:rPr>
              <a:t>Preregistered analysis plans help improve study accuracy and replicability by guarding against unintended false positive inflation.</a:t>
            </a:r>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457200" lvl="1" marL="914400" marR="0" rtl="0" algn="l">
              <a:lnSpc>
                <a:spcPct val="100000"/>
              </a:lnSpc>
              <a:spcBef>
                <a:spcPts val="560"/>
              </a:spcBef>
              <a:spcAft>
                <a:spcPts val="0"/>
              </a:spcAft>
              <a:buClr>
                <a:srgbClr val="61C2F4"/>
              </a:buClr>
              <a:buSzPts val="2800"/>
              <a:buFont typeface="Arial"/>
              <a:buNone/>
            </a:pPr>
            <a:r>
              <a:t/>
            </a:r>
            <a:endParaRPr b="0" i="0" sz="2800" u="none" cap="none" strike="noStrike">
              <a:solidFill>
                <a:srgbClr val="3F3F3F"/>
              </a:solidFill>
              <a:latin typeface="Corbel"/>
              <a:ea typeface="Corbel"/>
              <a:cs typeface="Corbel"/>
              <a:sym typeface="Corbel"/>
            </a:endParaRPr>
          </a:p>
        </p:txBody>
      </p:sp>
      <p:sp>
        <p:nvSpPr>
          <p:cNvPr id="598" name="Shape 598"/>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99" name="Shape 599"/>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600" name="Shape 600"/>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CFE2F3"/>
        </a:solidFill>
      </p:bgPr>
    </p:bg>
    <p:spTree>
      <p:nvGrpSpPr>
        <p:cNvPr id="604" name="Shape 604"/>
        <p:cNvGrpSpPr/>
        <p:nvPr/>
      </p:nvGrpSpPr>
      <p:grpSpPr>
        <a:xfrm>
          <a:off x="0" y="0"/>
          <a:ext cx="0" cy="0"/>
          <a:chOff x="0" y="0"/>
          <a:chExt cx="0" cy="0"/>
        </a:xfrm>
      </p:grpSpPr>
      <p:sp>
        <p:nvSpPr>
          <p:cNvPr id="605" name="Shape 605"/>
          <p:cNvSpPr/>
          <p:nvPr/>
        </p:nvSpPr>
        <p:spPr>
          <a:xfrm>
            <a:off x="660400" y="6142657"/>
            <a:ext cx="8483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06" name="Shape 606"/>
          <p:cNvCxnSpPr/>
          <p:nvPr/>
        </p:nvCxnSpPr>
        <p:spPr>
          <a:xfrm>
            <a:off x="770470" y="6069655"/>
            <a:ext cx="8373600" cy="0"/>
          </a:xfrm>
          <a:prstGeom prst="straightConnector1">
            <a:avLst/>
          </a:prstGeom>
          <a:noFill/>
          <a:ln cap="flat" cmpd="sng" w="88900">
            <a:solidFill>
              <a:srgbClr val="2C91F5"/>
            </a:solidFill>
            <a:prstDash val="solid"/>
            <a:round/>
            <a:headEnd len="sm" w="sm" type="none"/>
            <a:tailEnd len="sm" w="sm" type="none"/>
          </a:ln>
        </p:spPr>
      </p:cxnSp>
      <p:cxnSp>
        <p:nvCxnSpPr>
          <p:cNvPr id="607" name="Shape 607"/>
          <p:cNvCxnSpPr/>
          <p:nvPr/>
        </p:nvCxnSpPr>
        <p:spPr>
          <a:xfrm>
            <a:off x="951790" y="5971271"/>
            <a:ext cx="8192100" cy="0"/>
          </a:xfrm>
          <a:prstGeom prst="straightConnector1">
            <a:avLst/>
          </a:prstGeom>
          <a:noFill/>
          <a:ln cap="flat" cmpd="sng" w="31750">
            <a:solidFill>
              <a:srgbClr val="61C2F4"/>
            </a:solidFill>
            <a:prstDash val="solid"/>
            <a:round/>
            <a:headEnd len="sm" w="sm" type="none"/>
            <a:tailEnd len="sm" w="sm" type="none"/>
          </a:ln>
        </p:spPr>
      </p:cxnSp>
      <p:sp>
        <p:nvSpPr>
          <p:cNvPr id="608" name="Shape 608"/>
          <p:cNvSpPr/>
          <p:nvPr/>
        </p:nvSpPr>
        <p:spPr>
          <a:xfrm rot="5400000">
            <a:off x="-3069313" y="3073244"/>
            <a:ext cx="68706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09" name="Shape 609"/>
          <p:cNvCxnSpPr/>
          <p:nvPr/>
        </p:nvCxnSpPr>
        <p:spPr>
          <a:xfrm rot="10800000">
            <a:off x="815824" y="3655"/>
            <a:ext cx="0" cy="6065999"/>
          </a:xfrm>
          <a:prstGeom prst="straightConnector1">
            <a:avLst/>
          </a:prstGeom>
          <a:noFill/>
          <a:ln cap="flat" cmpd="sng" w="88900">
            <a:solidFill>
              <a:srgbClr val="2C91F5"/>
            </a:solidFill>
            <a:prstDash val="solid"/>
            <a:round/>
            <a:headEnd len="sm" w="sm" type="none"/>
            <a:tailEnd len="sm" w="sm" type="none"/>
          </a:ln>
        </p:spPr>
      </p:cxnSp>
      <p:cxnSp>
        <p:nvCxnSpPr>
          <p:cNvPr id="610" name="Shape 610"/>
          <p:cNvCxnSpPr/>
          <p:nvPr/>
        </p:nvCxnSpPr>
        <p:spPr>
          <a:xfrm rot="10800000">
            <a:off x="954807" y="-128"/>
            <a:ext cx="0" cy="5984100"/>
          </a:xfrm>
          <a:prstGeom prst="straightConnector1">
            <a:avLst/>
          </a:prstGeom>
          <a:noFill/>
          <a:ln cap="flat" cmpd="sng" w="31750">
            <a:solidFill>
              <a:srgbClr val="61C2F4"/>
            </a:solidFill>
            <a:prstDash val="solid"/>
            <a:round/>
            <a:headEnd len="sm" w="sm" type="none"/>
            <a:tailEnd len="sm" w="sm" type="none"/>
          </a:ln>
        </p:spPr>
      </p:cxnSp>
      <p:sp>
        <p:nvSpPr>
          <p:cNvPr id="611" name="Shape 611"/>
          <p:cNvSpPr txBox="1"/>
          <p:nvPr/>
        </p:nvSpPr>
        <p:spPr>
          <a:xfrm>
            <a:off x="1177766" y="-8248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STEPS</a:t>
            </a:r>
            <a:endParaRPr/>
          </a:p>
        </p:txBody>
      </p:sp>
      <p:sp>
        <p:nvSpPr>
          <p:cNvPr id="612" name="Shape 612"/>
          <p:cNvSpPr txBox="1"/>
          <p:nvPr/>
        </p:nvSpPr>
        <p:spPr>
          <a:xfrm>
            <a:off x="1177775" y="922574"/>
            <a:ext cx="8229600" cy="2231400"/>
          </a:xfrm>
          <a:prstGeom prst="rect">
            <a:avLst/>
          </a:prstGeom>
          <a:noFill/>
          <a:ln>
            <a:noFill/>
          </a:ln>
        </p:spPr>
        <p:txBody>
          <a:bodyPr anchorCtr="0" anchor="t" bIns="45700" lIns="91425" spcFirstLastPara="1" rIns="91425" wrap="square" tIns="45700">
            <a:noAutofit/>
          </a:bodyPr>
          <a:lstStyle/>
          <a:p>
            <a:pPr indent="-514350" lvl="0" marL="514350" marR="0" rtl="0" algn="l">
              <a:lnSpc>
                <a:spcPct val="110000"/>
              </a:lnSpc>
              <a:spcBef>
                <a:spcPts val="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Create a structured workspace</a:t>
            </a:r>
            <a:endParaRPr/>
          </a:p>
          <a:p>
            <a:pPr indent="-514350" lvl="0" marL="514350" marR="0" rtl="0" algn="l">
              <a:lnSpc>
                <a:spcPct val="110000"/>
              </a:lnSpc>
              <a:spcBef>
                <a:spcPts val="640"/>
              </a:spcBef>
              <a:spcAft>
                <a:spcPts val="0"/>
              </a:spcAft>
              <a:buClr>
                <a:srgbClr val="61C2F4"/>
              </a:buClr>
              <a:buSzPts val="3200"/>
              <a:buFont typeface="Calibri"/>
              <a:buAutoNum type="arabicPeriod"/>
            </a:pPr>
            <a:r>
              <a:rPr b="0" i="0" lang="en-US" sz="3200" u="none" cap="none" strike="noStrike">
                <a:solidFill>
                  <a:srgbClr val="3F3F3F"/>
                </a:solidFill>
                <a:latin typeface="Corbel"/>
                <a:ea typeface="Corbel"/>
                <a:cs typeface="Corbel"/>
                <a:sym typeface="Corbel"/>
              </a:rPr>
              <a:t>Preregister study</a:t>
            </a:r>
            <a:endParaRPr/>
          </a:p>
          <a:p>
            <a:pPr indent="-406400" lvl="1" marL="914400" marR="0" rtl="0" algn="l">
              <a:lnSpc>
                <a:spcPct val="110000"/>
              </a:lnSpc>
              <a:spcBef>
                <a:spcPts val="640"/>
              </a:spcBef>
              <a:spcAft>
                <a:spcPts val="0"/>
              </a:spcAft>
              <a:buClr>
                <a:srgbClr val="61C2F4"/>
              </a:buClr>
              <a:buSzPts val="2800"/>
              <a:buFont typeface="Calibri"/>
              <a:buNone/>
            </a:pPr>
            <a:r>
              <a:rPr b="0" i="0" lang="en-US" sz="2800" u="none" cap="none" strike="noStrike">
                <a:solidFill>
                  <a:srgbClr val="3F3F3F"/>
                </a:solidFill>
                <a:latin typeface="Corbel"/>
                <a:ea typeface="Corbel"/>
                <a:cs typeface="Corbel"/>
                <a:sym typeface="Corbel"/>
              </a:rPr>
              <a:t>Document research plan</a:t>
            </a:r>
            <a:endParaRPr/>
          </a:p>
          <a:p>
            <a:pPr indent="-406400" lvl="1" marL="914400" marR="0" rtl="0" algn="l">
              <a:lnSpc>
                <a:spcPct val="110000"/>
              </a:lnSpc>
              <a:spcBef>
                <a:spcPts val="640"/>
              </a:spcBef>
              <a:spcAft>
                <a:spcPts val="0"/>
              </a:spcAft>
              <a:buClr>
                <a:srgbClr val="61C2F4"/>
              </a:buClr>
              <a:buSzPts val="2800"/>
              <a:buFont typeface="Calibri"/>
              <a:buNone/>
            </a:pPr>
            <a:r>
              <a:rPr b="0" i="0" lang="en-US" sz="2800" u="none" cap="none" strike="noStrike">
                <a:solidFill>
                  <a:srgbClr val="3F3F3F"/>
                </a:solidFill>
                <a:latin typeface="Corbel"/>
                <a:ea typeface="Corbel"/>
                <a:cs typeface="Corbel"/>
                <a:sym typeface="Corbel"/>
              </a:rPr>
              <a:t>Document a pre-analysis plan (</a:t>
            </a:r>
            <a:r>
              <a:rPr b="0" i="1" lang="en-US" sz="2800" u="none" cap="none" strike="noStrike">
                <a:solidFill>
                  <a:srgbClr val="3F3F3F"/>
                </a:solidFill>
                <a:latin typeface="Corbel"/>
                <a:ea typeface="Corbel"/>
                <a:cs typeface="Corbel"/>
                <a:sym typeface="Corbel"/>
              </a:rPr>
              <a:t>if confirmatory</a:t>
            </a:r>
            <a:r>
              <a:rPr b="0" i="0" lang="en-US" sz="2800" u="none" cap="none" strike="noStrike">
                <a:solidFill>
                  <a:srgbClr val="3F3F3F"/>
                </a:solidFill>
                <a:latin typeface="Corbel"/>
                <a:ea typeface="Corbel"/>
                <a:cs typeface="Corbel"/>
                <a:sym typeface="Corbel"/>
              </a:rPr>
              <a:t>)</a:t>
            </a:r>
            <a:endParaRPr/>
          </a:p>
          <a:p>
            <a:pPr indent="-406400" lvl="1" marL="914400" marR="0" rtl="0" algn="l">
              <a:lnSpc>
                <a:spcPct val="110000"/>
              </a:lnSpc>
              <a:spcBef>
                <a:spcPts val="640"/>
              </a:spcBef>
              <a:spcAft>
                <a:spcPts val="0"/>
              </a:spcAft>
              <a:buClr>
                <a:srgbClr val="61C2F4"/>
              </a:buClr>
              <a:buSzPts val="2800"/>
              <a:buFont typeface="Calibri"/>
              <a:buNone/>
            </a:pPr>
            <a:r>
              <a:rPr b="0" i="0" lang="en-US" sz="2800" u="none" cap="none" strike="noStrike">
                <a:solidFill>
                  <a:srgbClr val="3F3F3F"/>
                </a:solidFill>
                <a:latin typeface="Corbel"/>
                <a:ea typeface="Corbel"/>
                <a:cs typeface="Corbel"/>
                <a:sym typeface="Corbel"/>
              </a:rPr>
              <a:t>Make public snapshot </a:t>
            </a:r>
            <a:endParaRPr/>
          </a:p>
          <a:p>
            <a:pPr indent="0" lvl="0" marL="0" marR="0" rtl="0" algn="l">
              <a:lnSpc>
                <a:spcPct val="110000"/>
              </a:lnSpc>
              <a:spcBef>
                <a:spcPts val="640"/>
              </a:spcBef>
              <a:spcAft>
                <a:spcPts val="0"/>
              </a:spcAft>
              <a:buClr>
                <a:srgbClr val="000000"/>
              </a:buClr>
              <a:buSzPts val="3200"/>
              <a:buFont typeface="Arial"/>
              <a:buNone/>
            </a:pPr>
            <a:r>
              <a:t/>
            </a:r>
            <a:endParaRPr b="0" i="0" sz="3200" u="none" cap="none" strike="noStrike">
              <a:solidFill>
                <a:srgbClr val="3F3F3F"/>
              </a:solidFill>
              <a:latin typeface="Corbel"/>
              <a:ea typeface="Corbel"/>
              <a:cs typeface="Corbel"/>
              <a:sym typeface="Corbel"/>
            </a:endParaRPr>
          </a:p>
          <a:p>
            <a:pPr indent="-342900" lvl="0" marL="342900" marR="0" rtl="0" algn="l">
              <a:lnSpc>
                <a:spcPct val="110000"/>
              </a:lnSpc>
              <a:spcBef>
                <a:spcPts val="640"/>
              </a:spcBef>
              <a:spcAft>
                <a:spcPts val="0"/>
              </a:spcAft>
              <a:buClr>
                <a:srgbClr val="61C2F4"/>
              </a:buClr>
              <a:buSzPts val="3200"/>
              <a:buFont typeface="Arial"/>
              <a:buNone/>
            </a:pPr>
            <a:r>
              <a:t/>
            </a:r>
            <a:endParaRPr b="0" i="0" sz="3200" u="none" cap="none" strike="noStrike">
              <a:solidFill>
                <a:srgbClr val="3F3F3F"/>
              </a:solidFill>
              <a:latin typeface="Corbel"/>
              <a:ea typeface="Corbel"/>
              <a:cs typeface="Corbel"/>
              <a:sym typeface="Corbe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16" name="Shape 616"/>
        <p:cNvGrpSpPr/>
        <p:nvPr/>
      </p:nvGrpSpPr>
      <p:grpSpPr>
        <a:xfrm>
          <a:off x="0" y="0"/>
          <a:ext cx="0" cy="0"/>
          <a:chOff x="0" y="0"/>
          <a:chExt cx="0" cy="0"/>
        </a:xfrm>
      </p:grpSpPr>
      <p:sp>
        <p:nvSpPr>
          <p:cNvPr id="617" name="Shape 617"/>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4900"/>
              <a:buFont typeface="Century Gothic"/>
              <a:buNone/>
            </a:pPr>
            <a:r>
              <a:t/>
            </a:r>
            <a:endParaRPr b="0" i="0" sz="4900" u="none" cap="none" strike="noStrike">
              <a:solidFill>
                <a:srgbClr val="103362"/>
              </a:solidFill>
              <a:latin typeface="Century Gothic"/>
              <a:ea typeface="Century Gothic"/>
              <a:cs typeface="Century Gothic"/>
              <a:sym typeface="Century Gothic"/>
            </a:endParaRPr>
          </a:p>
        </p:txBody>
      </p:sp>
      <p:sp>
        <p:nvSpPr>
          <p:cNvPr id="618" name="Shape 618"/>
          <p:cNvSpPr txBox="1"/>
          <p:nvPr/>
        </p:nvSpPr>
        <p:spPr>
          <a:xfrm>
            <a:off x="1501825" y="2531025"/>
            <a:ext cx="5855100" cy="10845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Clr>
                <a:srgbClr val="3F3F3F"/>
              </a:buClr>
              <a:buSzPts val="5200"/>
              <a:buFont typeface="Calibri"/>
              <a:buNone/>
            </a:pPr>
            <a:r>
              <a:rPr b="0" i="0" lang="en-US" sz="5200" u="none" cap="none" strike="noStrike">
                <a:solidFill>
                  <a:srgbClr val="3F3F3F"/>
                </a:solidFill>
                <a:latin typeface="Calibri"/>
                <a:ea typeface="Calibri"/>
                <a:cs typeface="Calibri"/>
                <a:sym typeface="Calibri"/>
              </a:rPr>
              <a:t>How to Preregister on the OSF</a:t>
            </a:r>
            <a:endParaRPr/>
          </a:p>
        </p:txBody>
      </p:sp>
      <p:sp>
        <p:nvSpPr>
          <p:cNvPr id="619" name="Shape 619"/>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20" name="Shape 62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621" name="Shape 621"/>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26" name="Shape 626"/>
        <p:cNvGrpSpPr/>
        <p:nvPr/>
      </p:nvGrpSpPr>
      <p:grpSpPr>
        <a:xfrm>
          <a:off x="0" y="0"/>
          <a:ext cx="0" cy="0"/>
          <a:chOff x="0" y="0"/>
          <a:chExt cx="0" cy="0"/>
        </a:xfrm>
      </p:grpSpPr>
      <p:sp>
        <p:nvSpPr>
          <p:cNvPr id="627" name="Shape 627"/>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750"/>
              <a:buFont typeface="Century Gothic"/>
              <a:buNone/>
            </a:pPr>
            <a:r>
              <a:rPr b="0" i="0" lang="en-US" sz="3000" u="none" cap="none" strike="noStrike">
                <a:solidFill>
                  <a:srgbClr val="103362"/>
                </a:solidFill>
                <a:latin typeface="Century Gothic"/>
                <a:ea typeface="Century Gothic"/>
                <a:cs typeface="Century Gothic"/>
                <a:sym typeface="Century Gothic"/>
              </a:rPr>
              <a:t>EXPLORATORY VS. CONFIRMATORY ANALYSES </a:t>
            </a:r>
            <a:endParaRPr/>
          </a:p>
        </p:txBody>
      </p:sp>
      <p:sp>
        <p:nvSpPr>
          <p:cNvPr id="628" name="Shape 628"/>
          <p:cNvSpPr txBox="1"/>
          <p:nvPr/>
        </p:nvSpPr>
        <p:spPr>
          <a:xfrm>
            <a:off x="1119700" y="1540425"/>
            <a:ext cx="7687800" cy="223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200"/>
              <a:buFont typeface="Corbel"/>
              <a:buNone/>
            </a:pPr>
            <a:r>
              <a:rPr b="0" i="0" lang="en-US" sz="3200" u="none" cap="none" strike="noStrike">
                <a:solidFill>
                  <a:srgbClr val="3F3F3F"/>
                </a:solidFill>
                <a:latin typeface="Corbel"/>
                <a:ea typeface="Corbel"/>
                <a:cs typeface="Corbel"/>
                <a:sym typeface="Corbel"/>
              </a:rPr>
              <a:t>Exploratory</a:t>
            </a:r>
            <a:endParaRPr/>
          </a:p>
          <a:p>
            <a:pPr indent="-469900" lvl="1" marL="914400" marR="0" rtl="0" algn="l">
              <a:lnSpc>
                <a:spcPct val="100000"/>
              </a:lnSpc>
              <a:spcBef>
                <a:spcPts val="1480"/>
              </a:spcBef>
              <a:spcAft>
                <a:spcPts val="0"/>
              </a:spcAft>
              <a:buClr>
                <a:srgbClr val="61C2F4"/>
              </a:buClr>
              <a:buSzPts val="2600"/>
              <a:buFont typeface="Corbel"/>
              <a:buChar char="•"/>
            </a:pPr>
            <a:r>
              <a:rPr b="0" i="0" lang="en-US" sz="2600" u="none" cap="none" strike="noStrike">
                <a:solidFill>
                  <a:srgbClr val="3F3F3F"/>
                </a:solidFill>
                <a:latin typeface="Corbel"/>
                <a:ea typeface="Corbel"/>
                <a:cs typeface="Corbel"/>
                <a:sym typeface="Corbel"/>
              </a:rPr>
              <a:t>Interested in exploring possible patterns/relationships in data to develop hypotheses</a:t>
            </a:r>
            <a:endParaRPr/>
          </a:p>
          <a:p>
            <a:pPr indent="0" lvl="0" marL="0" marR="0" rtl="0" algn="l">
              <a:lnSpc>
                <a:spcPct val="100000"/>
              </a:lnSpc>
              <a:spcBef>
                <a:spcPts val="1560"/>
              </a:spcBef>
              <a:spcAft>
                <a:spcPts val="0"/>
              </a:spcAft>
              <a:buClr>
                <a:srgbClr val="3F3F3F"/>
              </a:buClr>
              <a:buSzPts val="3200"/>
              <a:buFont typeface="Corbel"/>
              <a:buNone/>
            </a:pPr>
            <a:r>
              <a:rPr b="0" i="0" lang="en-US" sz="3200" u="none" cap="none" strike="noStrike">
                <a:solidFill>
                  <a:srgbClr val="3F3F3F"/>
                </a:solidFill>
                <a:latin typeface="Corbel"/>
                <a:ea typeface="Corbel"/>
                <a:cs typeface="Corbel"/>
                <a:sym typeface="Corbel"/>
              </a:rPr>
              <a:t>Confirmatory</a:t>
            </a:r>
            <a:endParaRPr/>
          </a:p>
          <a:p>
            <a:pPr indent="-469900" lvl="1" marL="914400" marR="0" rtl="0" algn="l">
              <a:lnSpc>
                <a:spcPct val="100000"/>
              </a:lnSpc>
              <a:spcBef>
                <a:spcPts val="1480"/>
              </a:spcBef>
              <a:spcAft>
                <a:spcPts val="0"/>
              </a:spcAft>
              <a:buClr>
                <a:srgbClr val="61C2F4"/>
              </a:buClr>
              <a:buSzPts val="2600"/>
              <a:buFont typeface="Corbel"/>
              <a:buChar char="•"/>
            </a:pPr>
            <a:r>
              <a:rPr b="0" i="0" lang="en-US" sz="2600" u="none" cap="none" strike="noStrike">
                <a:solidFill>
                  <a:srgbClr val="3F3F3F"/>
                </a:solidFill>
                <a:latin typeface="Corbel"/>
                <a:ea typeface="Corbel"/>
                <a:cs typeface="Corbel"/>
                <a:sym typeface="Corbel"/>
              </a:rPr>
              <a:t>Have a specific hypothesis you want to test</a:t>
            </a:r>
            <a:endParaRPr/>
          </a:p>
        </p:txBody>
      </p:sp>
      <p:sp>
        <p:nvSpPr>
          <p:cNvPr id="629" name="Shape 629"/>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30" name="Shape 63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631" name="Shape 631"/>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36" name="Shape 636"/>
        <p:cNvGrpSpPr/>
        <p:nvPr/>
      </p:nvGrpSpPr>
      <p:grpSpPr>
        <a:xfrm>
          <a:off x="0" y="0"/>
          <a:ext cx="0" cy="0"/>
          <a:chOff x="0" y="0"/>
          <a:chExt cx="0" cy="0"/>
        </a:xfrm>
      </p:grpSpPr>
      <p:sp>
        <p:nvSpPr>
          <p:cNvPr id="637" name="Shape 637"/>
          <p:cNvSpPr txBox="1"/>
          <p:nvPr/>
        </p:nvSpPr>
        <p:spPr>
          <a:xfrm>
            <a:off x="457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750"/>
              <a:buFont typeface="Century Gothic"/>
              <a:buNone/>
            </a:pPr>
            <a:r>
              <a:rPr b="0" i="0" lang="en-US" sz="3000" u="none" cap="none" strike="noStrike">
                <a:solidFill>
                  <a:srgbClr val="103362"/>
                </a:solidFill>
                <a:latin typeface="Century Gothic"/>
                <a:ea typeface="Century Gothic"/>
                <a:cs typeface="Century Gothic"/>
                <a:sym typeface="Century Gothic"/>
              </a:rPr>
              <a:t>EXPLORATORY VS. CONFIRMATORY ANALYSES </a:t>
            </a:r>
            <a:endParaRPr/>
          </a:p>
        </p:txBody>
      </p:sp>
      <p:sp>
        <p:nvSpPr>
          <p:cNvPr id="638" name="Shape 638"/>
          <p:cNvSpPr txBox="1"/>
          <p:nvPr/>
        </p:nvSpPr>
        <p:spPr>
          <a:xfrm>
            <a:off x="1119700" y="1540425"/>
            <a:ext cx="7687800" cy="223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3200"/>
              <a:buFont typeface="Corbel"/>
              <a:buNone/>
            </a:pPr>
            <a:r>
              <a:rPr b="0" i="0" lang="en-US" sz="3200" u="none" cap="none" strike="noStrike">
                <a:solidFill>
                  <a:srgbClr val="3F3F3F"/>
                </a:solidFill>
                <a:latin typeface="Corbel"/>
                <a:ea typeface="Corbel"/>
                <a:cs typeface="Corbel"/>
                <a:sym typeface="Corbel"/>
              </a:rPr>
              <a:t>Exploratory</a:t>
            </a:r>
            <a:endParaRPr/>
          </a:p>
          <a:p>
            <a:pPr indent="-469900" lvl="1" marL="914400" marR="0" rtl="0" algn="l">
              <a:lnSpc>
                <a:spcPct val="100000"/>
              </a:lnSpc>
              <a:spcBef>
                <a:spcPts val="1480"/>
              </a:spcBef>
              <a:spcAft>
                <a:spcPts val="0"/>
              </a:spcAft>
              <a:buClr>
                <a:srgbClr val="61C2F4"/>
              </a:buClr>
              <a:buSzPts val="2600"/>
              <a:buFont typeface="Corbel"/>
              <a:buChar char="•"/>
            </a:pPr>
            <a:r>
              <a:rPr b="0" i="0" lang="en-US" sz="2600" u="none" cap="none" strike="noStrike">
                <a:solidFill>
                  <a:srgbClr val="3F3F3F"/>
                </a:solidFill>
                <a:latin typeface="Corbel"/>
                <a:ea typeface="Corbel"/>
                <a:cs typeface="Corbel"/>
                <a:sym typeface="Corbel"/>
              </a:rPr>
              <a:t>Interested in exploring possible patterns/relationships in data to develop hypotheses</a:t>
            </a:r>
            <a:endParaRPr/>
          </a:p>
          <a:p>
            <a:pPr indent="0" lvl="0" marL="0" marR="0" rtl="0" algn="l">
              <a:lnSpc>
                <a:spcPct val="100000"/>
              </a:lnSpc>
              <a:spcBef>
                <a:spcPts val="1560"/>
              </a:spcBef>
              <a:spcAft>
                <a:spcPts val="0"/>
              </a:spcAft>
              <a:buClr>
                <a:srgbClr val="3F3F3F"/>
              </a:buClr>
              <a:buSzPts val="3200"/>
              <a:buFont typeface="Corbel"/>
              <a:buNone/>
            </a:pPr>
            <a:r>
              <a:rPr b="0" i="0" lang="en-US" sz="3200" u="none" cap="none" strike="noStrike">
                <a:solidFill>
                  <a:srgbClr val="3F3F3F"/>
                </a:solidFill>
                <a:latin typeface="Corbel"/>
                <a:ea typeface="Corbel"/>
                <a:cs typeface="Corbel"/>
                <a:sym typeface="Corbel"/>
              </a:rPr>
              <a:t>Confirmatory</a:t>
            </a:r>
            <a:endParaRPr/>
          </a:p>
          <a:p>
            <a:pPr indent="-469900" lvl="1" marL="914400" marR="0" rtl="0" algn="l">
              <a:lnSpc>
                <a:spcPct val="100000"/>
              </a:lnSpc>
              <a:spcBef>
                <a:spcPts val="1480"/>
              </a:spcBef>
              <a:spcAft>
                <a:spcPts val="0"/>
              </a:spcAft>
              <a:buClr>
                <a:srgbClr val="61C2F4"/>
              </a:buClr>
              <a:buSzPts val="2600"/>
              <a:buFont typeface="Corbel"/>
              <a:buChar char="•"/>
            </a:pPr>
            <a:r>
              <a:rPr b="0" i="0" lang="en-US" sz="2600" u="none" cap="none" strike="noStrike">
                <a:solidFill>
                  <a:srgbClr val="3F3F3F"/>
                </a:solidFill>
                <a:latin typeface="Corbel"/>
                <a:ea typeface="Corbel"/>
                <a:cs typeface="Corbel"/>
                <a:sym typeface="Corbel"/>
              </a:rPr>
              <a:t>Have a specific hypothesis you want to test</a:t>
            </a:r>
            <a:endParaRPr/>
          </a:p>
        </p:txBody>
      </p:sp>
      <p:sp>
        <p:nvSpPr>
          <p:cNvPr id="639" name="Shape 639"/>
          <p:cNvSpPr/>
          <p:nvPr/>
        </p:nvSpPr>
        <p:spPr>
          <a:xfrm>
            <a:off x="0" y="6142657"/>
            <a:ext cx="91482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40" name="Shape 640"/>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641" name="Shape 641"/>
          <p:cNvCxnSpPr/>
          <p:nvPr/>
        </p:nvCxnSpPr>
        <p:spPr>
          <a:xfrm>
            <a:off x="3516"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642" name="Shape 642"/>
          <p:cNvSpPr/>
          <p:nvPr/>
        </p:nvSpPr>
        <p:spPr>
          <a:xfrm>
            <a:off x="-182880" y="0"/>
            <a:ext cx="9692700" cy="5943600"/>
          </a:xfrm>
          <a:prstGeom prst="rect">
            <a:avLst/>
          </a:prstGeom>
          <a:solidFill>
            <a:srgbClr val="EEEEEE">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Shape 643"/>
          <p:cNvSpPr/>
          <p:nvPr/>
        </p:nvSpPr>
        <p:spPr>
          <a:xfrm>
            <a:off x="336550" y="4755287"/>
            <a:ext cx="8470800" cy="1143000"/>
          </a:xfrm>
          <a:prstGeom prst="rect">
            <a:avLst/>
          </a:prstGeom>
          <a:solidFill>
            <a:srgbClr val="103362"/>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lt1"/>
              </a:buClr>
              <a:buSzPts val="700"/>
              <a:buFont typeface="Calibri"/>
              <a:buNone/>
            </a:pPr>
            <a:r>
              <a:rPr b="0" i="0" lang="en-US" sz="2800" u="none" cap="none" strike="noStrike">
                <a:solidFill>
                  <a:schemeClr val="lt1"/>
                </a:solidFill>
                <a:latin typeface="Calibri"/>
                <a:ea typeface="Calibri"/>
                <a:cs typeface="Calibri"/>
                <a:sym typeface="Calibri"/>
              </a:rPr>
              <a:t>Preregistered analysis plans clarify which results are exploratory and which are confirmatory</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48" name="Shape 648"/>
        <p:cNvGrpSpPr/>
        <p:nvPr/>
      </p:nvGrpSpPr>
      <p:grpSpPr>
        <a:xfrm>
          <a:off x="0" y="0"/>
          <a:ext cx="0" cy="0"/>
          <a:chOff x="0" y="0"/>
          <a:chExt cx="0" cy="0"/>
        </a:xfrm>
      </p:grpSpPr>
      <p:sp>
        <p:nvSpPr>
          <p:cNvPr id="649" name="Shape 649"/>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50" name="Shape 650"/>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651" name="Shape 651"/>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652" name="Shape 652"/>
          <p:cNvSpPr txBox="1"/>
          <p:nvPr/>
        </p:nvSpPr>
        <p:spPr>
          <a:xfrm>
            <a:off x="965200" y="4270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975"/>
              <a:buFont typeface="Century Gothic"/>
              <a:buNone/>
            </a:pPr>
            <a:r>
              <a:rPr b="1" i="0" lang="en-US" sz="3900" u="none" cap="none" strike="noStrike">
                <a:solidFill>
                  <a:srgbClr val="103362"/>
                </a:solidFill>
                <a:latin typeface="Century Gothic"/>
                <a:ea typeface="Century Gothic"/>
                <a:cs typeface="Century Gothic"/>
                <a:sym typeface="Century Gothic"/>
              </a:rPr>
              <a:t>SIGNALS: </a:t>
            </a:r>
            <a:r>
              <a:rPr b="0" i="0" lang="en-US" sz="3900" u="none" cap="none" strike="noStrike">
                <a:solidFill>
                  <a:srgbClr val="103362"/>
                </a:solidFill>
                <a:latin typeface="Century Gothic"/>
                <a:ea typeface="Century Gothic"/>
                <a:cs typeface="Century Gothic"/>
                <a:sym typeface="Century Gothic"/>
              </a:rPr>
              <a:t>MAKING BEHAVIORS VISIBLE PROMOTES ADOPTION</a:t>
            </a:r>
            <a:endParaRPr/>
          </a:p>
        </p:txBody>
      </p:sp>
      <p:pic>
        <p:nvPicPr>
          <p:cNvPr descr="https://lh6.googleusercontent.com/L8K5MOmWFn4N4x38-wMkh-_uXoqBosbW0Ph46Xt5ksshklXX0MP5Rg_WvH_k5NRJGCfPp9rLW5kwMcDyPFMuioYgcS74zf4lyTVycjMKLIU9xKLWtJKwLg6SIw" id="653" name="Shape 653"/>
          <p:cNvPicPr preferRelativeResize="0"/>
          <p:nvPr/>
        </p:nvPicPr>
        <p:blipFill rotWithShape="1">
          <a:blip r:embed="rId3">
            <a:alphaModFix/>
          </a:blip>
          <a:srcRect b="0" l="0" r="0" t="0"/>
          <a:stretch/>
        </p:blipFill>
        <p:spPr>
          <a:xfrm>
            <a:off x="1068682" y="2250227"/>
            <a:ext cx="2567700" cy="2435999"/>
          </a:xfrm>
          <a:prstGeom prst="rect">
            <a:avLst/>
          </a:prstGeom>
          <a:noFill/>
          <a:ln>
            <a:noFill/>
          </a:ln>
        </p:spPr>
      </p:pic>
      <p:pic>
        <p:nvPicPr>
          <p:cNvPr descr="https://lh3.googleusercontent.com/Y1Eq3v24rRyGCROIEJhm3E5PXNlP4wOjN4efvQunniLPiFgeUXyJsTPq0hk7BR3nlSfwzAMTmY_-CoB9JLZRk2ggFmzMvB7B6sSGVd6E3wAMNedivTYYCVreUQ" id="654" name="Shape 654"/>
          <p:cNvPicPr preferRelativeResize="0"/>
          <p:nvPr/>
        </p:nvPicPr>
        <p:blipFill rotWithShape="1">
          <a:blip r:embed="rId4">
            <a:alphaModFix/>
          </a:blip>
          <a:srcRect b="0" l="0" r="0" t="0"/>
          <a:stretch/>
        </p:blipFill>
        <p:spPr>
          <a:xfrm>
            <a:off x="3867866" y="2249990"/>
            <a:ext cx="2520000" cy="2434500"/>
          </a:xfrm>
          <a:prstGeom prst="rect">
            <a:avLst/>
          </a:prstGeom>
          <a:noFill/>
          <a:ln>
            <a:noFill/>
          </a:ln>
        </p:spPr>
      </p:pic>
      <p:pic>
        <p:nvPicPr>
          <p:cNvPr descr="https://lh6.googleusercontent.com/GuJGiJ3XNVkQn6FqHH7RkYM12dClc-6VnNznJa0DvSLqRwoK8us3A3ehsWQ-4rh4rNVZhkjvSj0BnILZuTZLQDN-3rcHrTiR7zX62-qlZn1V0scSSuAr9uLI1A" id="655" name="Shape 655"/>
          <p:cNvPicPr preferRelativeResize="0"/>
          <p:nvPr/>
        </p:nvPicPr>
        <p:blipFill rotWithShape="1">
          <a:blip r:embed="rId5">
            <a:alphaModFix/>
          </a:blip>
          <a:srcRect b="0" l="0" r="0" t="0"/>
          <a:stretch/>
        </p:blipFill>
        <p:spPr>
          <a:xfrm>
            <a:off x="6608221" y="2247900"/>
            <a:ext cx="2502000" cy="2421300"/>
          </a:xfrm>
          <a:prstGeom prst="rect">
            <a:avLst/>
          </a:prstGeom>
          <a:noFill/>
          <a:ln>
            <a:noFill/>
          </a:ln>
        </p:spPr>
      </p:pic>
      <p:sp>
        <p:nvSpPr>
          <p:cNvPr id="656" name="Shape 656"/>
          <p:cNvSpPr/>
          <p:nvPr/>
        </p:nvSpPr>
        <p:spPr>
          <a:xfrm>
            <a:off x="1041400" y="6386035"/>
            <a:ext cx="8102700" cy="400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Arial"/>
                <a:ea typeface="Arial"/>
                <a:cs typeface="Arial"/>
                <a:sym typeface="Arial"/>
              </a:rPr>
              <a:t>https://cos.io/badges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61" name="Shape 661"/>
        <p:cNvGrpSpPr/>
        <p:nvPr/>
      </p:nvGrpSpPr>
      <p:grpSpPr>
        <a:xfrm>
          <a:off x="0" y="0"/>
          <a:ext cx="0" cy="0"/>
          <a:chOff x="0" y="0"/>
          <a:chExt cx="0" cy="0"/>
        </a:xfrm>
      </p:grpSpPr>
      <p:sp>
        <p:nvSpPr>
          <p:cNvPr id="662" name="Shape 662"/>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63" name="Shape 663"/>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664" name="Shape 664"/>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665" name="Shape 665"/>
          <p:cNvSpPr/>
          <p:nvPr/>
        </p:nvSpPr>
        <p:spPr>
          <a:xfrm>
            <a:off x="918024" y="6386025"/>
            <a:ext cx="82260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Arial"/>
              <a:buNone/>
            </a:pPr>
            <a:r>
              <a:rPr b="0" i="1" lang="en-US" sz="2000" u="none" cap="none" strike="noStrike">
                <a:solidFill>
                  <a:schemeClr val="dk1"/>
                </a:solidFill>
                <a:latin typeface="Arial"/>
                <a:ea typeface="Arial"/>
                <a:cs typeface="Arial"/>
                <a:sym typeface="Arial"/>
              </a:rPr>
              <a:t>Psychological Science: </a:t>
            </a:r>
            <a:r>
              <a:rPr b="0" i="0" lang="en-US" sz="2000" u="none" cap="none" strike="noStrike">
                <a:solidFill>
                  <a:schemeClr val="dk1"/>
                </a:solidFill>
                <a:latin typeface="Arial"/>
                <a:ea typeface="Arial"/>
                <a:cs typeface="Arial"/>
                <a:sym typeface="Arial"/>
              </a:rPr>
              <a:t>the first journal to adopt Badges</a:t>
            </a:r>
            <a:endParaRPr/>
          </a:p>
        </p:txBody>
      </p:sp>
      <p:pic>
        <p:nvPicPr>
          <p:cNvPr id="666" name="Shape 666"/>
          <p:cNvPicPr preferRelativeResize="0"/>
          <p:nvPr/>
        </p:nvPicPr>
        <p:blipFill rotWithShape="1">
          <a:blip r:embed="rId3">
            <a:alphaModFix/>
          </a:blip>
          <a:srcRect b="0" l="0" r="0" t="0"/>
          <a:stretch/>
        </p:blipFill>
        <p:spPr>
          <a:xfrm>
            <a:off x="1773383" y="292100"/>
            <a:ext cx="6304093" cy="5880099"/>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667" name="Shape 667"/>
          <p:cNvSpPr/>
          <p:nvPr/>
        </p:nvSpPr>
        <p:spPr>
          <a:xfrm>
            <a:off x="4254500" y="2786381"/>
            <a:ext cx="1117599" cy="312418"/>
          </a:xfrm>
          <a:prstGeom prst="leftArrow">
            <a:avLst>
              <a:gd fmla="val 50000" name="adj1"/>
              <a:gd fmla="val 50000" name="adj2"/>
            </a:avLst>
          </a:prstGeom>
          <a:solidFill>
            <a:srgbClr val="953734"/>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72" name="Shape 672"/>
        <p:cNvGrpSpPr/>
        <p:nvPr/>
      </p:nvGrpSpPr>
      <p:grpSpPr>
        <a:xfrm>
          <a:off x="0" y="0"/>
          <a:ext cx="0" cy="0"/>
          <a:chOff x="0" y="0"/>
          <a:chExt cx="0" cy="0"/>
        </a:xfrm>
      </p:grpSpPr>
      <p:sp>
        <p:nvSpPr>
          <p:cNvPr id="673" name="Shape 673"/>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74" name="Shape 674"/>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675" name="Shape 675"/>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676" name="Shape 676"/>
          <p:cNvSpPr txBox="1"/>
          <p:nvPr/>
        </p:nvSpPr>
        <p:spPr>
          <a:xfrm>
            <a:off x="918025" y="-12"/>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675"/>
              <a:buFont typeface="Century Gothic"/>
              <a:buNone/>
            </a:pPr>
            <a:r>
              <a:rPr b="0" i="0" lang="en-US" sz="2700" u="none" cap="none" strike="noStrike">
                <a:solidFill>
                  <a:srgbClr val="103362"/>
                </a:solidFill>
                <a:latin typeface="Century Gothic"/>
                <a:ea typeface="Century Gothic"/>
                <a:cs typeface="Century Gothic"/>
                <a:sym typeface="Century Gothic"/>
              </a:rPr>
              <a:t>DATA AVAILABILITY IN </a:t>
            </a:r>
            <a:r>
              <a:rPr b="0" i="1" lang="en-US" sz="2700" u="none" cap="none" strike="noStrike">
                <a:solidFill>
                  <a:srgbClr val="103362"/>
                </a:solidFill>
                <a:latin typeface="Century Gothic"/>
                <a:ea typeface="Century Gothic"/>
                <a:cs typeface="Century Gothic"/>
                <a:sym typeface="Century Gothic"/>
              </a:rPr>
              <a:t>PSYCHOLOGICAL SCIENCE</a:t>
            </a:r>
            <a:endParaRPr/>
          </a:p>
        </p:txBody>
      </p:sp>
      <p:pic>
        <p:nvPicPr>
          <p:cNvPr descr="https://lh6.googleusercontent.com/lR8mGznYPIMHbIVmdj7ZdAaVhVFLzDftvUQqhAtZiAVEp1VzuflZhtmGHjKA_viRBO8Nv6I4wAv28cJ58gjqxUXYFCYbgRXGsmTvCUGWnF4BvINaqC3grFSkkaGNDxXlfK-KuseQEtk" id="677" name="Shape 677"/>
          <p:cNvPicPr preferRelativeResize="0"/>
          <p:nvPr/>
        </p:nvPicPr>
        <p:blipFill rotWithShape="1">
          <a:blip r:embed="rId3">
            <a:alphaModFix/>
          </a:blip>
          <a:srcRect b="0" l="0" r="0" t="0"/>
          <a:stretch/>
        </p:blipFill>
        <p:spPr>
          <a:xfrm>
            <a:off x="1514600" y="828424"/>
            <a:ext cx="7042800" cy="5614200"/>
          </a:xfrm>
          <a:prstGeom prst="rect">
            <a:avLst/>
          </a:prstGeom>
          <a:noFill/>
          <a:ln>
            <a:noFill/>
          </a:ln>
        </p:spPr>
      </p:pic>
      <p:sp>
        <p:nvSpPr>
          <p:cNvPr id="678" name="Shape 678"/>
          <p:cNvSpPr txBox="1"/>
          <p:nvPr/>
        </p:nvSpPr>
        <p:spPr>
          <a:xfrm>
            <a:off x="1036850" y="6442625"/>
            <a:ext cx="7998300" cy="1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hlink"/>
              </a:buClr>
              <a:buSzPts val="1400"/>
              <a:buFont typeface="Arial"/>
              <a:buNone/>
            </a:pPr>
            <a:r>
              <a:rPr b="0" i="0" lang="en-US" sz="1400" u="sng" cap="none" strike="noStrike">
                <a:solidFill>
                  <a:schemeClr val="hlink"/>
                </a:solidFill>
                <a:latin typeface="Arial"/>
                <a:ea typeface="Arial"/>
                <a:cs typeface="Arial"/>
                <a:sym typeface="Arial"/>
                <a:hlinkClick r:id="rId4"/>
              </a:rPr>
              <a:t>Kidwell et al. 2016. PLoS Biology, 14(5), e1002456. doi: 10.1371/journal.pbio.1002456</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83" name="Shape 683"/>
        <p:cNvGrpSpPr/>
        <p:nvPr/>
      </p:nvGrpSpPr>
      <p:grpSpPr>
        <a:xfrm>
          <a:off x="0" y="0"/>
          <a:ext cx="0" cy="0"/>
          <a:chOff x="0" y="0"/>
          <a:chExt cx="0" cy="0"/>
        </a:xfrm>
      </p:grpSpPr>
      <p:sp>
        <p:nvSpPr>
          <p:cNvPr id="684" name="Shape 684"/>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85" name="Shape 68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686" name="Shape 686"/>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687" name="Shape 687"/>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775"/>
              <a:buFont typeface="Century Gothic"/>
              <a:buNone/>
            </a:pPr>
            <a:r>
              <a:rPr b="0" i="0" lang="en-US" sz="3100" u="none" cap="none" strike="noStrike">
                <a:solidFill>
                  <a:srgbClr val="103362"/>
                </a:solidFill>
                <a:latin typeface="Century Gothic"/>
                <a:ea typeface="Century Gothic"/>
                <a:cs typeface="Century Gothic"/>
                <a:sym typeface="Century Gothic"/>
              </a:rPr>
              <a:t>$1,000,000 PREREGISTRATION CHALLENGE</a:t>
            </a:r>
            <a:endParaRPr/>
          </a:p>
        </p:txBody>
      </p:sp>
      <p:pic>
        <p:nvPicPr>
          <p:cNvPr id="688" name="Shape 688"/>
          <p:cNvPicPr preferRelativeResize="0"/>
          <p:nvPr/>
        </p:nvPicPr>
        <p:blipFill rotWithShape="1">
          <a:blip r:embed="rId3">
            <a:alphaModFix/>
          </a:blip>
          <a:srcRect b="0" l="0" r="0" t="0"/>
          <a:stretch/>
        </p:blipFill>
        <p:spPr>
          <a:xfrm>
            <a:off x="1066800" y="1886000"/>
            <a:ext cx="7962897" cy="3865279"/>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692" name="Shape 692"/>
        <p:cNvGrpSpPr/>
        <p:nvPr/>
      </p:nvGrpSpPr>
      <p:grpSpPr>
        <a:xfrm>
          <a:off x="0" y="0"/>
          <a:ext cx="0" cy="0"/>
          <a:chOff x="0" y="0"/>
          <a:chExt cx="0" cy="0"/>
        </a:xfrm>
      </p:grpSpPr>
      <p:sp>
        <p:nvSpPr>
          <p:cNvPr id="693" name="Shape 693"/>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94" name="Shape 694"/>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695" name="Shape 695"/>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696" name="Shape 696"/>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775"/>
              <a:buFont typeface="Century Gothic"/>
              <a:buNone/>
            </a:pPr>
            <a:r>
              <a:rPr b="0" i="0" lang="en-US" sz="3100" u="none" cap="none" strike="noStrike">
                <a:solidFill>
                  <a:srgbClr val="103362"/>
                </a:solidFill>
                <a:latin typeface="Century Gothic"/>
                <a:ea typeface="Century Gothic"/>
                <a:cs typeface="Century Gothic"/>
                <a:sym typeface="Century Gothic"/>
              </a:rPr>
              <a:t>$1,000,000 PREREGISTRATION CHALLENGE</a:t>
            </a:r>
            <a:endParaRPr/>
          </a:p>
        </p:txBody>
      </p:sp>
      <p:pic>
        <p:nvPicPr>
          <p:cNvPr id="697" name="Shape 697"/>
          <p:cNvPicPr preferRelativeResize="0"/>
          <p:nvPr/>
        </p:nvPicPr>
        <p:blipFill rotWithShape="1">
          <a:blip r:embed="rId3">
            <a:alphaModFix/>
          </a:blip>
          <a:srcRect b="0" l="0" r="0" t="0"/>
          <a:stretch/>
        </p:blipFill>
        <p:spPr>
          <a:xfrm>
            <a:off x="1206500" y="1405340"/>
            <a:ext cx="7594599" cy="4227213"/>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698" name="Shape 698"/>
          <p:cNvSpPr/>
          <p:nvPr/>
        </p:nvSpPr>
        <p:spPr>
          <a:xfrm>
            <a:off x="1036828" y="6347767"/>
            <a:ext cx="8102600" cy="46166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600"/>
              <a:buFont typeface="Arial"/>
              <a:buNone/>
            </a:pPr>
            <a:r>
              <a:rPr b="0" i="0" lang="en-US" sz="2400" u="none" cap="none" strike="noStrike">
                <a:solidFill>
                  <a:schemeClr val="dk1"/>
                </a:solidFill>
                <a:latin typeface="Arial"/>
                <a:ea typeface="Arial"/>
                <a:cs typeface="Arial"/>
                <a:sym typeface="Arial"/>
              </a:rPr>
              <a:t>https://cos.io/prereg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p:nvPr/>
        </p:nvSpPr>
        <p:spPr>
          <a:xfrm rot="5400000">
            <a:off x="-3070363" y="3070499"/>
            <a:ext cx="6872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35" name="Shape 13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36" name="Shape 136"/>
          <p:cNvCxnSpPr/>
          <p:nvPr/>
        </p:nvCxnSpPr>
        <p:spPr>
          <a:xfrm>
            <a:off x="888134" y="0"/>
            <a:ext cx="0" cy="6858000"/>
          </a:xfrm>
          <a:prstGeom prst="straightConnector1">
            <a:avLst/>
          </a:prstGeom>
          <a:noFill/>
          <a:ln cap="flat" cmpd="sng" w="31750">
            <a:solidFill>
              <a:srgbClr val="61C2F4"/>
            </a:solidFill>
            <a:prstDash val="solid"/>
            <a:round/>
            <a:headEnd len="sm" w="sm" type="none"/>
            <a:tailEnd len="sm" w="sm" type="none"/>
          </a:ln>
        </p:spPr>
      </p:cxnSp>
      <p:sp>
        <p:nvSpPr>
          <p:cNvPr id="137" name="Shape 137"/>
          <p:cNvSpPr txBox="1"/>
          <p:nvPr/>
        </p:nvSpPr>
        <p:spPr>
          <a:xfrm>
            <a:off x="977050" y="1600200"/>
            <a:ext cx="7709700" cy="4122300"/>
          </a:xfrm>
          <a:prstGeom prst="rect">
            <a:avLst/>
          </a:prstGeom>
          <a:noFill/>
          <a:ln>
            <a:noFill/>
          </a:ln>
        </p:spPr>
        <p:txBody>
          <a:bodyPr anchorCtr="0" anchor="t" bIns="45700" lIns="91425" spcFirstLastPara="1" rIns="91425" wrap="square" tIns="45700">
            <a:noAutofit/>
          </a:bodyPr>
          <a:lstStyle/>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Supports research management </a:t>
            </a:r>
            <a:endParaRPr b="0" i="0" sz="2400" u="none" cap="none" strike="noStrike">
              <a:solidFill>
                <a:schemeClr val="dk1"/>
              </a:solidFill>
              <a:latin typeface="Arial"/>
              <a:ea typeface="Arial"/>
              <a:cs typeface="Arial"/>
              <a:sym typeface="Arial"/>
            </a:endParaRPr>
          </a:p>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More easily share research with collaborators, funders, institution, etc as you see fit</a:t>
            </a:r>
            <a:endParaRPr b="0" i="0" sz="2400" u="none" cap="none" strike="noStrike">
              <a:solidFill>
                <a:schemeClr val="dk1"/>
              </a:solidFill>
              <a:latin typeface="Arial"/>
              <a:ea typeface="Arial"/>
              <a:cs typeface="Arial"/>
              <a:sym typeface="Arial"/>
            </a:endParaRPr>
          </a:p>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Control over how files/components are shared (e.g. read-only, read-write)</a:t>
            </a:r>
            <a:endParaRPr b="0" i="0" sz="2400" u="none" cap="none" strike="noStrike">
              <a:solidFill>
                <a:schemeClr val="dk1"/>
              </a:solidFill>
              <a:latin typeface="Arial"/>
              <a:ea typeface="Arial"/>
              <a:cs typeface="Arial"/>
              <a:sym typeface="Arial"/>
            </a:endParaRPr>
          </a:p>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See how others engage with your research</a:t>
            </a:r>
            <a:endParaRPr b="0" i="0" sz="2400" u="none" cap="none" strike="noStrike">
              <a:solidFill>
                <a:schemeClr val="dk1"/>
              </a:solidFill>
              <a:latin typeface="Arial"/>
              <a:ea typeface="Arial"/>
              <a:cs typeface="Arial"/>
              <a:sym typeface="Arial"/>
            </a:endParaRPr>
          </a:p>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User-friendly</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lang="en-US" sz="2400">
                <a:solidFill>
                  <a:schemeClr val="dk1"/>
                </a:solidFill>
              </a:rPr>
              <a:t>But it is just a tool, and the methodology we discuss today can be applied on your own with other tools. The OSF just gathers these best practices into one place.</a:t>
            </a:r>
            <a:endParaRPr sz="2400">
              <a:solidFill>
                <a:schemeClr val="dk1"/>
              </a:solidFil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8" name="Shape 138"/>
          <p:cNvSpPr txBox="1"/>
          <p:nvPr/>
        </p:nvSpPr>
        <p:spPr>
          <a:xfrm>
            <a:off x="1044425" y="274633"/>
            <a:ext cx="7642500" cy="114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4400"/>
              <a:buFont typeface="Century Gothic"/>
              <a:buNone/>
            </a:pPr>
            <a:r>
              <a:rPr b="0" i="0" lang="en-US" sz="4400" u="none" cap="none" strike="noStrike">
                <a:solidFill>
                  <a:srgbClr val="103362"/>
                </a:solidFill>
                <a:latin typeface="Century Gothic"/>
                <a:ea typeface="Century Gothic"/>
                <a:cs typeface="Century Gothic"/>
                <a:sym typeface="Century Gothic"/>
              </a:rPr>
              <a:t>WHY USE THE OSF?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03" name="Shape 703"/>
        <p:cNvGrpSpPr/>
        <p:nvPr/>
      </p:nvGrpSpPr>
      <p:grpSpPr>
        <a:xfrm>
          <a:off x="0" y="0"/>
          <a:ext cx="0" cy="0"/>
          <a:chOff x="0" y="0"/>
          <a:chExt cx="0" cy="0"/>
        </a:xfrm>
      </p:grpSpPr>
      <p:sp>
        <p:nvSpPr>
          <p:cNvPr id="704" name="Shape 704"/>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05" name="Shape 70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706" name="Shape 706"/>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707" name="Shape 707"/>
          <p:cNvSpPr txBox="1"/>
          <p:nvPr/>
        </p:nvSpPr>
        <p:spPr>
          <a:xfrm>
            <a:off x="965200" y="274650"/>
            <a:ext cx="8496300" cy="2862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1250"/>
              <a:buFont typeface="Century Gothic"/>
              <a:buNone/>
            </a:pPr>
            <a:r>
              <a:rPr b="0" i="0" lang="en-US" sz="5000" u="none" cap="none" strike="noStrike">
                <a:solidFill>
                  <a:srgbClr val="103362"/>
                </a:solidFill>
                <a:latin typeface="Century Gothic"/>
                <a:ea typeface="Century Gothic"/>
                <a:cs typeface="Century Gothic"/>
                <a:sym typeface="Century Gothic"/>
              </a:rPr>
              <a:t>TRADITIONAL ACADEMIC PUBLISHING MODEL</a:t>
            </a:r>
            <a:endParaRPr/>
          </a:p>
          <a:p>
            <a:pPr indent="0" lvl="0" marL="0" marR="0" rtl="0" algn="l">
              <a:lnSpc>
                <a:spcPct val="120000"/>
              </a:lnSpc>
              <a:spcBef>
                <a:spcPts val="0"/>
              </a:spcBef>
              <a:spcAft>
                <a:spcPts val="0"/>
              </a:spcAft>
              <a:buClr>
                <a:srgbClr val="103362"/>
              </a:buClr>
              <a:buSzPts val="5000"/>
              <a:buFont typeface="Century Gothic"/>
              <a:buNone/>
            </a:pPr>
            <a:r>
              <a:t/>
            </a:r>
            <a:endParaRPr b="0" i="0" sz="5000" u="none" cap="none" strike="noStrike">
              <a:solidFill>
                <a:srgbClr val="103362"/>
              </a:solidFill>
              <a:latin typeface="Century Gothic"/>
              <a:ea typeface="Century Gothic"/>
              <a:cs typeface="Century Gothic"/>
              <a:sym typeface="Century Gothic"/>
            </a:endParaRPr>
          </a:p>
        </p:txBody>
      </p:sp>
      <p:sp>
        <p:nvSpPr>
          <p:cNvPr id="708" name="Shape 708"/>
          <p:cNvSpPr/>
          <p:nvPr/>
        </p:nvSpPr>
        <p:spPr>
          <a:xfrm>
            <a:off x="1041400" y="6396335"/>
            <a:ext cx="8102600" cy="46166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600"/>
              <a:buFont typeface="Arial"/>
              <a:buNone/>
            </a:pPr>
            <a:r>
              <a:rPr b="0" i="0" lang="en-US" sz="2400" u="none" cap="none" strike="noStrike">
                <a:solidFill>
                  <a:schemeClr val="dk1"/>
                </a:solidFill>
                <a:latin typeface="Arial"/>
                <a:ea typeface="Arial"/>
                <a:cs typeface="Arial"/>
                <a:sym typeface="Arial"/>
              </a:rPr>
              <a:t>https://cos.io/rr</a:t>
            </a:r>
            <a:endParaRPr/>
          </a:p>
        </p:txBody>
      </p:sp>
      <p:sp>
        <p:nvSpPr>
          <p:cNvPr id="709" name="Shape 709"/>
          <p:cNvSpPr/>
          <p:nvPr/>
        </p:nvSpPr>
        <p:spPr>
          <a:xfrm>
            <a:off x="990120" y="2703959"/>
            <a:ext cx="7842600" cy="1833000"/>
          </a:xfrm>
          <a:prstGeom prst="rect">
            <a:avLst/>
          </a:prstGeom>
          <a:noFill/>
          <a:ln>
            <a:noFill/>
          </a:ln>
        </p:spPr>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14" name="Shape 714"/>
        <p:cNvGrpSpPr/>
        <p:nvPr/>
      </p:nvGrpSpPr>
      <p:grpSpPr>
        <a:xfrm>
          <a:off x="0" y="0"/>
          <a:ext cx="0" cy="0"/>
          <a:chOff x="0" y="0"/>
          <a:chExt cx="0" cy="0"/>
        </a:xfrm>
      </p:grpSpPr>
      <p:sp>
        <p:nvSpPr>
          <p:cNvPr id="715" name="Shape 715"/>
          <p:cNvSpPr/>
          <p:nvPr/>
        </p:nvSpPr>
        <p:spPr>
          <a:xfrm rot="5400000">
            <a:off x="-3063013" y="3063150"/>
            <a:ext cx="6858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16" name="Shape 716"/>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717" name="Shape 717"/>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718" name="Shape 718"/>
          <p:cNvSpPr txBox="1"/>
          <p:nvPr/>
        </p:nvSpPr>
        <p:spPr>
          <a:xfrm>
            <a:off x="965200" y="2746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1250"/>
              <a:buFont typeface="Century Gothic"/>
              <a:buNone/>
            </a:pPr>
            <a:r>
              <a:rPr b="0" i="0" lang="en-US" sz="5000" u="none" cap="none" strike="noStrike">
                <a:solidFill>
                  <a:srgbClr val="103362"/>
                </a:solidFill>
                <a:latin typeface="Century Gothic"/>
                <a:ea typeface="Century Gothic"/>
                <a:cs typeface="Century Gothic"/>
                <a:sym typeface="Century Gothic"/>
              </a:rPr>
              <a:t>REGISTERED REPORTS</a:t>
            </a:r>
            <a:endParaRPr/>
          </a:p>
        </p:txBody>
      </p:sp>
      <p:sp>
        <p:nvSpPr>
          <p:cNvPr id="719" name="Shape 719"/>
          <p:cNvSpPr/>
          <p:nvPr/>
        </p:nvSpPr>
        <p:spPr>
          <a:xfrm>
            <a:off x="1041400" y="6396335"/>
            <a:ext cx="8102700" cy="46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600"/>
              <a:buFont typeface="Arial"/>
              <a:buNone/>
            </a:pPr>
            <a:r>
              <a:rPr b="0" i="0" lang="en-US" sz="2400" u="none" cap="none" strike="noStrike">
                <a:solidFill>
                  <a:schemeClr val="dk1"/>
                </a:solidFill>
                <a:latin typeface="Arial"/>
                <a:ea typeface="Arial"/>
                <a:cs typeface="Arial"/>
                <a:sym typeface="Arial"/>
              </a:rPr>
              <a:t>https://cos.io/rr</a:t>
            </a:r>
            <a:endParaRPr/>
          </a:p>
        </p:txBody>
      </p:sp>
      <p:pic>
        <p:nvPicPr>
          <p:cNvPr id="720" name="Shape 720"/>
          <p:cNvPicPr preferRelativeResize="0"/>
          <p:nvPr/>
        </p:nvPicPr>
        <p:blipFill rotWithShape="1">
          <a:blip r:embed="rId3">
            <a:alphaModFix/>
          </a:blip>
          <a:srcRect b="0" l="0" r="0" t="0"/>
          <a:stretch/>
        </p:blipFill>
        <p:spPr>
          <a:xfrm>
            <a:off x="1016400" y="2695680"/>
            <a:ext cx="7819800" cy="18275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25" name="Shape 725"/>
        <p:cNvGrpSpPr/>
        <p:nvPr/>
      </p:nvGrpSpPr>
      <p:grpSpPr>
        <a:xfrm>
          <a:off x="0" y="0"/>
          <a:ext cx="0" cy="0"/>
          <a:chOff x="0" y="0"/>
          <a:chExt cx="0" cy="0"/>
        </a:xfrm>
      </p:grpSpPr>
      <p:sp>
        <p:nvSpPr>
          <p:cNvPr id="726" name="Shape 726"/>
          <p:cNvSpPr txBox="1"/>
          <p:nvPr/>
        </p:nvSpPr>
        <p:spPr>
          <a:xfrm>
            <a:off x="457200" y="46037"/>
            <a:ext cx="84963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25"/>
              <a:buFont typeface="Century Gothic"/>
              <a:buNone/>
            </a:pPr>
            <a:r>
              <a:rPr b="0" i="0" lang="en-US" sz="4500" u="none" cap="none" strike="noStrike">
                <a:solidFill>
                  <a:srgbClr val="103362"/>
                </a:solidFill>
                <a:latin typeface="Century Gothic"/>
                <a:ea typeface="Century Gothic"/>
                <a:cs typeface="Century Gothic"/>
                <a:sym typeface="Century Gothic"/>
              </a:rPr>
              <a:t>REGISTERED REPORTS</a:t>
            </a:r>
            <a:endParaRPr/>
          </a:p>
        </p:txBody>
      </p:sp>
      <p:sp>
        <p:nvSpPr>
          <p:cNvPr id="727" name="Shape 727"/>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28" name="Shape 728"/>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729" name="Shape 729"/>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730" name="Shape 730"/>
          <p:cNvSpPr/>
          <p:nvPr/>
        </p:nvSpPr>
        <p:spPr>
          <a:xfrm>
            <a:off x="558800" y="1326650"/>
            <a:ext cx="3486600" cy="4540500"/>
          </a:xfrm>
          <a:prstGeom prst="rect">
            <a:avLst/>
          </a:prstGeom>
          <a:solidFill>
            <a:srgbClr val="BFBFBF"/>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Adv in Mthds &amp; Practices in Psyc Sci</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AIMS Neuroscience</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Attention, Percept., &amp; Psychophys</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Cognition and Emotion</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Cognitive Research</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Comp. Results in Social Psychology</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Cortex</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Drug and Alcohol Dependence</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eLife</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Euro Journal of Neuroscience</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Experimental Psychology</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Infancy</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Int’l Journal of Psychophysiology</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Accounting Research</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Business and Psychology</a:t>
            </a:r>
            <a:endParaRPr/>
          </a:p>
          <a:p>
            <a:pPr indent="-171450" lvl="0" marL="17145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Cogn. Enhancement</a:t>
            </a:r>
            <a:endParaRPr/>
          </a:p>
          <a:p>
            <a:pPr indent="0" lvl="0" marL="0" marR="0" rtl="0" algn="l">
              <a:lnSpc>
                <a:spcPct val="120000"/>
              </a:lnSpc>
              <a:spcBef>
                <a:spcPts val="0"/>
              </a:spcBef>
              <a:spcAft>
                <a:spcPts val="0"/>
              </a:spcAft>
              <a:buClr>
                <a:srgbClr val="000000"/>
              </a:buClr>
              <a:buSzPts val="1500"/>
              <a:buFont typeface="Arial"/>
              <a:buNone/>
            </a:pPr>
            <a:r>
              <a:t/>
            </a:r>
            <a:endParaRPr b="0" i="0" sz="1500" u="none" cap="none" strike="noStrike">
              <a:solidFill>
                <a:srgbClr val="000B2B"/>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B2B"/>
              </a:solidFill>
              <a:latin typeface="Corbel"/>
              <a:ea typeface="Corbel"/>
              <a:cs typeface="Corbel"/>
              <a:sym typeface="Corbel"/>
            </a:endParaRPr>
          </a:p>
        </p:txBody>
      </p:sp>
      <p:sp>
        <p:nvSpPr>
          <p:cNvPr id="731" name="Shape 731"/>
          <p:cNvSpPr/>
          <p:nvPr/>
        </p:nvSpPr>
        <p:spPr>
          <a:xfrm>
            <a:off x="4889500" y="1326650"/>
            <a:ext cx="3289200" cy="3950100"/>
          </a:xfrm>
          <a:prstGeom prst="rect">
            <a:avLst/>
          </a:prstGeom>
          <a:solidFill>
            <a:srgbClr val="BFBFBF"/>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Euro. Psych. Students</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Expt’l Political Science</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Personnel Psychology</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Journal of Media Psychology</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Leadership Quarterly</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Nature Human Behaviour</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Nicotine and Tobacco Research</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NFS Journal</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Nutrition and Food Science Journal</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Perspectives on Psych. Science</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Royal Society Open Science</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Social Psychology</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Stress and Health</a:t>
            </a:r>
            <a:endParaRPr/>
          </a:p>
          <a:p>
            <a:pPr indent="-342900" lvl="0" marL="342900" marR="0" rtl="0" algn="l">
              <a:lnSpc>
                <a:spcPct val="120000"/>
              </a:lnSpc>
              <a:spcBef>
                <a:spcPts val="0"/>
              </a:spcBef>
              <a:spcAft>
                <a:spcPts val="0"/>
              </a:spcAft>
              <a:buClr>
                <a:srgbClr val="2C91F5"/>
              </a:buClr>
              <a:buSzPts val="1500"/>
              <a:buFont typeface="Arial"/>
              <a:buChar char="•"/>
            </a:pPr>
            <a:r>
              <a:rPr b="0" i="0" lang="en-US" sz="1500" u="none" cap="none" strike="noStrike">
                <a:solidFill>
                  <a:srgbClr val="000B2B"/>
                </a:solidFill>
                <a:latin typeface="Corbel"/>
                <a:ea typeface="Corbel"/>
                <a:cs typeface="Corbel"/>
                <a:sym typeface="Corbel"/>
              </a:rPr>
              <a:t>Work, Aging, and Retirement</a:t>
            </a:r>
            <a:endParaRPr/>
          </a:p>
          <a:p>
            <a:pPr indent="0" lvl="0" marL="0" marR="0" rtl="0" algn="ctr">
              <a:lnSpc>
                <a:spcPct val="120000"/>
              </a:lnSpc>
              <a:spcBef>
                <a:spcPts val="0"/>
              </a:spcBef>
              <a:spcAft>
                <a:spcPts val="0"/>
              </a:spcAft>
              <a:buClr>
                <a:srgbClr val="000000"/>
              </a:buClr>
              <a:buSzPts val="1500"/>
              <a:buFont typeface="Arial"/>
              <a:buNone/>
            </a:pPr>
            <a:r>
              <a:t/>
            </a:r>
            <a:endParaRPr b="0" i="0" sz="1500" u="none" cap="none" strike="noStrike">
              <a:solidFill>
                <a:srgbClr val="000B2B"/>
              </a:solidFill>
              <a:latin typeface="Corbel"/>
              <a:ea typeface="Corbel"/>
              <a:cs typeface="Corbel"/>
              <a:sym typeface="Corbel"/>
            </a:endParaRPr>
          </a:p>
        </p:txBody>
      </p:sp>
      <p:sp>
        <p:nvSpPr>
          <p:cNvPr id="732" name="Shape 732"/>
          <p:cNvSpPr txBox="1"/>
          <p:nvPr/>
        </p:nvSpPr>
        <p:spPr>
          <a:xfrm>
            <a:off x="4953000" y="5400960"/>
            <a:ext cx="4012200" cy="4470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000000"/>
              </a:buClr>
              <a:buSzPts val="600"/>
              <a:buFont typeface="Arial"/>
              <a:buNone/>
            </a:pPr>
            <a:r>
              <a:rPr b="0" i="0" lang="en-US" sz="2400" u="none" cap="none" strike="noStrike">
                <a:solidFill>
                  <a:srgbClr val="000000"/>
                </a:solidFill>
                <a:latin typeface="Arial"/>
                <a:ea typeface="Arial"/>
                <a:cs typeface="Arial"/>
                <a:sym typeface="Arial"/>
              </a:rPr>
              <a:t>more at https://cos.io/rr</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000">
              <a:srgbClr val="000B2B">
                <a:alpha val="1568"/>
              </a:srgbClr>
            </a:gs>
            <a:gs pos="13000">
              <a:srgbClr val="0A3C91">
                <a:alpha val="8235"/>
              </a:srgbClr>
            </a:gs>
            <a:gs pos="27000">
              <a:srgbClr val="2C91F5">
                <a:alpha val="37254"/>
              </a:srgbClr>
            </a:gs>
            <a:gs pos="44000">
              <a:srgbClr val="0A3C91">
                <a:alpha val="44313"/>
              </a:srgbClr>
            </a:gs>
            <a:gs pos="100000">
              <a:srgbClr val="0A3C91">
                <a:alpha val="44313"/>
              </a:srgbClr>
            </a:gs>
          </a:gsLst>
          <a:path path="circle">
            <a:fillToRect b="100%" l="100%"/>
          </a:path>
          <a:tileRect r="-100%" t="-100%"/>
        </a:gradFill>
      </p:bgPr>
    </p:bg>
    <p:spTree>
      <p:nvGrpSpPr>
        <p:cNvPr id="737" name="Shape 737"/>
        <p:cNvGrpSpPr/>
        <p:nvPr/>
      </p:nvGrpSpPr>
      <p:grpSpPr>
        <a:xfrm>
          <a:off x="0" y="0"/>
          <a:ext cx="0" cy="0"/>
          <a:chOff x="0" y="0"/>
          <a:chExt cx="0" cy="0"/>
        </a:xfrm>
      </p:grpSpPr>
      <p:sp>
        <p:nvSpPr>
          <p:cNvPr id="738" name="Shape 73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1500"/>
              <a:buFont typeface="Century Gothic"/>
              <a:buNone/>
            </a:pPr>
            <a:r>
              <a:rPr b="0" i="0" lang="en-US" sz="6000" u="none" cap="none" strike="noStrike">
                <a:solidFill>
                  <a:srgbClr val="FF0000"/>
                </a:solidFill>
                <a:latin typeface="Century Gothic"/>
                <a:ea typeface="Century Gothic"/>
                <a:cs typeface="Century Gothic"/>
                <a:sym typeface="Century Gothic"/>
              </a:rPr>
              <a:t>ADDITIONAL SLIDES</a:t>
            </a:r>
            <a:endParaRPr/>
          </a:p>
        </p:txBody>
      </p:sp>
      <p:sp>
        <p:nvSpPr>
          <p:cNvPr id="739" name="Shape 739"/>
          <p:cNvSpPr txBox="1"/>
          <p:nvPr/>
        </p:nvSpPr>
        <p:spPr>
          <a:xfrm>
            <a:off x="457200" y="1540437"/>
            <a:ext cx="8229600" cy="223146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20000"/>
              </a:lnSpc>
              <a:spcBef>
                <a:spcPts val="0"/>
              </a:spcBef>
              <a:spcAft>
                <a:spcPts val="0"/>
              </a:spcAft>
              <a:buClr>
                <a:srgbClr val="61C2F4"/>
              </a:buClr>
              <a:buSzPts val="4000"/>
              <a:buFont typeface="Arial"/>
              <a:buChar char="•"/>
            </a:pPr>
            <a:r>
              <a:rPr b="0" i="0" lang="en-US" sz="4000" u="none" cap="none" strike="noStrike">
                <a:solidFill>
                  <a:srgbClr val="C00000"/>
                </a:solidFill>
                <a:latin typeface="Corbel"/>
                <a:ea typeface="Corbel"/>
                <a:cs typeface="Corbel"/>
                <a:sym typeface="Corbel"/>
              </a:rPr>
              <a:t>The slides that follow provide additional information and can be displayed as needed.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44" name="Shape 744"/>
        <p:cNvGrpSpPr/>
        <p:nvPr/>
      </p:nvGrpSpPr>
      <p:grpSpPr>
        <a:xfrm>
          <a:off x="0" y="0"/>
          <a:ext cx="0" cy="0"/>
          <a:chOff x="0" y="0"/>
          <a:chExt cx="0" cy="0"/>
        </a:xfrm>
      </p:grpSpPr>
      <p:sp>
        <p:nvSpPr>
          <p:cNvPr id="745" name="Shape 745"/>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46" name="Shape 746"/>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747" name="Shape 747"/>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748" name="Shape 748"/>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950"/>
              <a:buFont typeface="Century Gothic"/>
              <a:buNone/>
            </a:pPr>
            <a:r>
              <a:rPr b="0" i="0" lang="en-US" sz="3800" u="none" cap="none" strike="noStrike">
                <a:solidFill>
                  <a:srgbClr val="103362"/>
                </a:solidFill>
                <a:latin typeface="Century Gothic"/>
                <a:ea typeface="Century Gothic"/>
                <a:cs typeface="Century Gothic"/>
                <a:sym typeface="Century Gothic"/>
              </a:rPr>
              <a:t>REGISTERED REPORTS COMMITTEE</a:t>
            </a:r>
            <a:endParaRPr/>
          </a:p>
        </p:txBody>
      </p:sp>
      <p:sp>
        <p:nvSpPr>
          <p:cNvPr id="749" name="Shape 749"/>
          <p:cNvSpPr/>
          <p:nvPr/>
        </p:nvSpPr>
        <p:spPr>
          <a:xfrm>
            <a:off x="1041400" y="6386035"/>
            <a:ext cx="8102600" cy="4001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Arial"/>
                <a:ea typeface="Arial"/>
                <a:cs typeface="Arial"/>
                <a:sym typeface="Arial"/>
              </a:rPr>
              <a:t>cos.io/rr</a:t>
            </a:r>
            <a:endParaRPr/>
          </a:p>
        </p:txBody>
      </p:sp>
      <p:pic>
        <p:nvPicPr>
          <p:cNvPr id="750" name="Shape 750"/>
          <p:cNvPicPr preferRelativeResize="0"/>
          <p:nvPr/>
        </p:nvPicPr>
        <p:blipFill rotWithShape="1">
          <a:blip r:embed="rId3">
            <a:alphaModFix/>
          </a:blip>
          <a:srcRect b="0" l="0" r="0" t="0"/>
          <a:stretch/>
        </p:blipFill>
        <p:spPr>
          <a:xfrm>
            <a:off x="1124628" y="3244333"/>
            <a:ext cx="1937288" cy="1108330"/>
          </a:xfrm>
          <a:prstGeom prst="rect">
            <a:avLst/>
          </a:prstGeom>
          <a:noFill/>
          <a:ln>
            <a:noFill/>
          </a:ln>
        </p:spPr>
      </p:pic>
      <p:pic>
        <p:nvPicPr>
          <p:cNvPr id="751" name="Shape 751"/>
          <p:cNvPicPr preferRelativeResize="0"/>
          <p:nvPr/>
        </p:nvPicPr>
        <p:blipFill rotWithShape="1">
          <a:blip r:embed="rId4">
            <a:alphaModFix/>
          </a:blip>
          <a:srcRect b="0" l="0" r="0" t="0"/>
          <a:stretch/>
        </p:blipFill>
        <p:spPr>
          <a:xfrm>
            <a:off x="2407199" y="1277750"/>
            <a:ext cx="907101" cy="1443400"/>
          </a:xfrm>
          <a:prstGeom prst="rect">
            <a:avLst/>
          </a:prstGeom>
          <a:noFill/>
          <a:ln>
            <a:noFill/>
          </a:ln>
        </p:spPr>
      </p:pic>
      <p:pic>
        <p:nvPicPr>
          <p:cNvPr id="752" name="Shape 752"/>
          <p:cNvPicPr preferRelativeResize="0"/>
          <p:nvPr/>
        </p:nvPicPr>
        <p:blipFill rotWithShape="1">
          <a:blip r:embed="rId5">
            <a:alphaModFix/>
          </a:blip>
          <a:srcRect b="0" l="0" r="0" t="0"/>
          <a:stretch/>
        </p:blipFill>
        <p:spPr>
          <a:xfrm>
            <a:off x="5541183" y="1252320"/>
            <a:ext cx="907101" cy="1450500"/>
          </a:xfrm>
          <a:prstGeom prst="rect">
            <a:avLst/>
          </a:prstGeom>
          <a:noFill/>
          <a:ln>
            <a:noFill/>
          </a:ln>
        </p:spPr>
      </p:pic>
      <p:pic>
        <p:nvPicPr>
          <p:cNvPr id="753" name="Shape 753"/>
          <p:cNvPicPr preferRelativeResize="0"/>
          <p:nvPr/>
        </p:nvPicPr>
        <p:blipFill rotWithShape="1">
          <a:blip r:embed="rId6">
            <a:alphaModFix/>
          </a:blip>
          <a:srcRect b="0" l="0" r="0" t="0"/>
          <a:stretch/>
        </p:blipFill>
        <p:spPr>
          <a:xfrm>
            <a:off x="6585842" y="1255870"/>
            <a:ext cx="875295" cy="1443400"/>
          </a:xfrm>
          <a:prstGeom prst="rect">
            <a:avLst/>
          </a:prstGeom>
          <a:noFill/>
          <a:ln>
            <a:noFill/>
          </a:ln>
        </p:spPr>
      </p:pic>
      <p:pic>
        <p:nvPicPr>
          <p:cNvPr id="754" name="Shape 754"/>
          <p:cNvPicPr preferRelativeResize="0"/>
          <p:nvPr/>
        </p:nvPicPr>
        <p:blipFill rotWithShape="1">
          <a:blip r:embed="rId7">
            <a:alphaModFix/>
          </a:blip>
          <a:srcRect b="0" l="0" r="0" t="0"/>
          <a:stretch/>
        </p:blipFill>
        <p:spPr>
          <a:xfrm>
            <a:off x="3418582" y="1296086"/>
            <a:ext cx="907101" cy="1406735"/>
          </a:xfrm>
          <a:prstGeom prst="rect">
            <a:avLst/>
          </a:prstGeom>
          <a:noFill/>
          <a:ln>
            <a:noFill/>
          </a:ln>
        </p:spPr>
      </p:pic>
      <p:pic>
        <p:nvPicPr>
          <p:cNvPr id="755" name="Shape 755"/>
          <p:cNvPicPr preferRelativeResize="0"/>
          <p:nvPr/>
        </p:nvPicPr>
        <p:blipFill rotWithShape="1">
          <a:blip r:embed="rId8">
            <a:alphaModFix/>
          </a:blip>
          <a:srcRect b="0" l="0" r="0" t="0"/>
          <a:stretch/>
        </p:blipFill>
        <p:spPr>
          <a:xfrm>
            <a:off x="1308682" y="1323523"/>
            <a:ext cx="843677" cy="1351855"/>
          </a:xfrm>
          <a:prstGeom prst="rect">
            <a:avLst/>
          </a:prstGeom>
          <a:noFill/>
          <a:ln>
            <a:noFill/>
          </a:ln>
        </p:spPr>
      </p:pic>
      <p:pic>
        <p:nvPicPr>
          <p:cNvPr id="756" name="Shape 756"/>
          <p:cNvPicPr preferRelativeResize="0"/>
          <p:nvPr/>
        </p:nvPicPr>
        <p:blipFill rotWithShape="1">
          <a:blip r:embed="rId9">
            <a:alphaModFix/>
          </a:blip>
          <a:srcRect b="0" l="0" r="0" t="0"/>
          <a:stretch/>
        </p:blipFill>
        <p:spPr>
          <a:xfrm>
            <a:off x="4600321" y="1320545"/>
            <a:ext cx="843677" cy="1314036"/>
          </a:xfrm>
          <a:prstGeom prst="rect">
            <a:avLst/>
          </a:prstGeom>
          <a:noFill/>
          <a:ln>
            <a:noFill/>
          </a:ln>
        </p:spPr>
      </p:pic>
      <p:pic>
        <p:nvPicPr>
          <p:cNvPr id="757" name="Shape 757"/>
          <p:cNvPicPr preferRelativeResize="0"/>
          <p:nvPr/>
        </p:nvPicPr>
        <p:blipFill rotWithShape="1">
          <a:blip r:embed="rId10">
            <a:alphaModFix/>
          </a:blip>
          <a:srcRect b="0" l="0" r="0" t="0"/>
          <a:stretch/>
        </p:blipFill>
        <p:spPr>
          <a:xfrm>
            <a:off x="7598682" y="1301641"/>
            <a:ext cx="729379" cy="1351855"/>
          </a:xfrm>
          <a:prstGeom prst="rect">
            <a:avLst/>
          </a:prstGeom>
          <a:noFill/>
          <a:ln>
            <a:noFill/>
          </a:ln>
        </p:spPr>
      </p:pic>
      <p:pic>
        <p:nvPicPr>
          <p:cNvPr id="758" name="Shape 758"/>
          <p:cNvPicPr preferRelativeResize="0"/>
          <p:nvPr/>
        </p:nvPicPr>
        <p:blipFill rotWithShape="1">
          <a:blip r:embed="rId11">
            <a:alphaModFix/>
          </a:blip>
          <a:srcRect b="0" l="0" r="0" t="-4058"/>
          <a:stretch/>
        </p:blipFill>
        <p:spPr>
          <a:xfrm>
            <a:off x="1045920" y="4521200"/>
            <a:ext cx="5046000" cy="2181268"/>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pic>
        <p:nvPicPr>
          <p:cNvPr id="759" name="Shape 759"/>
          <p:cNvPicPr preferRelativeResize="0"/>
          <p:nvPr/>
        </p:nvPicPr>
        <p:blipFill rotWithShape="1">
          <a:blip r:embed="rId12">
            <a:alphaModFix/>
          </a:blip>
          <a:srcRect b="0" l="0" r="0" t="0"/>
          <a:stretch/>
        </p:blipFill>
        <p:spPr>
          <a:xfrm>
            <a:off x="4143150" y="3149600"/>
            <a:ext cx="4707597" cy="2470968"/>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760" name="Shape 760"/>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64" name="Shape 764"/>
        <p:cNvGrpSpPr/>
        <p:nvPr/>
      </p:nvGrpSpPr>
      <p:grpSpPr>
        <a:xfrm>
          <a:off x="0" y="0"/>
          <a:ext cx="0" cy="0"/>
          <a:chOff x="0" y="0"/>
          <a:chExt cx="0" cy="0"/>
        </a:xfrm>
      </p:grpSpPr>
      <p:sp>
        <p:nvSpPr>
          <p:cNvPr id="765" name="Shape 765"/>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25"/>
              <a:buFont typeface="Century Gothic"/>
              <a:buNone/>
            </a:pPr>
            <a:r>
              <a:rPr b="0" i="0" lang="en-US" sz="4500" u="none" cap="none" strike="noStrike">
                <a:solidFill>
                  <a:srgbClr val="103362"/>
                </a:solidFill>
                <a:latin typeface="Century Gothic"/>
                <a:ea typeface="Century Gothic"/>
                <a:cs typeface="Century Gothic"/>
                <a:sym typeface="Century Gothic"/>
              </a:rPr>
              <a:t>EARLY ADOPTERS</a:t>
            </a:r>
            <a:endParaRPr/>
          </a:p>
        </p:txBody>
      </p:sp>
      <p:sp>
        <p:nvSpPr>
          <p:cNvPr id="766" name="Shape 766"/>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67" name="Shape 767"/>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768" name="Shape 768"/>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
        <p:nvSpPr>
          <p:cNvPr id="769" name="Shape 769"/>
          <p:cNvSpPr txBox="1"/>
          <p:nvPr/>
        </p:nvSpPr>
        <p:spPr>
          <a:xfrm>
            <a:off x="1193800" y="1349937"/>
            <a:ext cx="5461000" cy="22314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AIMS Neuroscience</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Attention, Perception &amp; Psychophysics</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Comparative Political Studies</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Comprehensive Results in Social Psychology</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Cortex</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Drug and Alcohol Dependence</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eLife</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Experimental Psychology</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Frontiers in Cognition </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Journal of Business and Psychology</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Nutrition and Food Science Journal</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Perspectives on Psychological Science</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Social Psychology</a:t>
            </a:r>
            <a:endParaRPr/>
          </a:p>
          <a:p>
            <a:pPr indent="-342900" lvl="0" marL="342900" marR="0" rtl="0" algn="l">
              <a:lnSpc>
                <a:spcPct val="120000"/>
              </a:lnSpc>
              <a:spcBef>
                <a:spcPts val="0"/>
              </a:spcBef>
              <a:spcAft>
                <a:spcPts val="0"/>
              </a:spcAft>
              <a:buClr>
                <a:srgbClr val="61C2F4"/>
              </a:buClr>
              <a:buSzPts val="1700"/>
              <a:buFont typeface="Calibri"/>
              <a:buAutoNum type="arabicPeriod"/>
            </a:pPr>
            <a:r>
              <a:rPr b="0" i="0" lang="en-US" sz="1700" u="none" cap="none" strike="noStrike">
                <a:solidFill>
                  <a:srgbClr val="3F3F3F"/>
                </a:solidFill>
                <a:latin typeface="Corbel"/>
                <a:ea typeface="Corbel"/>
                <a:cs typeface="Corbel"/>
                <a:sym typeface="Corbel"/>
              </a:rPr>
              <a:t>Working, Aging, and Retirement</a:t>
            </a:r>
            <a:endParaRPr/>
          </a:p>
          <a:p>
            <a:pPr indent="-342900" lvl="0" marL="342900" marR="0" rtl="0" algn="l">
              <a:lnSpc>
                <a:spcPct val="120000"/>
              </a:lnSpc>
              <a:spcBef>
                <a:spcPts val="0"/>
              </a:spcBef>
              <a:spcAft>
                <a:spcPts val="0"/>
              </a:spcAft>
              <a:buClr>
                <a:srgbClr val="61C2F4"/>
              </a:buClr>
              <a:buSzPts val="1700"/>
              <a:buFont typeface="Calibri"/>
              <a:buNone/>
            </a:pPr>
            <a:r>
              <a:t/>
            </a:r>
            <a:endParaRPr b="0" i="0" sz="1700" u="none" cap="none" strike="noStrike">
              <a:solidFill>
                <a:srgbClr val="3F3F3F"/>
              </a:solidFill>
              <a:latin typeface="Corbel"/>
              <a:ea typeface="Corbel"/>
              <a:cs typeface="Corbel"/>
              <a:sym typeface="Corbel"/>
            </a:endParaRPr>
          </a:p>
          <a:p>
            <a:pPr indent="-342900" lvl="0" marL="342900" marR="0" rtl="0" algn="l">
              <a:lnSpc>
                <a:spcPct val="120000"/>
              </a:lnSpc>
              <a:spcBef>
                <a:spcPts val="340"/>
              </a:spcBef>
              <a:spcAft>
                <a:spcPts val="0"/>
              </a:spcAft>
              <a:buClr>
                <a:srgbClr val="61C2F4"/>
              </a:buClr>
              <a:buSzPts val="1700"/>
              <a:buFont typeface="Calibri"/>
              <a:buNone/>
            </a:pPr>
            <a:r>
              <a:t/>
            </a:r>
            <a:endParaRPr b="0" i="0" sz="1700" u="none" cap="none" strike="noStrike">
              <a:solidFill>
                <a:srgbClr val="3F3F3F"/>
              </a:solidFill>
              <a:latin typeface="Corbel"/>
              <a:ea typeface="Corbel"/>
              <a:cs typeface="Corbel"/>
              <a:sym typeface="Corbel"/>
            </a:endParaRPr>
          </a:p>
          <a:p>
            <a:pPr indent="-342900" lvl="0" marL="381000" marR="0" rtl="0" algn="l">
              <a:lnSpc>
                <a:spcPct val="120000"/>
              </a:lnSpc>
              <a:spcBef>
                <a:spcPts val="340"/>
              </a:spcBef>
              <a:spcAft>
                <a:spcPts val="0"/>
              </a:spcAft>
              <a:buClr>
                <a:srgbClr val="61C2F4"/>
              </a:buClr>
              <a:buSzPts val="1700"/>
              <a:buFont typeface="Calibri"/>
              <a:buNone/>
            </a:pPr>
            <a:r>
              <a:t/>
            </a:r>
            <a:endParaRPr b="0" i="0" sz="1700" u="sng" cap="none" strike="noStrike">
              <a:solidFill>
                <a:schemeClr val="hlink"/>
              </a:solidFill>
              <a:latin typeface="Corbel"/>
              <a:ea typeface="Corbel"/>
              <a:cs typeface="Corbel"/>
              <a:sym typeface="Corbel"/>
              <a:hlinkClick r:id="rId3"/>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73" name="Shape 773"/>
        <p:cNvGrpSpPr/>
        <p:nvPr/>
      </p:nvGrpSpPr>
      <p:grpSpPr>
        <a:xfrm>
          <a:off x="0" y="0"/>
          <a:ext cx="0" cy="0"/>
          <a:chOff x="0" y="0"/>
          <a:chExt cx="0" cy="0"/>
        </a:xfrm>
      </p:grpSpPr>
      <p:sp>
        <p:nvSpPr>
          <p:cNvPr id="774" name="Shape 774"/>
          <p:cNvSpPr txBox="1"/>
          <p:nvPr/>
        </p:nvSpPr>
        <p:spPr>
          <a:xfrm>
            <a:off x="330200" y="2255838"/>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40000"/>
              </a:lnSpc>
              <a:spcBef>
                <a:spcPts val="0"/>
              </a:spcBef>
              <a:spcAft>
                <a:spcPts val="0"/>
              </a:spcAft>
              <a:buClr>
                <a:schemeClr val="dk1"/>
              </a:buClr>
              <a:buSzPts val="1075"/>
              <a:buFont typeface="Century Gothic"/>
              <a:buNone/>
            </a:pPr>
            <a:r>
              <a:rPr b="0" i="0" lang="en-US" sz="4300" u="none" cap="none" strike="noStrike">
                <a:solidFill>
                  <a:srgbClr val="103362"/>
                </a:solidFill>
                <a:latin typeface="Century Gothic"/>
                <a:ea typeface="Century Gothic"/>
                <a:cs typeface="Century Gothic"/>
                <a:sym typeface="Century Gothic"/>
              </a:rPr>
              <a:t>CONNECTING SILOS TO ENABLE INCREASED DISCOVERY</a:t>
            </a:r>
            <a:endParaRPr/>
          </a:p>
        </p:txBody>
      </p:sp>
      <p:sp>
        <p:nvSpPr>
          <p:cNvPr id="775" name="Shape 775"/>
          <p:cNvSpPr/>
          <p:nvPr/>
        </p:nvSpPr>
        <p:spPr>
          <a:xfrm>
            <a:off x="0" y="6142657"/>
            <a:ext cx="9148228"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76" name="Shape 776"/>
          <p:cNvCxnSpPr/>
          <p:nvPr/>
        </p:nvCxnSpPr>
        <p:spPr>
          <a:xfrm>
            <a:off x="4233" y="6069655"/>
            <a:ext cx="9144000" cy="0"/>
          </a:xfrm>
          <a:prstGeom prst="straightConnector1">
            <a:avLst/>
          </a:prstGeom>
          <a:noFill/>
          <a:ln cap="flat" cmpd="sng" w="88900">
            <a:solidFill>
              <a:srgbClr val="2C91F5"/>
            </a:solidFill>
            <a:prstDash val="solid"/>
            <a:round/>
            <a:headEnd len="sm" w="sm" type="none"/>
            <a:tailEnd len="sm" w="sm" type="none"/>
          </a:ln>
        </p:spPr>
      </p:cxnSp>
      <p:cxnSp>
        <p:nvCxnSpPr>
          <p:cNvPr id="777" name="Shape 777"/>
          <p:cNvCxnSpPr/>
          <p:nvPr/>
        </p:nvCxnSpPr>
        <p:spPr>
          <a:xfrm>
            <a:off x="3515" y="5983971"/>
            <a:ext cx="9144000" cy="0"/>
          </a:xfrm>
          <a:prstGeom prst="straightConnector1">
            <a:avLst/>
          </a:prstGeom>
          <a:noFill/>
          <a:ln cap="flat" cmpd="sng" w="31750">
            <a:solidFill>
              <a:srgbClr val="61C2F4"/>
            </a:solidFill>
            <a:prstDash val="solid"/>
            <a:round/>
            <a:headEnd len="sm" w="sm" type="none"/>
            <a:tailEnd len="sm" w="sm" type="non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81" name="Shape 781"/>
        <p:cNvGrpSpPr/>
        <p:nvPr/>
      </p:nvGrpSpPr>
      <p:grpSpPr>
        <a:xfrm>
          <a:off x="0" y="0"/>
          <a:ext cx="0" cy="0"/>
          <a:chOff x="0" y="0"/>
          <a:chExt cx="0" cy="0"/>
        </a:xfrm>
      </p:grpSpPr>
      <p:sp>
        <p:nvSpPr>
          <p:cNvPr id="782" name="Shape 782"/>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83" name="Shape 783"/>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784" name="Shape 784"/>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785" name="Shape 785"/>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SHARE </a:t>
            </a:r>
            <a:endParaRPr/>
          </a:p>
        </p:txBody>
      </p:sp>
      <p:sp>
        <p:nvSpPr>
          <p:cNvPr id="786" name="Shape 786"/>
          <p:cNvSpPr/>
          <p:nvPr/>
        </p:nvSpPr>
        <p:spPr>
          <a:xfrm>
            <a:off x="1041400" y="6386035"/>
            <a:ext cx="8102600" cy="4001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Arial"/>
                <a:ea typeface="Arial"/>
                <a:cs typeface="Arial"/>
                <a:sym typeface="Arial"/>
              </a:rPr>
              <a:t>osf.io/share</a:t>
            </a:r>
            <a:endParaRPr/>
          </a:p>
        </p:txBody>
      </p:sp>
      <p:sp>
        <p:nvSpPr>
          <p:cNvPr id="787" name="Shape 787"/>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pic>
        <p:nvPicPr>
          <p:cNvPr descr="Screen Shot 2016-01-07 at 3.03.12 AM.png" id="788" name="Shape 788"/>
          <p:cNvPicPr preferRelativeResize="0"/>
          <p:nvPr/>
        </p:nvPicPr>
        <p:blipFill rotWithShape="1">
          <a:blip r:embed="rId3">
            <a:alphaModFix/>
          </a:blip>
          <a:srcRect b="0" l="0" r="0" t="0"/>
          <a:stretch/>
        </p:blipFill>
        <p:spPr>
          <a:xfrm>
            <a:off x="1168400" y="1320033"/>
            <a:ext cx="7632699" cy="4957658"/>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792" name="Shape 792"/>
        <p:cNvGrpSpPr/>
        <p:nvPr/>
      </p:nvGrpSpPr>
      <p:grpSpPr>
        <a:xfrm>
          <a:off x="0" y="0"/>
          <a:ext cx="0" cy="0"/>
          <a:chOff x="0" y="0"/>
          <a:chExt cx="0" cy="0"/>
        </a:xfrm>
      </p:grpSpPr>
      <p:sp>
        <p:nvSpPr>
          <p:cNvPr id="793" name="Shape 793"/>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94" name="Shape 794"/>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795" name="Shape 795"/>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796" name="Shape 796"/>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pic>
        <p:nvPicPr>
          <p:cNvPr id="797" name="Shape 797"/>
          <p:cNvPicPr preferRelativeResize="0"/>
          <p:nvPr/>
        </p:nvPicPr>
        <p:blipFill rotWithShape="1">
          <a:blip r:embed="rId3">
            <a:alphaModFix/>
          </a:blip>
          <a:srcRect b="0" l="0" r="0" t="0"/>
          <a:stretch/>
        </p:blipFill>
        <p:spPr>
          <a:xfrm>
            <a:off x="2509748" y="4812826"/>
            <a:ext cx="1119899" cy="306600"/>
          </a:xfrm>
          <a:prstGeom prst="rect">
            <a:avLst/>
          </a:prstGeom>
          <a:noFill/>
          <a:ln>
            <a:noFill/>
          </a:ln>
        </p:spPr>
      </p:pic>
      <p:pic>
        <p:nvPicPr>
          <p:cNvPr id="798" name="Shape 798"/>
          <p:cNvPicPr preferRelativeResize="0"/>
          <p:nvPr/>
        </p:nvPicPr>
        <p:blipFill rotWithShape="1">
          <a:blip r:embed="rId4">
            <a:alphaModFix/>
          </a:blip>
          <a:srcRect b="0" l="0" r="0" t="0"/>
          <a:stretch/>
        </p:blipFill>
        <p:spPr>
          <a:xfrm>
            <a:off x="2863200" y="5232669"/>
            <a:ext cx="756299" cy="306600"/>
          </a:xfrm>
          <a:prstGeom prst="rect">
            <a:avLst/>
          </a:prstGeom>
          <a:noFill/>
          <a:ln>
            <a:noFill/>
          </a:ln>
        </p:spPr>
      </p:pic>
      <p:pic>
        <p:nvPicPr>
          <p:cNvPr id="799" name="Shape 799"/>
          <p:cNvPicPr preferRelativeResize="0"/>
          <p:nvPr/>
        </p:nvPicPr>
        <p:blipFill rotWithShape="1">
          <a:blip r:embed="rId5">
            <a:alphaModFix/>
          </a:blip>
          <a:srcRect b="0" l="0" r="0" t="0"/>
          <a:stretch/>
        </p:blipFill>
        <p:spPr>
          <a:xfrm>
            <a:off x="3619585" y="5200526"/>
            <a:ext cx="1068600" cy="370799"/>
          </a:xfrm>
          <a:prstGeom prst="rect">
            <a:avLst/>
          </a:prstGeom>
          <a:noFill/>
          <a:ln>
            <a:noFill/>
          </a:ln>
        </p:spPr>
      </p:pic>
      <p:pic>
        <p:nvPicPr>
          <p:cNvPr id="800" name="Shape 800"/>
          <p:cNvPicPr preferRelativeResize="0"/>
          <p:nvPr/>
        </p:nvPicPr>
        <p:blipFill rotWithShape="1">
          <a:blip r:embed="rId6">
            <a:alphaModFix/>
          </a:blip>
          <a:srcRect b="0" l="0" r="0" t="0"/>
          <a:stretch/>
        </p:blipFill>
        <p:spPr>
          <a:xfrm>
            <a:off x="1912923" y="4124607"/>
            <a:ext cx="909600" cy="251400"/>
          </a:xfrm>
          <a:prstGeom prst="rect">
            <a:avLst/>
          </a:prstGeom>
          <a:noFill/>
          <a:ln>
            <a:noFill/>
          </a:ln>
        </p:spPr>
      </p:pic>
      <p:pic>
        <p:nvPicPr>
          <p:cNvPr id="801" name="Shape 801"/>
          <p:cNvPicPr preferRelativeResize="0"/>
          <p:nvPr/>
        </p:nvPicPr>
        <p:blipFill rotWithShape="1">
          <a:blip r:embed="rId7">
            <a:alphaModFix/>
          </a:blip>
          <a:srcRect b="0" l="0" r="0" t="0"/>
          <a:stretch/>
        </p:blipFill>
        <p:spPr>
          <a:xfrm>
            <a:off x="3619578" y="5683455"/>
            <a:ext cx="1068600" cy="213599"/>
          </a:xfrm>
          <a:prstGeom prst="rect">
            <a:avLst/>
          </a:prstGeom>
          <a:noFill/>
          <a:ln>
            <a:noFill/>
          </a:ln>
        </p:spPr>
      </p:pic>
      <p:pic>
        <p:nvPicPr>
          <p:cNvPr id="802" name="Shape 802"/>
          <p:cNvPicPr preferRelativeResize="0"/>
          <p:nvPr/>
        </p:nvPicPr>
        <p:blipFill rotWithShape="1">
          <a:blip r:embed="rId8">
            <a:alphaModFix/>
          </a:blip>
          <a:srcRect b="0" l="0" r="0" t="0"/>
          <a:stretch/>
        </p:blipFill>
        <p:spPr>
          <a:xfrm>
            <a:off x="2170558" y="561387"/>
            <a:ext cx="1215000" cy="370799"/>
          </a:xfrm>
          <a:prstGeom prst="rect">
            <a:avLst/>
          </a:prstGeom>
          <a:noFill/>
          <a:ln>
            <a:noFill/>
          </a:ln>
        </p:spPr>
      </p:pic>
      <p:pic>
        <p:nvPicPr>
          <p:cNvPr id="803" name="Shape 803"/>
          <p:cNvPicPr preferRelativeResize="0"/>
          <p:nvPr/>
        </p:nvPicPr>
        <p:blipFill rotWithShape="1">
          <a:blip r:embed="rId9">
            <a:alphaModFix/>
          </a:blip>
          <a:srcRect b="0" l="0" r="0" t="0"/>
          <a:stretch/>
        </p:blipFill>
        <p:spPr>
          <a:xfrm>
            <a:off x="1991640" y="999775"/>
            <a:ext cx="1119899" cy="406800"/>
          </a:xfrm>
          <a:prstGeom prst="rect">
            <a:avLst/>
          </a:prstGeom>
          <a:noFill/>
          <a:ln>
            <a:noFill/>
          </a:ln>
        </p:spPr>
      </p:pic>
      <p:pic>
        <p:nvPicPr>
          <p:cNvPr id="804" name="Shape 804"/>
          <p:cNvPicPr preferRelativeResize="0"/>
          <p:nvPr/>
        </p:nvPicPr>
        <p:blipFill rotWithShape="1">
          <a:blip r:embed="rId10">
            <a:alphaModFix/>
          </a:blip>
          <a:srcRect b="0" l="0" r="0" t="0"/>
          <a:stretch/>
        </p:blipFill>
        <p:spPr>
          <a:xfrm>
            <a:off x="6684672" y="375171"/>
            <a:ext cx="1561800" cy="370799"/>
          </a:xfrm>
          <a:prstGeom prst="rect">
            <a:avLst/>
          </a:prstGeom>
          <a:noFill/>
          <a:ln>
            <a:noFill/>
          </a:ln>
        </p:spPr>
      </p:pic>
      <p:pic>
        <p:nvPicPr>
          <p:cNvPr id="805" name="Shape 805"/>
          <p:cNvPicPr preferRelativeResize="0"/>
          <p:nvPr/>
        </p:nvPicPr>
        <p:blipFill rotWithShape="1">
          <a:blip r:embed="rId11">
            <a:alphaModFix/>
          </a:blip>
          <a:srcRect b="0" l="0" r="0" t="0"/>
          <a:stretch/>
        </p:blipFill>
        <p:spPr>
          <a:xfrm>
            <a:off x="6054548" y="884004"/>
            <a:ext cx="582599" cy="582599"/>
          </a:xfrm>
          <a:prstGeom prst="rect">
            <a:avLst/>
          </a:prstGeom>
          <a:noFill/>
          <a:ln>
            <a:noFill/>
          </a:ln>
        </p:spPr>
      </p:pic>
      <p:pic>
        <p:nvPicPr>
          <p:cNvPr id="806" name="Shape 806"/>
          <p:cNvPicPr preferRelativeResize="0"/>
          <p:nvPr/>
        </p:nvPicPr>
        <p:blipFill rotWithShape="1">
          <a:blip r:embed="rId12">
            <a:alphaModFix/>
          </a:blip>
          <a:srcRect b="0" l="0" r="0" t="0"/>
          <a:stretch/>
        </p:blipFill>
        <p:spPr>
          <a:xfrm>
            <a:off x="1870598" y="3408255"/>
            <a:ext cx="582599" cy="582599"/>
          </a:xfrm>
          <a:prstGeom prst="rect">
            <a:avLst/>
          </a:prstGeom>
          <a:noFill/>
          <a:ln>
            <a:noFill/>
          </a:ln>
        </p:spPr>
      </p:pic>
      <p:sp>
        <p:nvSpPr>
          <p:cNvPr id="807" name="Shape 807"/>
          <p:cNvSpPr/>
          <p:nvPr/>
        </p:nvSpPr>
        <p:spPr>
          <a:xfrm>
            <a:off x="6015698" y="5274944"/>
            <a:ext cx="2065199" cy="380099"/>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350"/>
              <a:buFont typeface="Arial"/>
              <a:buNone/>
            </a:pPr>
            <a:r>
              <a:rPr b="0" i="0" lang="en-US" sz="1400" u="none" cap="none" strike="noStrike">
                <a:solidFill>
                  <a:srgbClr val="000000"/>
                </a:solidFill>
                <a:latin typeface="Arial"/>
                <a:ea typeface="Arial"/>
                <a:cs typeface="Arial"/>
                <a:sym typeface="Arial"/>
              </a:rPr>
              <a:t>OpenSesame</a:t>
            </a:r>
            <a:endParaRPr/>
          </a:p>
        </p:txBody>
      </p:sp>
      <p:pic>
        <p:nvPicPr>
          <p:cNvPr id="808" name="Shape 808"/>
          <p:cNvPicPr preferRelativeResize="0"/>
          <p:nvPr/>
        </p:nvPicPr>
        <p:blipFill rotWithShape="1">
          <a:blip r:embed="rId13">
            <a:alphaModFix/>
          </a:blip>
          <a:srcRect b="0" l="0" r="0" t="0"/>
          <a:stretch/>
        </p:blipFill>
        <p:spPr>
          <a:xfrm>
            <a:off x="1986646" y="5108244"/>
            <a:ext cx="756299" cy="375300"/>
          </a:xfrm>
          <a:prstGeom prst="rect">
            <a:avLst/>
          </a:prstGeom>
          <a:noFill/>
          <a:ln>
            <a:noFill/>
          </a:ln>
        </p:spPr>
      </p:pic>
      <p:pic>
        <p:nvPicPr>
          <p:cNvPr id="809" name="Shape 809"/>
          <p:cNvPicPr preferRelativeResize="0"/>
          <p:nvPr/>
        </p:nvPicPr>
        <p:blipFill rotWithShape="1">
          <a:blip r:embed="rId14">
            <a:alphaModFix/>
          </a:blip>
          <a:srcRect b="0" l="0" r="0" t="0"/>
          <a:stretch/>
        </p:blipFill>
        <p:spPr>
          <a:xfrm>
            <a:off x="3714073" y="2141108"/>
            <a:ext cx="1918799" cy="1918799"/>
          </a:xfrm>
          <a:prstGeom prst="rect">
            <a:avLst/>
          </a:prstGeom>
          <a:noFill/>
          <a:ln>
            <a:noFill/>
          </a:ln>
        </p:spPr>
      </p:pic>
      <p:sp>
        <p:nvSpPr>
          <p:cNvPr id="810" name="Shape 810"/>
          <p:cNvSpPr/>
          <p:nvPr/>
        </p:nvSpPr>
        <p:spPr>
          <a:xfrm>
            <a:off x="4307921" y="2906066"/>
            <a:ext cx="731099" cy="44699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600"/>
              <a:buFont typeface="Calibri"/>
              <a:buNone/>
            </a:pPr>
            <a:r>
              <a:rPr b="1" i="0" lang="en-US" sz="2400" u="none" cap="none" strike="noStrike">
                <a:solidFill>
                  <a:srgbClr val="434343"/>
                </a:solidFill>
                <a:latin typeface="Calibri"/>
                <a:ea typeface="Calibri"/>
                <a:cs typeface="Calibri"/>
                <a:sym typeface="Calibri"/>
              </a:rPr>
              <a:t>OSF</a:t>
            </a:r>
            <a:endParaRPr/>
          </a:p>
        </p:txBody>
      </p:sp>
      <p:pic>
        <p:nvPicPr>
          <p:cNvPr id="811" name="Shape 811"/>
          <p:cNvPicPr preferRelativeResize="0"/>
          <p:nvPr/>
        </p:nvPicPr>
        <p:blipFill rotWithShape="1">
          <a:blip r:embed="rId15">
            <a:alphaModFix/>
          </a:blip>
          <a:srcRect b="0" l="0" r="0" t="0"/>
          <a:stretch/>
        </p:blipFill>
        <p:spPr>
          <a:xfrm>
            <a:off x="2212583" y="717450"/>
            <a:ext cx="4921800" cy="4766100"/>
          </a:xfrm>
          <a:prstGeom prst="rect">
            <a:avLst/>
          </a:prstGeom>
          <a:noFill/>
          <a:ln>
            <a:noFill/>
          </a:ln>
          <a:effectLst>
            <a:outerShdw blurRad="292100" rotWithShape="0" algn="tl" dir="2700000" dist="139700">
              <a:srgbClr val="333333">
                <a:alpha val="64313"/>
              </a:srgbClr>
            </a:outerShdw>
          </a:effectLst>
        </p:spPr>
      </p:pic>
      <p:pic>
        <p:nvPicPr>
          <p:cNvPr id="812" name="Shape 812"/>
          <p:cNvPicPr preferRelativeResize="0"/>
          <p:nvPr/>
        </p:nvPicPr>
        <p:blipFill rotWithShape="1">
          <a:blip r:embed="rId16">
            <a:alphaModFix/>
          </a:blip>
          <a:srcRect b="0" l="0" r="0" t="0"/>
          <a:stretch/>
        </p:blipFill>
        <p:spPr>
          <a:xfrm>
            <a:off x="7225800" y="4817930"/>
            <a:ext cx="1481099" cy="468899"/>
          </a:xfrm>
          <a:prstGeom prst="rect">
            <a:avLst/>
          </a:prstGeom>
          <a:noFill/>
          <a:ln>
            <a:noFill/>
          </a:ln>
        </p:spPr>
      </p:pic>
      <p:pic>
        <p:nvPicPr>
          <p:cNvPr id="813" name="Shape 813"/>
          <p:cNvPicPr preferRelativeResize="0"/>
          <p:nvPr/>
        </p:nvPicPr>
        <p:blipFill rotWithShape="1">
          <a:blip r:embed="rId17">
            <a:alphaModFix/>
          </a:blip>
          <a:srcRect b="0" l="0" r="0" t="0"/>
          <a:stretch/>
        </p:blipFill>
        <p:spPr>
          <a:xfrm>
            <a:off x="1146141" y="3865350"/>
            <a:ext cx="582600" cy="5826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817" name="Shape 817"/>
        <p:cNvGrpSpPr/>
        <p:nvPr/>
      </p:nvGrpSpPr>
      <p:grpSpPr>
        <a:xfrm>
          <a:off x="0" y="0"/>
          <a:ext cx="0" cy="0"/>
          <a:chOff x="0" y="0"/>
          <a:chExt cx="0" cy="0"/>
        </a:xfrm>
      </p:grpSpPr>
      <p:sp>
        <p:nvSpPr>
          <p:cNvPr id="818" name="Shape 818"/>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19" name="Shape 819"/>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820" name="Shape 820"/>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pic>
        <p:nvPicPr>
          <p:cNvPr id="821" name="Shape 821"/>
          <p:cNvPicPr preferRelativeResize="0"/>
          <p:nvPr/>
        </p:nvPicPr>
        <p:blipFill rotWithShape="1">
          <a:blip r:embed="rId3">
            <a:alphaModFix/>
          </a:blip>
          <a:srcRect b="0" l="0" r="0" t="0"/>
          <a:stretch/>
        </p:blipFill>
        <p:spPr>
          <a:xfrm>
            <a:off x="3580882" y="299146"/>
            <a:ext cx="1119899" cy="840000"/>
          </a:xfrm>
          <a:prstGeom prst="rect">
            <a:avLst/>
          </a:prstGeom>
          <a:noFill/>
          <a:ln>
            <a:noFill/>
          </a:ln>
        </p:spPr>
      </p:pic>
      <p:pic>
        <p:nvPicPr>
          <p:cNvPr id="822" name="Shape 822"/>
          <p:cNvPicPr preferRelativeResize="0"/>
          <p:nvPr/>
        </p:nvPicPr>
        <p:blipFill rotWithShape="1">
          <a:blip r:embed="rId4">
            <a:alphaModFix/>
          </a:blip>
          <a:srcRect b="0" l="0" r="0" t="0"/>
          <a:stretch/>
        </p:blipFill>
        <p:spPr>
          <a:xfrm>
            <a:off x="2509748" y="4812826"/>
            <a:ext cx="1119899" cy="306600"/>
          </a:xfrm>
          <a:prstGeom prst="rect">
            <a:avLst/>
          </a:prstGeom>
          <a:noFill/>
          <a:ln>
            <a:noFill/>
          </a:ln>
        </p:spPr>
      </p:pic>
      <p:pic>
        <p:nvPicPr>
          <p:cNvPr id="823" name="Shape 823"/>
          <p:cNvPicPr preferRelativeResize="0"/>
          <p:nvPr/>
        </p:nvPicPr>
        <p:blipFill rotWithShape="1">
          <a:blip r:embed="rId5">
            <a:alphaModFix/>
          </a:blip>
          <a:srcRect b="0" l="0" r="0" t="0"/>
          <a:stretch/>
        </p:blipFill>
        <p:spPr>
          <a:xfrm>
            <a:off x="2863200" y="5232669"/>
            <a:ext cx="756299" cy="306600"/>
          </a:xfrm>
          <a:prstGeom prst="rect">
            <a:avLst/>
          </a:prstGeom>
          <a:noFill/>
          <a:ln>
            <a:noFill/>
          </a:ln>
        </p:spPr>
      </p:pic>
      <p:pic>
        <p:nvPicPr>
          <p:cNvPr id="824" name="Shape 824"/>
          <p:cNvPicPr preferRelativeResize="0"/>
          <p:nvPr/>
        </p:nvPicPr>
        <p:blipFill rotWithShape="1">
          <a:blip r:embed="rId6">
            <a:alphaModFix/>
          </a:blip>
          <a:srcRect b="0" l="0" r="0" t="0"/>
          <a:stretch/>
        </p:blipFill>
        <p:spPr>
          <a:xfrm>
            <a:off x="3619585" y="5200526"/>
            <a:ext cx="1068600" cy="370799"/>
          </a:xfrm>
          <a:prstGeom prst="rect">
            <a:avLst/>
          </a:prstGeom>
          <a:noFill/>
          <a:ln>
            <a:noFill/>
          </a:ln>
        </p:spPr>
      </p:pic>
      <p:pic>
        <p:nvPicPr>
          <p:cNvPr id="825" name="Shape 825"/>
          <p:cNvPicPr preferRelativeResize="0"/>
          <p:nvPr/>
        </p:nvPicPr>
        <p:blipFill rotWithShape="1">
          <a:blip r:embed="rId7">
            <a:alphaModFix/>
          </a:blip>
          <a:srcRect b="0" l="0" r="0" t="0"/>
          <a:stretch/>
        </p:blipFill>
        <p:spPr>
          <a:xfrm>
            <a:off x="1912923" y="4124607"/>
            <a:ext cx="909600" cy="251400"/>
          </a:xfrm>
          <a:prstGeom prst="rect">
            <a:avLst/>
          </a:prstGeom>
          <a:noFill/>
          <a:ln>
            <a:noFill/>
          </a:ln>
        </p:spPr>
      </p:pic>
      <p:pic>
        <p:nvPicPr>
          <p:cNvPr id="826" name="Shape 826"/>
          <p:cNvPicPr preferRelativeResize="0"/>
          <p:nvPr/>
        </p:nvPicPr>
        <p:blipFill rotWithShape="1">
          <a:blip r:embed="rId8">
            <a:alphaModFix/>
          </a:blip>
          <a:srcRect b="0" l="0" r="0" t="0"/>
          <a:stretch/>
        </p:blipFill>
        <p:spPr>
          <a:xfrm>
            <a:off x="3619578" y="5683455"/>
            <a:ext cx="1068600" cy="213599"/>
          </a:xfrm>
          <a:prstGeom prst="rect">
            <a:avLst/>
          </a:prstGeom>
          <a:noFill/>
          <a:ln>
            <a:noFill/>
          </a:ln>
        </p:spPr>
      </p:pic>
      <p:pic>
        <p:nvPicPr>
          <p:cNvPr id="827" name="Shape 827"/>
          <p:cNvPicPr preferRelativeResize="0"/>
          <p:nvPr/>
        </p:nvPicPr>
        <p:blipFill rotWithShape="1">
          <a:blip r:embed="rId9">
            <a:alphaModFix/>
          </a:blip>
          <a:srcRect b="0" l="0" r="0" t="0"/>
          <a:stretch/>
        </p:blipFill>
        <p:spPr>
          <a:xfrm>
            <a:off x="2170558" y="561387"/>
            <a:ext cx="1215000" cy="370799"/>
          </a:xfrm>
          <a:prstGeom prst="rect">
            <a:avLst/>
          </a:prstGeom>
          <a:noFill/>
          <a:ln>
            <a:noFill/>
          </a:ln>
        </p:spPr>
      </p:pic>
      <p:pic>
        <p:nvPicPr>
          <p:cNvPr id="828" name="Shape 828"/>
          <p:cNvPicPr preferRelativeResize="0"/>
          <p:nvPr/>
        </p:nvPicPr>
        <p:blipFill rotWithShape="1">
          <a:blip r:embed="rId10">
            <a:alphaModFix/>
          </a:blip>
          <a:srcRect b="0" l="0" r="0" t="0"/>
          <a:stretch/>
        </p:blipFill>
        <p:spPr>
          <a:xfrm>
            <a:off x="1991640" y="999775"/>
            <a:ext cx="1119899" cy="406800"/>
          </a:xfrm>
          <a:prstGeom prst="rect">
            <a:avLst/>
          </a:prstGeom>
          <a:noFill/>
          <a:ln>
            <a:noFill/>
          </a:ln>
        </p:spPr>
      </p:pic>
      <p:pic>
        <p:nvPicPr>
          <p:cNvPr id="829" name="Shape 829"/>
          <p:cNvPicPr preferRelativeResize="0"/>
          <p:nvPr/>
        </p:nvPicPr>
        <p:blipFill rotWithShape="1">
          <a:blip r:embed="rId11">
            <a:alphaModFix/>
          </a:blip>
          <a:srcRect b="0" l="0" r="0" t="0"/>
          <a:stretch/>
        </p:blipFill>
        <p:spPr>
          <a:xfrm>
            <a:off x="6684672" y="375171"/>
            <a:ext cx="1561800" cy="370799"/>
          </a:xfrm>
          <a:prstGeom prst="rect">
            <a:avLst/>
          </a:prstGeom>
          <a:noFill/>
          <a:ln>
            <a:noFill/>
          </a:ln>
        </p:spPr>
      </p:pic>
      <p:pic>
        <p:nvPicPr>
          <p:cNvPr id="830" name="Shape 830"/>
          <p:cNvPicPr preferRelativeResize="0"/>
          <p:nvPr/>
        </p:nvPicPr>
        <p:blipFill rotWithShape="1">
          <a:blip r:embed="rId12">
            <a:alphaModFix/>
          </a:blip>
          <a:srcRect b="0" l="0" r="0" t="0"/>
          <a:stretch/>
        </p:blipFill>
        <p:spPr>
          <a:xfrm>
            <a:off x="6054548" y="884004"/>
            <a:ext cx="582599" cy="582599"/>
          </a:xfrm>
          <a:prstGeom prst="rect">
            <a:avLst/>
          </a:prstGeom>
          <a:noFill/>
          <a:ln>
            <a:noFill/>
          </a:ln>
        </p:spPr>
      </p:pic>
      <p:pic>
        <p:nvPicPr>
          <p:cNvPr id="831" name="Shape 831"/>
          <p:cNvPicPr preferRelativeResize="0"/>
          <p:nvPr/>
        </p:nvPicPr>
        <p:blipFill rotWithShape="1">
          <a:blip r:embed="rId13">
            <a:alphaModFix/>
          </a:blip>
          <a:srcRect b="0" l="0" r="0" t="0"/>
          <a:stretch/>
        </p:blipFill>
        <p:spPr>
          <a:xfrm>
            <a:off x="1870598" y="3408255"/>
            <a:ext cx="582599" cy="582599"/>
          </a:xfrm>
          <a:prstGeom prst="rect">
            <a:avLst/>
          </a:prstGeom>
          <a:noFill/>
          <a:ln>
            <a:noFill/>
          </a:ln>
        </p:spPr>
      </p:pic>
      <p:sp>
        <p:nvSpPr>
          <p:cNvPr id="832" name="Shape 832"/>
          <p:cNvSpPr/>
          <p:nvPr/>
        </p:nvSpPr>
        <p:spPr>
          <a:xfrm>
            <a:off x="6015698" y="5274944"/>
            <a:ext cx="2065199" cy="380099"/>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350"/>
              <a:buFont typeface="Arial"/>
              <a:buNone/>
            </a:pPr>
            <a:r>
              <a:rPr b="0" i="0" lang="en-US" sz="1400" u="none" cap="none" strike="noStrike">
                <a:solidFill>
                  <a:srgbClr val="000000"/>
                </a:solidFill>
                <a:latin typeface="Arial"/>
                <a:ea typeface="Arial"/>
                <a:cs typeface="Arial"/>
                <a:sym typeface="Arial"/>
              </a:rPr>
              <a:t>OpenSesame</a:t>
            </a:r>
            <a:endParaRPr/>
          </a:p>
        </p:txBody>
      </p:sp>
      <p:pic>
        <p:nvPicPr>
          <p:cNvPr id="833" name="Shape 833"/>
          <p:cNvPicPr preferRelativeResize="0"/>
          <p:nvPr/>
        </p:nvPicPr>
        <p:blipFill rotWithShape="1">
          <a:blip r:embed="rId14">
            <a:alphaModFix/>
          </a:blip>
          <a:srcRect b="0" l="0" r="0" t="0"/>
          <a:stretch/>
        </p:blipFill>
        <p:spPr>
          <a:xfrm>
            <a:off x="1986646" y="5108244"/>
            <a:ext cx="756299" cy="375300"/>
          </a:xfrm>
          <a:prstGeom prst="rect">
            <a:avLst/>
          </a:prstGeom>
          <a:noFill/>
          <a:ln>
            <a:noFill/>
          </a:ln>
        </p:spPr>
      </p:pic>
      <p:pic>
        <p:nvPicPr>
          <p:cNvPr id="834" name="Shape 834"/>
          <p:cNvPicPr preferRelativeResize="0"/>
          <p:nvPr/>
        </p:nvPicPr>
        <p:blipFill rotWithShape="1">
          <a:blip r:embed="rId15">
            <a:alphaModFix/>
          </a:blip>
          <a:srcRect b="0" l="0" r="0" t="0"/>
          <a:stretch/>
        </p:blipFill>
        <p:spPr>
          <a:xfrm>
            <a:off x="3714073" y="2141108"/>
            <a:ext cx="1918799" cy="1918799"/>
          </a:xfrm>
          <a:prstGeom prst="rect">
            <a:avLst/>
          </a:prstGeom>
          <a:noFill/>
          <a:ln>
            <a:noFill/>
          </a:ln>
        </p:spPr>
      </p:pic>
      <p:sp>
        <p:nvSpPr>
          <p:cNvPr id="835" name="Shape 835"/>
          <p:cNvSpPr/>
          <p:nvPr/>
        </p:nvSpPr>
        <p:spPr>
          <a:xfrm>
            <a:off x="4307921" y="2906066"/>
            <a:ext cx="731099" cy="44699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600"/>
              <a:buFont typeface="Calibri"/>
              <a:buNone/>
            </a:pPr>
            <a:r>
              <a:rPr b="1" i="0" lang="en-US" sz="2400" u="none" cap="none" strike="noStrike">
                <a:solidFill>
                  <a:srgbClr val="434343"/>
                </a:solidFill>
                <a:latin typeface="Calibri"/>
                <a:ea typeface="Calibri"/>
                <a:cs typeface="Calibri"/>
                <a:sym typeface="Calibri"/>
              </a:rPr>
              <a:t>OSF</a:t>
            </a:r>
            <a:endParaRPr/>
          </a:p>
        </p:txBody>
      </p:sp>
      <p:pic>
        <p:nvPicPr>
          <p:cNvPr id="836" name="Shape 836"/>
          <p:cNvPicPr preferRelativeResize="0"/>
          <p:nvPr/>
        </p:nvPicPr>
        <p:blipFill rotWithShape="1">
          <a:blip r:embed="rId16">
            <a:alphaModFix/>
          </a:blip>
          <a:srcRect b="0" l="0" r="0" t="0"/>
          <a:stretch/>
        </p:blipFill>
        <p:spPr>
          <a:xfrm>
            <a:off x="2212583" y="717450"/>
            <a:ext cx="4921799" cy="4766100"/>
          </a:xfrm>
          <a:prstGeom prst="rect">
            <a:avLst/>
          </a:prstGeom>
          <a:noFill/>
          <a:ln>
            <a:noFill/>
          </a:ln>
          <a:effectLst>
            <a:outerShdw blurRad="292100" rotWithShape="0" algn="tl" dir="2700000" dist="139700">
              <a:srgbClr val="333333">
                <a:alpha val="64313"/>
              </a:srgbClr>
            </a:outerShdw>
          </a:effectLst>
        </p:spPr>
      </p:pic>
      <p:pic>
        <p:nvPicPr>
          <p:cNvPr id="837" name="Shape 837"/>
          <p:cNvPicPr preferRelativeResize="0"/>
          <p:nvPr/>
        </p:nvPicPr>
        <p:blipFill rotWithShape="1">
          <a:blip r:embed="rId17">
            <a:alphaModFix/>
          </a:blip>
          <a:srcRect b="0" l="0" r="0" t="0"/>
          <a:stretch/>
        </p:blipFill>
        <p:spPr>
          <a:xfrm>
            <a:off x="5564851" y="4946117"/>
            <a:ext cx="1119898" cy="310500"/>
          </a:xfrm>
          <a:prstGeom prst="rect">
            <a:avLst/>
          </a:prstGeom>
          <a:noFill/>
          <a:ln>
            <a:noFill/>
          </a:ln>
        </p:spPr>
      </p:pic>
      <p:pic>
        <p:nvPicPr>
          <p:cNvPr id="838" name="Shape 838"/>
          <p:cNvPicPr preferRelativeResize="0"/>
          <p:nvPr/>
        </p:nvPicPr>
        <p:blipFill rotWithShape="1">
          <a:blip r:embed="rId18">
            <a:alphaModFix/>
          </a:blip>
          <a:srcRect b="0" l="0" r="0" t="0"/>
          <a:stretch/>
        </p:blipFill>
        <p:spPr>
          <a:xfrm>
            <a:off x="2442259" y="5556398"/>
            <a:ext cx="942000" cy="582599"/>
          </a:xfrm>
          <a:prstGeom prst="rect">
            <a:avLst/>
          </a:prstGeom>
          <a:noFill/>
          <a:ln>
            <a:noFill/>
          </a:ln>
        </p:spPr>
      </p:pic>
      <p:pic>
        <p:nvPicPr>
          <p:cNvPr id="839" name="Shape 839"/>
          <p:cNvPicPr preferRelativeResize="0"/>
          <p:nvPr/>
        </p:nvPicPr>
        <p:blipFill rotWithShape="1">
          <a:blip r:embed="rId19">
            <a:alphaModFix/>
          </a:blip>
          <a:srcRect b="0" l="0" r="0" t="0"/>
          <a:stretch/>
        </p:blipFill>
        <p:spPr>
          <a:xfrm>
            <a:off x="1146141" y="3865350"/>
            <a:ext cx="582599" cy="582599"/>
          </a:xfrm>
          <a:prstGeom prst="rect">
            <a:avLst/>
          </a:prstGeom>
          <a:noFill/>
          <a:ln>
            <a:noFill/>
          </a:ln>
        </p:spPr>
      </p:pic>
      <p:pic>
        <p:nvPicPr>
          <p:cNvPr id="840" name="Shape 840"/>
          <p:cNvPicPr preferRelativeResize="0"/>
          <p:nvPr/>
        </p:nvPicPr>
        <p:blipFill rotWithShape="1">
          <a:blip r:embed="rId20">
            <a:alphaModFix/>
          </a:blip>
          <a:srcRect b="0" l="0" r="0" t="0"/>
          <a:stretch/>
        </p:blipFill>
        <p:spPr>
          <a:xfrm>
            <a:off x="6596297" y="3922751"/>
            <a:ext cx="1119899" cy="579899"/>
          </a:xfrm>
          <a:prstGeom prst="rect">
            <a:avLst/>
          </a:prstGeom>
          <a:noFill/>
          <a:ln>
            <a:noFill/>
          </a:ln>
        </p:spPr>
      </p:pic>
      <p:pic>
        <p:nvPicPr>
          <p:cNvPr id="841" name="Shape 841"/>
          <p:cNvPicPr preferRelativeResize="0"/>
          <p:nvPr/>
        </p:nvPicPr>
        <p:blipFill rotWithShape="1">
          <a:blip r:embed="rId21">
            <a:alphaModFix/>
          </a:blip>
          <a:srcRect b="0" l="0" r="0" t="0"/>
          <a:stretch/>
        </p:blipFill>
        <p:spPr>
          <a:xfrm>
            <a:off x="3712814" y="61702"/>
            <a:ext cx="813600" cy="406800"/>
          </a:xfrm>
          <a:prstGeom prst="rect">
            <a:avLst/>
          </a:prstGeom>
          <a:noFill/>
          <a:ln>
            <a:noFill/>
          </a:ln>
        </p:spPr>
      </p:pic>
      <p:pic>
        <p:nvPicPr>
          <p:cNvPr id="842" name="Shape 842"/>
          <p:cNvPicPr preferRelativeResize="0"/>
          <p:nvPr/>
        </p:nvPicPr>
        <p:blipFill rotWithShape="1">
          <a:blip r:embed="rId22">
            <a:alphaModFix/>
          </a:blip>
          <a:srcRect b="0" l="0" r="0" t="0"/>
          <a:stretch/>
        </p:blipFill>
        <p:spPr>
          <a:xfrm>
            <a:off x="5170125" y="529283"/>
            <a:ext cx="909600" cy="379499"/>
          </a:xfrm>
          <a:prstGeom prst="rect">
            <a:avLst/>
          </a:prstGeom>
          <a:noFill/>
          <a:ln>
            <a:noFill/>
          </a:ln>
        </p:spPr>
      </p:pic>
      <p:pic>
        <p:nvPicPr>
          <p:cNvPr id="843" name="Shape 843"/>
          <p:cNvPicPr preferRelativeResize="0"/>
          <p:nvPr/>
        </p:nvPicPr>
        <p:blipFill rotWithShape="1">
          <a:blip r:embed="rId23">
            <a:alphaModFix/>
          </a:blip>
          <a:srcRect b="0" l="0" r="0" t="0"/>
          <a:stretch/>
        </p:blipFill>
        <p:spPr>
          <a:xfrm>
            <a:off x="962020" y="3396964"/>
            <a:ext cx="1043399" cy="370799"/>
          </a:xfrm>
          <a:prstGeom prst="rect">
            <a:avLst/>
          </a:prstGeom>
          <a:noFill/>
          <a:ln>
            <a:noFill/>
          </a:ln>
        </p:spPr>
      </p:pic>
      <p:pic>
        <p:nvPicPr>
          <p:cNvPr id="844" name="Shape 844"/>
          <p:cNvPicPr preferRelativeResize="0"/>
          <p:nvPr/>
        </p:nvPicPr>
        <p:blipFill rotWithShape="1">
          <a:blip r:embed="rId24">
            <a:alphaModFix/>
          </a:blip>
          <a:srcRect b="0" l="0" r="0" t="0"/>
          <a:stretch/>
        </p:blipFill>
        <p:spPr>
          <a:xfrm>
            <a:off x="7073400" y="2822341"/>
            <a:ext cx="1561800" cy="313799"/>
          </a:xfrm>
          <a:prstGeom prst="rect">
            <a:avLst/>
          </a:prstGeom>
          <a:noFill/>
          <a:ln>
            <a:noFill/>
          </a:ln>
        </p:spPr>
      </p:pic>
      <p:pic>
        <p:nvPicPr>
          <p:cNvPr id="845" name="Shape 845"/>
          <p:cNvPicPr preferRelativeResize="0"/>
          <p:nvPr/>
        </p:nvPicPr>
        <p:blipFill rotWithShape="1">
          <a:blip r:embed="rId25">
            <a:alphaModFix/>
          </a:blip>
          <a:srcRect b="0" l="0" r="0" t="0"/>
          <a:stretch/>
        </p:blipFill>
        <p:spPr>
          <a:xfrm>
            <a:off x="1482611" y="259042"/>
            <a:ext cx="1215000" cy="234899"/>
          </a:xfrm>
          <a:prstGeom prst="rect">
            <a:avLst/>
          </a:prstGeom>
          <a:noFill/>
          <a:ln>
            <a:noFill/>
          </a:ln>
        </p:spPr>
      </p:pic>
      <p:pic>
        <p:nvPicPr>
          <p:cNvPr id="846" name="Shape 846"/>
          <p:cNvPicPr preferRelativeResize="0"/>
          <p:nvPr/>
        </p:nvPicPr>
        <p:blipFill rotWithShape="1">
          <a:blip r:embed="rId26">
            <a:alphaModFix/>
          </a:blip>
          <a:srcRect b="0" l="0" r="0" t="0"/>
          <a:stretch/>
        </p:blipFill>
        <p:spPr>
          <a:xfrm>
            <a:off x="7225800" y="4817930"/>
            <a:ext cx="1481099" cy="468899"/>
          </a:xfrm>
          <a:prstGeom prst="rect">
            <a:avLst/>
          </a:prstGeom>
          <a:noFill/>
          <a:ln>
            <a:noFill/>
          </a:ln>
        </p:spPr>
      </p:pic>
      <p:pic>
        <p:nvPicPr>
          <p:cNvPr id="847" name="Shape 847"/>
          <p:cNvPicPr preferRelativeResize="0"/>
          <p:nvPr/>
        </p:nvPicPr>
        <p:blipFill rotWithShape="1">
          <a:blip r:embed="rId27">
            <a:alphaModFix/>
          </a:blip>
          <a:srcRect b="0" l="0" r="0" t="0"/>
          <a:stretch/>
        </p:blipFill>
        <p:spPr>
          <a:xfrm>
            <a:off x="1161550" y="519468"/>
            <a:ext cx="813600" cy="454800"/>
          </a:xfrm>
          <a:prstGeom prst="rect">
            <a:avLst/>
          </a:prstGeom>
          <a:noFill/>
          <a:ln>
            <a:noFill/>
          </a:ln>
        </p:spPr>
      </p:pic>
      <p:pic>
        <p:nvPicPr>
          <p:cNvPr id="848" name="Shape 848"/>
          <p:cNvPicPr preferRelativeResize="0"/>
          <p:nvPr/>
        </p:nvPicPr>
        <p:blipFill rotWithShape="1">
          <a:blip r:embed="rId28">
            <a:alphaModFix/>
          </a:blip>
          <a:srcRect b="0" l="0" r="0" t="0"/>
          <a:stretch/>
        </p:blipFill>
        <p:spPr>
          <a:xfrm>
            <a:off x="598549" y="900766"/>
            <a:ext cx="1250700" cy="500100"/>
          </a:xfrm>
          <a:prstGeom prst="rect">
            <a:avLst/>
          </a:prstGeom>
          <a:noFill/>
          <a:ln>
            <a:noFill/>
          </a:ln>
        </p:spPr>
      </p:pic>
      <p:pic>
        <p:nvPicPr>
          <p:cNvPr id="849" name="Shape 849"/>
          <p:cNvPicPr preferRelativeResize="0"/>
          <p:nvPr/>
        </p:nvPicPr>
        <p:blipFill rotWithShape="1">
          <a:blip r:embed="rId29">
            <a:alphaModFix/>
          </a:blip>
          <a:srcRect b="0" l="0" r="0" t="0"/>
          <a:stretch/>
        </p:blipFill>
        <p:spPr>
          <a:xfrm>
            <a:off x="1813833" y="1373299"/>
            <a:ext cx="857400" cy="857400"/>
          </a:xfrm>
          <a:prstGeom prst="rect">
            <a:avLst/>
          </a:prstGeom>
          <a:noFill/>
          <a:ln>
            <a:noFill/>
          </a:ln>
        </p:spPr>
      </p:pic>
      <p:grpSp>
        <p:nvGrpSpPr>
          <p:cNvPr id="850" name="Shape 850"/>
          <p:cNvGrpSpPr/>
          <p:nvPr/>
        </p:nvGrpSpPr>
        <p:grpSpPr>
          <a:xfrm>
            <a:off x="7676867" y="3345181"/>
            <a:ext cx="1328099" cy="708900"/>
            <a:chOff x="0" y="0"/>
            <a:chExt cx="1328099" cy="708900"/>
          </a:xfrm>
        </p:grpSpPr>
        <p:sp>
          <p:nvSpPr>
            <p:cNvPr id="851" name="Shape 851"/>
            <p:cNvSpPr/>
            <p:nvPr/>
          </p:nvSpPr>
          <p:spPr>
            <a:xfrm>
              <a:off x="0" y="0"/>
              <a:ext cx="1328099" cy="6668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52" name="Shape 852"/>
            <p:cNvSpPr/>
            <p:nvPr/>
          </p:nvSpPr>
          <p:spPr>
            <a:xfrm>
              <a:off x="0" y="0"/>
              <a:ext cx="1328099" cy="7089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IRB </a:t>
              </a:r>
              <a:endParaRPr/>
            </a:p>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processes</a:t>
              </a:r>
              <a:endParaRPr/>
            </a:p>
          </p:txBody>
        </p:sp>
      </p:grpSp>
      <p:grpSp>
        <p:nvGrpSpPr>
          <p:cNvPr id="853" name="Shape 853"/>
          <p:cNvGrpSpPr/>
          <p:nvPr/>
        </p:nvGrpSpPr>
        <p:grpSpPr>
          <a:xfrm>
            <a:off x="989543" y="6082597"/>
            <a:ext cx="1493799" cy="708900"/>
            <a:chOff x="-127001" y="0"/>
            <a:chExt cx="1493799" cy="708900"/>
          </a:xfrm>
        </p:grpSpPr>
        <p:sp>
          <p:nvSpPr>
            <p:cNvPr id="854" name="Shape 854"/>
            <p:cNvSpPr/>
            <p:nvPr/>
          </p:nvSpPr>
          <p:spPr>
            <a:xfrm>
              <a:off x="-127001" y="0"/>
              <a:ext cx="1481099" cy="6668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55" name="Shape 855"/>
            <p:cNvSpPr/>
            <p:nvPr/>
          </p:nvSpPr>
          <p:spPr>
            <a:xfrm>
              <a:off x="-114301" y="0"/>
              <a:ext cx="1481099" cy="7089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Local data storage</a:t>
              </a:r>
              <a:endParaRPr/>
            </a:p>
          </p:txBody>
        </p:sp>
      </p:grpSp>
      <p:grpSp>
        <p:nvGrpSpPr>
          <p:cNvPr id="856" name="Shape 856"/>
          <p:cNvGrpSpPr/>
          <p:nvPr/>
        </p:nvGrpSpPr>
        <p:grpSpPr>
          <a:xfrm>
            <a:off x="7041516" y="1299019"/>
            <a:ext cx="1850701" cy="708915"/>
            <a:chOff x="-1" y="0"/>
            <a:chExt cx="1850701" cy="1004699"/>
          </a:xfrm>
        </p:grpSpPr>
        <p:sp>
          <p:nvSpPr>
            <p:cNvPr id="857" name="Shape 857"/>
            <p:cNvSpPr/>
            <p:nvPr/>
          </p:nvSpPr>
          <p:spPr>
            <a:xfrm>
              <a:off x="-1" y="0"/>
              <a:ext cx="1850700" cy="10046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58" name="Shape 858"/>
            <p:cNvSpPr/>
            <p:nvPr/>
          </p:nvSpPr>
          <p:spPr>
            <a:xfrm>
              <a:off x="0" y="0"/>
              <a:ext cx="1850700" cy="7371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Grant administration </a:t>
              </a:r>
              <a:endParaRPr/>
            </a:p>
          </p:txBody>
        </p:sp>
      </p:grpSp>
      <p:grpSp>
        <p:nvGrpSpPr>
          <p:cNvPr id="859" name="Shape 859"/>
          <p:cNvGrpSpPr/>
          <p:nvPr/>
        </p:nvGrpSpPr>
        <p:grpSpPr>
          <a:xfrm>
            <a:off x="996728" y="4632625"/>
            <a:ext cx="1172399" cy="708900"/>
            <a:chOff x="0" y="0"/>
            <a:chExt cx="1172399" cy="708900"/>
          </a:xfrm>
        </p:grpSpPr>
        <p:sp>
          <p:nvSpPr>
            <p:cNvPr id="860" name="Shape 860"/>
            <p:cNvSpPr/>
            <p:nvPr/>
          </p:nvSpPr>
          <p:spPr>
            <a:xfrm>
              <a:off x="0" y="0"/>
              <a:ext cx="1172399" cy="6668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61" name="Shape 861"/>
            <p:cNvSpPr/>
            <p:nvPr/>
          </p:nvSpPr>
          <p:spPr>
            <a:xfrm>
              <a:off x="0" y="0"/>
              <a:ext cx="1172399" cy="7089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HPC</a:t>
              </a:r>
              <a:endParaRPr/>
            </a:p>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clusters</a:t>
              </a:r>
              <a:endParaRPr/>
            </a:p>
          </p:txBody>
        </p:sp>
      </p:grpSp>
      <p:grpSp>
        <p:nvGrpSpPr>
          <p:cNvPr id="862" name="Shape 862"/>
          <p:cNvGrpSpPr/>
          <p:nvPr/>
        </p:nvGrpSpPr>
        <p:grpSpPr>
          <a:xfrm>
            <a:off x="996727" y="2171341"/>
            <a:ext cx="1445532" cy="1173839"/>
            <a:chOff x="-1" y="-1"/>
            <a:chExt cx="1515600" cy="1301999"/>
          </a:xfrm>
        </p:grpSpPr>
        <p:sp>
          <p:nvSpPr>
            <p:cNvPr id="863" name="Shape 863"/>
            <p:cNvSpPr/>
            <p:nvPr/>
          </p:nvSpPr>
          <p:spPr>
            <a:xfrm>
              <a:off x="-1" y="-1"/>
              <a:ext cx="1515600" cy="13019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64" name="Shape 864"/>
            <p:cNvSpPr/>
            <p:nvPr/>
          </p:nvSpPr>
          <p:spPr>
            <a:xfrm>
              <a:off x="-1" y="0"/>
              <a:ext cx="1515600" cy="124229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375"/>
                <a:buFont typeface="Arial"/>
                <a:buNone/>
              </a:pPr>
              <a:r>
                <a:rPr b="1" i="0" lang="en-US" sz="1500" u="none" cap="none" strike="noStrike">
                  <a:solidFill>
                    <a:srgbClr val="434343"/>
                  </a:solidFill>
                  <a:latin typeface="Open Sans"/>
                  <a:ea typeface="Open Sans"/>
                  <a:cs typeface="Open Sans"/>
                  <a:sym typeface="Open Sans"/>
                </a:rPr>
                <a:t>Institutional</a:t>
              </a:r>
              <a:endParaRPr/>
            </a:p>
            <a:p>
              <a:pPr indent="0" lvl="0" marL="0" marR="0" rtl="0" algn="ctr">
                <a:lnSpc>
                  <a:spcPct val="100000"/>
                </a:lnSpc>
                <a:spcBef>
                  <a:spcPts val="0"/>
                </a:spcBef>
                <a:spcAft>
                  <a:spcPts val="0"/>
                </a:spcAft>
                <a:buClr>
                  <a:srgbClr val="000000"/>
                </a:buClr>
                <a:buSzPts val="375"/>
                <a:buFont typeface="Arial"/>
                <a:buNone/>
              </a:pPr>
              <a:r>
                <a:rPr b="1" i="0" lang="en-US" sz="1500" u="none" cap="none" strike="noStrike">
                  <a:solidFill>
                    <a:srgbClr val="434343"/>
                  </a:solidFill>
                  <a:latin typeface="Open Sans"/>
                  <a:ea typeface="Open Sans"/>
                  <a:cs typeface="Open Sans"/>
                  <a:sym typeface="Open Sans"/>
                </a:rPr>
                <a:t>repositories</a:t>
              </a:r>
              <a:endParaRPr/>
            </a:p>
            <a:p>
              <a:pPr indent="0" lvl="0" marL="0" marR="0" rtl="0" algn="ctr">
                <a:lnSpc>
                  <a:spcPct val="100000"/>
                </a:lnSpc>
                <a:spcBef>
                  <a:spcPts val="0"/>
                </a:spcBef>
                <a:spcAft>
                  <a:spcPts val="0"/>
                </a:spcAft>
                <a:buClr>
                  <a:srgbClr val="000000"/>
                </a:buClr>
                <a:buSzPts val="375"/>
                <a:buFont typeface="Arial"/>
                <a:buNone/>
              </a:pPr>
              <a:r>
                <a:rPr b="1" i="0" lang="en-US" sz="1500" u="none" cap="none" strike="noStrike">
                  <a:solidFill>
                    <a:srgbClr val="434343"/>
                  </a:solidFill>
                  <a:latin typeface="Open Sans"/>
                  <a:ea typeface="Open Sans"/>
                  <a:cs typeface="Open Sans"/>
                  <a:sym typeface="Open Sans"/>
                </a:rPr>
                <a:t>and</a:t>
              </a:r>
              <a:endParaRPr/>
            </a:p>
            <a:p>
              <a:pPr indent="0" lvl="0" marL="0" marR="0" rtl="0" algn="ctr">
                <a:lnSpc>
                  <a:spcPct val="100000"/>
                </a:lnSpc>
                <a:spcBef>
                  <a:spcPts val="0"/>
                </a:spcBef>
                <a:spcAft>
                  <a:spcPts val="0"/>
                </a:spcAft>
                <a:buClr>
                  <a:srgbClr val="000000"/>
                </a:buClr>
                <a:buSzPts val="375"/>
                <a:buFont typeface="Arial"/>
                <a:buNone/>
              </a:pPr>
              <a:r>
                <a:rPr b="1" i="0" lang="en-US" sz="1500" u="none" cap="none" strike="noStrike">
                  <a:solidFill>
                    <a:srgbClr val="434343"/>
                  </a:solidFill>
                  <a:latin typeface="Open Sans"/>
                  <a:ea typeface="Open Sans"/>
                  <a:cs typeface="Open Sans"/>
                  <a:sym typeface="Open Sans"/>
                </a:rPr>
                <a:t>reporting</a:t>
              </a:r>
              <a:endParaRPr/>
            </a:p>
          </p:txBody>
        </p:sp>
      </p:grpSp>
      <p:grpSp>
        <p:nvGrpSpPr>
          <p:cNvPr id="865" name="Shape 865"/>
          <p:cNvGrpSpPr/>
          <p:nvPr/>
        </p:nvGrpSpPr>
        <p:grpSpPr>
          <a:xfrm>
            <a:off x="7140900" y="5635958"/>
            <a:ext cx="1850700" cy="1004698"/>
            <a:chOff x="-1" y="-1"/>
            <a:chExt cx="1850700" cy="1004699"/>
          </a:xfrm>
        </p:grpSpPr>
        <p:sp>
          <p:nvSpPr>
            <p:cNvPr id="866" name="Shape 866"/>
            <p:cNvSpPr/>
            <p:nvPr/>
          </p:nvSpPr>
          <p:spPr>
            <a:xfrm>
              <a:off x="-1" y="-1"/>
              <a:ext cx="1850700" cy="10046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67" name="Shape 867"/>
            <p:cNvSpPr/>
            <p:nvPr/>
          </p:nvSpPr>
          <p:spPr>
            <a:xfrm>
              <a:off x="-1" y="0"/>
              <a:ext cx="1850700" cy="97559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Custom data collection workflows</a:t>
              </a:r>
              <a:endParaRPr/>
            </a:p>
          </p:txBody>
        </p:sp>
      </p:grpSp>
      <p:grpSp>
        <p:nvGrpSpPr>
          <p:cNvPr id="868" name="Shape 868"/>
          <p:cNvGrpSpPr/>
          <p:nvPr/>
        </p:nvGrpSpPr>
        <p:grpSpPr>
          <a:xfrm>
            <a:off x="4763925" y="6082597"/>
            <a:ext cx="1722000" cy="708900"/>
            <a:chOff x="0" y="0"/>
            <a:chExt cx="1722000" cy="708900"/>
          </a:xfrm>
        </p:grpSpPr>
        <p:sp>
          <p:nvSpPr>
            <p:cNvPr id="869" name="Shape 869"/>
            <p:cNvSpPr/>
            <p:nvPr/>
          </p:nvSpPr>
          <p:spPr>
            <a:xfrm>
              <a:off x="0" y="0"/>
              <a:ext cx="1722000" cy="666899"/>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Open Sans"/>
                <a:ea typeface="Open Sans"/>
                <a:cs typeface="Open Sans"/>
                <a:sym typeface="Open Sans"/>
              </a:endParaRPr>
            </a:p>
          </p:txBody>
        </p:sp>
        <p:sp>
          <p:nvSpPr>
            <p:cNvPr id="870" name="Shape 870"/>
            <p:cNvSpPr/>
            <p:nvPr/>
          </p:nvSpPr>
          <p:spPr>
            <a:xfrm>
              <a:off x="0" y="0"/>
              <a:ext cx="1722000" cy="708900"/>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Data</a:t>
              </a:r>
              <a:endParaRPr/>
            </a:p>
            <a:p>
              <a:pPr indent="0" lvl="0" marL="0" marR="0" rtl="0" algn="ctr">
                <a:lnSpc>
                  <a:spcPct val="100000"/>
                </a:lnSpc>
                <a:spcBef>
                  <a:spcPts val="0"/>
                </a:spcBef>
                <a:spcAft>
                  <a:spcPts val="0"/>
                </a:spcAft>
                <a:buClr>
                  <a:srgbClr val="000000"/>
                </a:buClr>
                <a:buSzPts val="425"/>
                <a:buFont typeface="Arial"/>
                <a:buNone/>
              </a:pPr>
              <a:r>
                <a:rPr b="1" i="0" lang="en-US" sz="1700" u="none" cap="none" strike="noStrike">
                  <a:solidFill>
                    <a:srgbClr val="434343"/>
                  </a:solidFill>
                  <a:latin typeface="Open Sans"/>
                  <a:ea typeface="Open Sans"/>
                  <a:cs typeface="Open Sans"/>
                  <a:sym typeface="Open Sans"/>
                </a:rPr>
                <a:t>management</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p:nvPr/>
        </p:nvSpPr>
        <p:spPr>
          <a:xfrm rot="5400000">
            <a:off x="-3070363" y="3070499"/>
            <a:ext cx="68727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4" name="Shape 144"/>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45" name="Shape 145"/>
          <p:cNvCxnSpPr/>
          <p:nvPr/>
        </p:nvCxnSpPr>
        <p:spPr>
          <a:xfrm>
            <a:off x="888134" y="0"/>
            <a:ext cx="0" cy="6858000"/>
          </a:xfrm>
          <a:prstGeom prst="straightConnector1">
            <a:avLst/>
          </a:prstGeom>
          <a:noFill/>
          <a:ln cap="flat" cmpd="sng" w="31750">
            <a:solidFill>
              <a:srgbClr val="61C2F4"/>
            </a:solidFill>
            <a:prstDash val="solid"/>
            <a:round/>
            <a:headEnd len="sm" w="sm" type="none"/>
            <a:tailEnd len="sm" w="sm" type="none"/>
          </a:ln>
        </p:spPr>
      </p:cxnSp>
      <p:sp>
        <p:nvSpPr>
          <p:cNvPr id="146" name="Shape 146"/>
          <p:cNvSpPr txBox="1"/>
          <p:nvPr/>
        </p:nvSpPr>
        <p:spPr>
          <a:xfrm>
            <a:off x="977050" y="1600200"/>
            <a:ext cx="3427200" cy="4589100"/>
          </a:xfrm>
          <a:prstGeom prst="rect">
            <a:avLst/>
          </a:prstGeom>
          <a:noFill/>
          <a:ln>
            <a:noFill/>
          </a:ln>
        </p:spPr>
        <p:txBody>
          <a:bodyPr anchorCtr="0" anchor="t" bIns="45700" lIns="91425" spcFirstLastPara="1" rIns="91425" wrap="square" tIns="45700">
            <a:noAutofit/>
          </a:bodyPr>
          <a:lstStyle/>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Connects to many tools (e.g. GitHub, Google Drive), to better allow collaboration across online applications</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304980" lvl="0" marL="343080" marR="0" rtl="0" algn="l">
              <a:lnSpc>
                <a:spcPct val="115000"/>
              </a:lnSpc>
              <a:spcBef>
                <a:spcPts val="0"/>
              </a:spcBef>
              <a:spcAft>
                <a:spcPts val="0"/>
              </a:spcAft>
              <a:buClr>
                <a:srgbClr val="61C2F4"/>
              </a:buClr>
              <a:buSzPts val="2400"/>
              <a:buFont typeface="Corbel"/>
              <a:buChar char="•"/>
            </a:pPr>
            <a:r>
              <a:rPr b="0" i="0" lang="en-US" sz="2400" u="none" cap="none" strike="noStrike">
                <a:solidFill>
                  <a:schemeClr val="dk1"/>
                </a:solidFill>
                <a:latin typeface="Arial"/>
                <a:ea typeface="Arial"/>
                <a:cs typeface="Arial"/>
                <a:sym typeface="Arial"/>
              </a:rPr>
              <a:t>Enhance reproducibility and rigor in your research</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640"/>
              </a:spcBef>
              <a:spcAft>
                <a:spcPts val="0"/>
              </a:spcAft>
              <a:buClr>
                <a:srgbClr val="888888"/>
              </a:buClr>
              <a:buSzPts val="2400"/>
              <a:buFont typeface="Arial"/>
              <a:buNone/>
            </a:pPr>
            <a:r>
              <a:t/>
            </a:r>
            <a:endParaRPr b="0" i="0" sz="2400" u="none" cap="none" strike="noStrike">
              <a:solidFill>
                <a:srgbClr val="3F3F3F"/>
              </a:solidFill>
              <a:latin typeface="Corbel"/>
              <a:ea typeface="Corbel"/>
              <a:cs typeface="Corbel"/>
              <a:sym typeface="Corbel"/>
            </a:endParaRPr>
          </a:p>
        </p:txBody>
      </p:sp>
      <p:sp>
        <p:nvSpPr>
          <p:cNvPr id="147" name="Shape 147"/>
          <p:cNvSpPr txBox="1"/>
          <p:nvPr/>
        </p:nvSpPr>
        <p:spPr>
          <a:xfrm>
            <a:off x="1044425" y="274633"/>
            <a:ext cx="7642500" cy="114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4400"/>
              <a:buFont typeface="Century Gothic"/>
              <a:buNone/>
            </a:pPr>
            <a:r>
              <a:rPr b="0" i="0" lang="en-US" sz="4400" u="none" cap="none" strike="noStrike">
                <a:solidFill>
                  <a:srgbClr val="103362"/>
                </a:solidFill>
                <a:latin typeface="Century Gothic"/>
                <a:ea typeface="Century Gothic"/>
                <a:cs typeface="Century Gothic"/>
                <a:sym typeface="Century Gothic"/>
              </a:rPr>
              <a:t>WHY USE THE OSF?</a:t>
            </a:r>
            <a:endParaRPr b="0" i="0" sz="1400" u="none" cap="none" strike="noStrike">
              <a:solidFill>
                <a:srgbClr val="000000"/>
              </a:solidFill>
              <a:latin typeface="Arial"/>
              <a:ea typeface="Arial"/>
              <a:cs typeface="Arial"/>
              <a:sym typeface="Arial"/>
            </a:endParaRPr>
          </a:p>
        </p:txBody>
      </p:sp>
      <p:pic>
        <p:nvPicPr>
          <p:cNvPr id="148" name="Shape 148"/>
          <p:cNvPicPr preferRelativeResize="0"/>
          <p:nvPr/>
        </p:nvPicPr>
        <p:blipFill rotWithShape="1">
          <a:blip r:embed="rId3">
            <a:alphaModFix/>
          </a:blip>
          <a:srcRect b="0" l="0" r="0" t="0"/>
          <a:stretch/>
        </p:blipFill>
        <p:spPr>
          <a:xfrm>
            <a:off x="4404250" y="1658125"/>
            <a:ext cx="4661250" cy="40064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875" name="Shape 875"/>
        <p:cNvGrpSpPr/>
        <p:nvPr/>
      </p:nvGrpSpPr>
      <p:grpSpPr>
        <a:xfrm>
          <a:off x="0" y="0"/>
          <a:ext cx="0" cy="0"/>
          <a:chOff x="0" y="0"/>
          <a:chExt cx="0" cy="0"/>
        </a:xfrm>
      </p:grpSpPr>
      <p:sp>
        <p:nvSpPr>
          <p:cNvPr id="876" name="Shape 876"/>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77" name="Shape 877"/>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878" name="Shape 878"/>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879" name="Shape 879"/>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pic>
        <p:nvPicPr>
          <p:cNvPr id="880" name="Shape 880"/>
          <p:cNvPicPr preferRelativeResize="0"/>
          <p:nvPr/>
        </p:nvPicPr>
        <p:blipFill rotWithShape="1">
          <a:blip r:embed="rId3">
            <a:alphaModFix/>
          </a:blip>
          <a:srcRect b="0" l="0" r="0" t="0"/>
          <a:stretch/>
        </p:blipFill>
        <p:spPr>
          <a:xfrm>
            <a:off x="1054100" y="327121"/>
            <a:ext cx="7974479" cy="5972077"/>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881" name="Shape 881"/>
          <p:cNvSpPr/>
          <p:nvPr/>
        </p:nvSpPr>
        <p:spPr>
          <a:xfrm>
            <a:off x="1701800" y="5105400"/>
            <a:ext cx="6451600" cy="1536699"/>
          </a:xfrm>
          <a:prstGeom prst="rect">
            <a:avLst/>
          </a:prstGeom>
          <a:solidFill>
            <a:srgbClr val="103362"/>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1000"/>
              <a:buFont typeface="Century Gothic"/>
              <a:buNone/>
            </a:pPr>
            <a:r>
              <a:rPr b="0" i="0" lang="en-US" sz="4000" u="none" cap="none" strike="noStrike">
                <a:solidFill>
                  <a:schemeClr val="lt1"/>
                </a:solidFill>
                <a:latin typeface="Century Gothic"/>
                <a:ea typeface="Century Gothic"/>
                <a:cs typeface="Century Gothic"/>
                <a:sym typeface="Century Gothic"/>
              </a:rPr>
              <a:t>API DOCS</a:t>
            </a:r>
            <a:endParaRPr/>
          </a:p>
          <a:p>
            <a:pPr indent="0" lvl="0" marL="0" marR="0" rtl="0" algn="ctr">
              <a:lnSpc>
                <a:spcPct val="120000"/>
              </a:lnSpc>
              <a:spcBef>
                <a:spcPts val="0"/>
              </a:spcBef>
              <a:spcAft>
                <a:spcPts val="0"/>
              </a:spcAft>
              <a:buClr>
                <a:schemeClr val="lt1"/>
              </a:buClr>
              <a:buSzPts val="450"/>
              <a:buFont typeface="Century Gothic"/>
              <a:buNone/>
            </a:pPr>
            <a:r>
              <a:rPr b="0" i="0" lang="en-US" sz="1800" u="none" cap="none" strike="noStrike">
                <a:solidFill>
                  <a:schemeClr val="lt1"/>
                </a:solidFill>
                <a:latin typeface="Century Gothic"/>
                <a:ea typeface="Century Gothic"/>
                <a:cs typeface="Century Gothic"/>
                <a:sym typeface="Century Gothic"/>
              </a:rPr>
              <a:t>https://api.osf.io/v2/docs/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886" name="Shape 886"/>
        <p:cNvGrpSpPr/>
        <p:nvPr/>
      </p:nvGrpSpPr>
      <p:grpSpPr>
        <a:xfrm>
          <a:off x="0" y="0"/>
          <a:ext cx="0" cy="0"/>
          <a:chOff x="0" y="0"/>
          <a:chExt cx="0" cy="0"/>
        </a:xfrm>
      </p:grpSpPr>
      <p:sp>
        <p:nvSpPr>
          <p:cNvPr id="887" name="Shape 887"/>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88" name="Shape 888"/>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889" name="Shape 889"/>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890" name="Shape 890"/>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pic>
        <p:nvPicPr>
          <p:cNvPr descr="Screen Shot 2016-01-07 at 1.42.12 AM.png" id="891" name="Shape 891"/>
          <p:cNvPicPr preferRelativeResize="0"/>
          <p:nvPr/>
        </p:nvPicPr>
        <p:blipFill rotWithShape="1">
          <a:blip r:embed="rId3">
            <a:alphaModFix/>
          </a:blip>
          <a:srcRect b="0" l="0" r="0" t="0"/>
          <a:stretch/>
        </p:blipFill>
        <p:spPr>
          <a:xfrm>
            <a:off x="1069200" y="1549400"/>
            <a:ext cx="7903349" cy="5102949"/>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pic>
        <p:nvPicPr>
          <p:cNvPr id="892" name="Shape 892"/>
          <p:cNvPicPr preferRelativeResize="0"/>
          <p:nvPr/>
        </p:nvPicPr>
        <p:blipFill rotWithShape="1">
          <a:blip r:embed="rId4">
            <a:alphaModFix/>
          </a:blip>
          <a:srcRect b="0" l="0" r="0" t="0"/>
          <a:stretch/>
        </p:blipFill>
        <p:spPr>
          <a:xfrm>
            <a:off x="1081900" y="186194"/>
            <a:ext cx="4524025" cy="1115424"/>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893" name="Shape 893"/>
          <p:cNvSpPr txBox="1"/>
          <p:nvPr/>
        </p:nvSpPr>
        <p:spPr>
          <a:xfrm>
            <a:off x="1356926" y="3238501"/>
            <a:ext cx="3095719" cy="369332"/>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8D8D8"/>
              </a:buClr>
              <a:buSzPts val="450"/>
              <a:buFont typeface="Courier New"/>
              <a:buNone/>
            </a:pPr>
            <a:r>
              <a:rPr b="0" i="0" lang="en-US" sz="1800" u="none" cap="none" strike="noStrike">
                <a:solidFill>
                  <a:srgbClr val="D8D8D8"/>
                </a:solidFill>
                <a:latin typeface="Courier New"/>
                <a:ea typeface="Courier New"/>
                <a:cs typeface="Courier New"/>
                <a:sym typeface="Courier New"/>
              </a:rPr>
              <a:t>Awaiting Instruction…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000">
              <a:srgbClr val="000B2B">
                <a:alpha val="1568"/>
              </a:srgbClr>
            </a:gs>
            <a:gs pos="13000">
              <a:srgbClr val="0A3C91">
                <a:alpha val="8235"/>
              </a:srgbClr>
            </a:gs>
            <a:gs pos="27000">
              <a:srgbClr val="2C91F5">
                <a:alpha val="37254"/>
              </a:srgbClr>
            </a:gs>
            <a:gs pos="44000">
              <a:srgbClr val="0A3C91">
                <a:alpha val="44313"/>
              </a:srgbClr>
            </a:gs>
            <a:gs pos="100000">
              <a:srgbClr val="0A3C91">
                <a:alpha val="44313"/>
              </a:srgbClr>
            </a:gs>
          </a:gsLst>
          <a:path path="circle">
            <a:fillToRect b="100%" l="100%"/>
          </a:path>
          <a:tileRect r="-100%" t="-100%"/>
        </a:gradFill>
      </p:bgPr>
    </p:bg>
    <p:spTree>
      <p:nvGrpSpPr>
        <p:cNvPr id="897" name="Shape 897"/>
        <p:cNvGrpSpPr/>
        <p:nvPr/>
      </p:nvGrpSpPr>
      <p:grpSpPr>
        <a:xfrm>
          <a:off x="0" y="0"/>
          <a:ext cx="0" cy="0"/>
          <a:chOff x="0" y="0"/>
          <a:chExt cx="0" cy="0"/>
        </a:xfrm>
      </p:grpSpPr>
      <p:sp>
        <p:nvSpPr>
          <p:cNvPr id="898" name="Shape 898"/>
          <p:cNvSpPr txBox="1"/>
          <p:nvPr/>
        </p:nvSpPr>
        <p:spPr>
          <a:xfrm>
            <a:off x="457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1500"/>
              <a:buFont typeface="Century Gothic"/>
              <a:buNone/>
            </a:pPr>
            <a:r>
              <a:rPr b="0" i="0" lang="en-US" sz="6000" u="none" cap="none" strike="noStrike">
                <a:solidFill>
                  <a:srgbClr val="FF0000"/>
                </a:solidFill>
                <a:latin typeface="Century Gothic"/>
                <a:ea typeface="Century Gothic"/>
                <a:cs typeface="Century Gothic"/>
                <a:sym typeface="Century Gothic"/>
              </a:rPr>
              <a:t>SLIDES for OFFLINE PRESENTATION</a:t>
            </a:r>
            <a:endParaRPr/>
          </a:p>
        </p:txBody>
      </p:sp>
      <p:sp>
        <p:nvSpPr>
          <p:cNvPr id="899" name="Shape 899"/>
          <p:cNvSpPr txBox="1"/>
          <p:nvPr/>
        </p:nvSpPr>
        <p:spPr>
          <a:xfrm>
            <a:off x="355600" y="2658036"/>
            <a:ext cx="8229600" cy="223146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20000"/>
              </a:lnSpc>
              <a:spcBef>
                <a:spcPts val="0"/>
              </a:spcBef>
              <a:spcAft>
                <a:spcPts val="0"/>
              </a:spcAft>
              <a:buClr>
                <a:srgbClr val="61C2F4"/>
              </a:buClr>
              <a:buSzPts val="4000"/>
              <a:buFont typeface="Arial"/>
              <a:buChar char="•"/>
            </a:pPr>
            <a:r>
              <a:rPr b="0" i="0" lang="en-US" sz="4000" u="none" cap="none" strike="noStrike">
                <a:solidFill>
                  <a:srgbClr val="C00000"/>
                </a:solidFill>
                <a:latin typeface="Corbel"/>
                <a:ea typeface="Corbel"/>
                <a:cs typeface="Corbel"/>
                <a:sym typeface="Corbel"/>
              </a:rPr>
              <a:t>The slides follow the curriculum and can be used to present course content in the event of a wifi failure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903" name="Shape 903"/>
        <p:cNvGrpSpPr/>
        <p:nvPr/>
      </p:nvGrpSpPr>
      <p:grpSpPr>
        <a:xfrm>
          <a:off x="0" y="0"/>
          <a:ext cx="0" cy="0"/>
          <a:chOff x="0" y="0"/>
          <a:chExt cx="0" cy="0"/>
        </a:xfrm>
      </p:grpSpPr>
      <p:sp>
        <p:nvSpPr>
          <p:cNvPr id="904" name="Shape 904"/>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05" name="Shape 90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906" name="Shape 906"/>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907" name="Shape 907"/>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pic>
        <p:nvPicPr>
          <p:cNvPr id="908" name="Shape 908"/>
          <p:cNvPicPr preferRelativeResize="0"/>
          <p:nvPr/>
        </p:nvPicPr>
        <p:blipFill rotWithShape="1">
          <a:blip r:embed="rId3">
            <a:alphaModFix/>
          </a:blip>
          <a:srcRect b="0" l="0" r="0" t="0"/>
          <a:stretch/>
        </p:blipFill>
        <p:spPr>
          <a:xfrm>
            <a:off x="1140713" y="1485899"/>
            <a:ext cx="7774684" cy="4573748"/>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909" name="Shape 909"/>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700"/>
              <a:buFont typeface="Century Gothic"/>
              <a:buNone/>
            </a:pPr>
            <a:r>
              <a:rPr b="0" i="0" lang="en-US" sz="2800" u="none" cap="none" strike="noStrike">
                <a:solidFill>
                  <a:srgbClr val="103362"/>
                </a:solidFill>
                <a:latin typeface="Century Gothic"/>
                <a:ea typeface="Century Gothic"/>
                <a:cs typeface="Century Gothic"/>
                <a:sym typeface="Century Gothic"/>
              </a:rPr>
              <a:t>PUT DATA, MATERIALS, AND CODE ON THE OSF</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913" name="Shape 913"/>
        <p:cNvGrpSpPr/>
        <p:nvPr/>
      </p:nvGrpSpPr>
      <p:grpSpPr>
        <a:xfrm>
          <a:off x="0" y="0"/>
          <a:ext cx="0" cy="0"/>
          <a:chOff x="0" y="0"/>
          <a:chExt cx="0" cy="0"/>
        </a:xfrm>
      </p:grpSpPr>
      <p:sp>
        <p:nvSpPr>
          <p:cNvPr id="914" name="Shape 914"/>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15" name="Shape 91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916" name="Shape 916"/>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917" name="Shape 917"/>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
        <p:nvSpPr>
          <p:cNvPr id="918" name="Shape 918"/>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800"/>
              <a:buFont typeface="Century Gothic"/>
              <a:buNone/>
            </a:pPr>
            <a:r>
              <a:rPr b="0" i="0" lang="en-US" sz="3200" u="none" cap="none" strike="noStrike">
                <a:solidFill>
                  <a:srgbClr val="103362"/>
                </a:solidFill>
                <a:latin typeface="Century Gothic"/>
                <a:ea typeface="Century Gothic"/>
                <a:cs typeface="Century Gothic"/>
                <a:sym typeface="Century Gothic"/>
              </a:rPr>
              <a:t>MANAGE ACCESS AND PERMISSIONS</a:t>
            </a:r>
            <a:endParaRPr/>
          </a:p>
        </p:txBody>
      </p:sp>
      <p:pic>
        <p:nvPicPr>
          <p:cNvPr descr="Screen Shot 2017-05-30 at 8.45.56 AM.png" id="919" name="Shape 919"/>
          <p:cNvPicPr preferRelativeResize="0"/>
          <p:nvPr/>
        </p:nvPicPr>
        <p:blipFill rotWithShape="1">
          <a:blip r:embed="rId3">
            <a:alphaModFix/>
          </a:blip>
          <a:srcRect b="0" l="0" r="0" t="0"/>
          <a:stretch/>
        </p:blipFill>
        <p:spPr>
          <a:xfrm>
            <a:off x="1041400" y="2014300"/>
            <a:ext cx="7924799" cy="3043650"/>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923" name="Shape 923"/>
        <p:cNvGrpSpPr/>
        <p:nvPr/>
      </p:nvGrpSpPr>
      <p:grpSpPr>
        <a:xfrm>
          <a:off x="0" y="0"/>
          <a:ext cx="0" cy="0"/>
          <a:chOff x="0" y="0"/>
          <a:chExt cx="0" cy="0"/>
        </a:xfrm>
      </p:grpSpPr>
      <p:sp>
        <p:nvSpPr>
          <p:cNvPr id="924" name="Shape 924"/>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25" name="Shape 925"/>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926" name="Shape 926"/>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927" name="Shape 927"/>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
        <p:nvSpPr>
          <p:cNvPr id="928" name="Shape 928"/>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800"/>
              <a:buFont typeface="Century Gothic"/>
              <a:buNone/>
            </a:pPr>
            <a:r>
              <a:rPr b="0" i="0" lang="en-US" sz="3200" u="none" cap="none" strike="noStrike">
                <a:solidFill>
                  <a:srgbClr val="103362"/>
                </a:solidFill>
                <a:latin typeface="Century Gothic"/>
                <a:ea typeface="Century Gothic"/>
                <a:cs typeface="Century Gothic"/>
                <a:sym typeface="Century Gothic"/>
              </a:rPr>
              <a:t>AUTOMATE VERSIONING </a:t>
            </a:r>
            <a:endParaRPr/>
          </a:p>
        </p:txBody>
      </p:sp>
      <p:pic>
        <p:nvPicPr>
          <p:cNvPr id="929" name="Shape 929"/>
          <p:cNvPicPr preferRelativeResize="0"/>
          <p:nvPr/>
        </p:nvPicPr>
        <p:blipFill rotWithShape="1">
          <a:blip r:embed="rId3">
            <a:alphaModFix/>
          </a:blip>
          <a:srcRect b="0" l="0" r="0" t="0"/>
          <a:stretch/>
        </p:blipFill>
        <p:spPr>
          <a:xfrm>
            <a:off x="1302979" y="1448842"/>
            <a:ext cx="7267431" cy="5011579"/>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930" name="Shape 930"/>
          <p:cNvSpPr/>
          <p:nvPr/>
        </p:nvSpPr>
        <p:spPr>
          <a:xfrm>
            <a:off x="3777421" y="3961451"/>
            <a:ext cx="415043" cy="1585298"/>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1" name="Shape 931"/>
          <p:cNvSpPr txBox="1"/>
          <p:nvPr/>
        </p:nvSpPr>
        <p:spPr>
          <a:xfrm>
            <a:off x="3777421" y="5674846"/>
            <a:ext cx="4988609" cy="6204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CC0000"/>
              </a:buClr>
              <a:buSzPts val="600"/>
              <a:buFont typeface="Georgia"/>
              <a:buNone/>
            </a:pPr>
            <a:r>
              <a:rPr b="0" i="0" lang="en-US" sz="2400" u="none" cap="none" strike="noStrike">
                <a:solidFill>
                  <a:srgbClr val="CC0000"/>
                </a:solidFill>
                <a:latin typeface="Georgia"/>
                <a:ea typeface="Georgia"/>
                <a:cs typeface="Georgia"/>
                <a:sym typeface="Georgia"/>
              </a:rPr>
              <a:t>recent and previous versions of file</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935" name="Shape 935"/>
        <p:cNvGrpSpPr/>
        <p:nvPr/>
      </p:nvGrpSpPr>
      <p:grpSpPr>
        <a:xfrm>
          <a:off x="0" y="0"/>
          <a:ext cx="0" cy="0"/>
          <a:chOff x="0" y="0"/>
          <a:chExt cx="0" cy="0"/>
        </a:xfrm>
      </p:grpSpPr>
      <p:sp>
        <p:nvSpPr>
          <p:cNvPr id="936" name="Shape 936"/>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37" name="Shape 937"/>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938" name="Shape 938"/>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939" name="Shape 939"/>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
        <p:nvSpPr>
          <p:cNvPr id="940" name="Shape 940"/>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1000"/>
              <a:buFont typeface="Century Gothic"/>
              <a:buNone/>
            </a:pPr>
            <a:r>
              <a:rPr b="0" i="0" lang="en-US" sz="4000" u="none" cap="none" strike="noStrike">
                <a:solidFill>
                  <a:srgbClr val="103362"/>
                </a:solidFill>
                <a:latin typeface="Century Gothic"/>
                <a:ea typeface="Century Gothic"/>
                <a:cs typeface="Century Gothic"/>
                <a:sym typeface="Century Gothic"/>
              </a:rPr>
              <a:t>SHARE YOUR WORK</a:t>
            </a:r>
            <a:endParaRPr/>
          </a:p>
        </p:txBody>
      </p:sp>
      <p:pic>
        <p:nvPicPr>
          <p:cNvPr id="941" name="Shape 941"/>
          <p:cNvPicPr preferRelativeResize="0"/>
          <p:nvPr/>
        </p:nvPicPr>
        <p:blipFill rotWithShape="1">
          <a:blip r:embed="rId3">
            <a:alphaModFix/>
          </a:blip>
          <a:srcRect b="0" l="0" r="0" t="0"/>
          <a:stretch/>
        </p:blipFill>
        <p:spPr>
          <a:xfrm>
            <a:off x="1138709" y="1524000"/>
            <a:ext cx="7840189" cy="4508505"/>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942" name="Shape 942"/>
          <p:cNvSpPr/>
          <p:nvPr/>
        </p:nvSpPr>
        <p:spPr>
          <a:xfrm>
            <a:off x="5860221" y="1981199"/>
            <a:ext cx="1264478" cy="542949"/>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946" name="Shape 946"/>
        <p:cNvGrpSpPr/>
        <p:nvPr/>
      </p:nvGrpSpPr>
      <p:grpSpPr>
        <a:xfrm>
          <a:off x="0" y="0"/>
          <a:ext cx="0" cy="0"/>
          <a:chOff x="0" y="0"/>
          <a:chExt cx="0" cy="0"/>
        </a:xfrm>
      </p:grpSpPr>
      <p:sp>
        <p:nvSpPr>
          <p:cNvPr id="947" name="Shape 947"/>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48" name="Shape 948"/>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949" name="Shape 949"/>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950" name="Shape 950"/>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
        <p:nvSpPr>
          <p:cNvPr id="951" name="Shape 951"/>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1000"/>
              <a:buFont typeface="Century Gothic"/>
              <a:buNone/>
            </a:pPr>
            <a:r>
              <a:rPr b="0" i="0" lang="en-US" sz="4000" u="none" cap="none" strike="noStrike">
                <a:solidFill>
                  <a:srgbClr val="103362"/>
                </a:solidFill>
                <a:latin typeface="Century Gothic"/>
                <a:ea typeface="Century Gothic"/>
                <a:cs typeface="Century Gothic"/>
                <a:sym typeface="Century Gothic"/>
              </a:rPr>
              <a:t>GET A PERISISTENT IDENTIFIER</a:t>
            </a:r>
            <a:endParaRPr/>
          </a:p>
        </p:txBody>
      </p:sp>
      <p:pic>
        <p:nvPicPr>
          <p:cNvPr id="952" name="Shape 952"/>
          <p:cNvPicPr preferRelativeResize="0"/>
          <p:nvPr/>
        </p:nvPicPr>
        <p:blipFill rotWithShape="1">
          <a:blip r:embed="rId3">
            <a:alphaModFix/>
          </a:blip>
          <a:srcRect b="0" l="0" r="0" t="0"/>
          <a:stretch/>
        </p:blipFill>
        <p:spPr>
          <a:xfrm>
            <a:off x="2018813" y="1341437"/>
            <a:ext cx="5214840" cy="738769"/>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pic>
        <p:nvPicPr>
          <p:cNvPr id="953" name="Shape 953"/>
          <p:cNvPicPr preferRelativeResize="0"/>
          <p:nvPr/>
        </p:nvPicPr>
        <p:blipFill rotWithShape="1">
          <a:blip r:embed="rId4">
            <a:alphaModFix/>
          </a:blip>
          <a:srcRect b="0" l="0" r="0" t="0"/>
          <a:stretch/>
        </p:blipFill>
        <p:spPr>
          <a:xfrm>
            <a:off x="2024623" y="2341672"/>
            <a:ext cx="5787326" cy="4375776"/>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954" name="Shape 954"/>
          <p:cNvSpPr/>
          <p:nvPr/>
        </p:nvSpPr>
        <p:spPr>
          <a:xfrm>
            <a:off x="5740162" y="1459532"/>
            <a:ext cx="1246686" cy="404476"/>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5" name="Shape 955"/>
          <p:cNvSpPr/>
          <p:nvPr/>
        </p:nvSpPr>
        <p:spPr>
          <a:xfrm>
            <a:off x="2212750" y="3591700"/>
            <a:ext cx="1073549" cy="240876"/>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6" name="Shape 956"/>
          <p:cNvSpPr txBox="1"/>
          <p:nvPr/>
        </p:nvSpPr>
        <p:spPr>
          <a:xfrm>
            <a:off x="5638800" y="1965608"/>
            <a:ext cx="3432450" cy="5812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CC0000"/>
              </a:buClr>
              <a:buSzPts val="575"/>
              <a:buFont typeface="Georgia"/>
              <a:buNone/>
            </a:pPr>
            <a:r>
              <a:rPr b="0" i="0" lang="en-US" sz="2300" u="none" cap="none" strike="noStrike">
                <a:solidFill>
                  <a:srgbClr val="CC0000"/>
                </a:solidFill>
                <a:latin typeface="Georgia"/>
                <a:ea typeface="Georgia"/>
                <a:cs typeface="Georgia"/>
                <a:sym typeface="Georgia"/>
              </a:rPr>
              <a:t>persistent identifier</a:t>
            </a:r>
            <a:endParaRPr/>
          </a:p>
        </p:txBody>
      </p:sp>
      <p:sp>
        <p:nvSpPr>
          <p:cNvPr id="957" name="Shape 957"/>
          <p:cNvSpPr txBox="1"/>
          <p:nvPr/>
        </p:nvSpPr>
        <p:spPr>
          <a:xfrm>
            <a:off x="3398930" y="3427635"/>
            <a:ext cx="3586069" cy="5812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CC0000"/>
              </a:buClr>
              <a:buSzPts val="550"/>
              <a:buFont typeface="Georgia"/>
              <a:buNone/>
            </a:pPr>
            <a:r>
              <a:rPr b="0" i="0" lang="en-US" sz="2200" u="none" cap="none" strike="noStrike">
                <a:solidFill>
                  <a:srgbClr val="CC0000"/>
                </a:solidFill>
                <a:latin typeface="Georgia"/>
                <a:ea typeface="Georgia"/>
                <a:cs typeface="Georgia"/>
                <a:sym typeface="Georgia"/>
              </a:rPr>
              <a:t>used in a citation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961" name="Shape 961"/>
        <p:cNvGrpSpPr/>
        <p:nvPr/>
      </p:nvGrpSpPr>
      <p:grpSpPr>
        <a:xfrm>
          <a:off x="0" y="0"/>
          <a:ext cx="0" cy="0"/>
          <a:chOff x="0" y="0"/>
          <a:chExt cx="0" cy="0"/>
        </a:xfrm>
      </p:grpSpPr>
      <p:sp>
        <p:nvSpPr>
          <p:cNvPr id="962" name="Shape 962"/>
          <p:cNvSpPr/>
          <p:nvPr/>
        </p:nvSpPr>
        <p:spPr>
          <a:xfrm rot="5400000">
            <a:off x="-3063082" y="3063082"/>
            <a:ext cx="6858000"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63" name="Shape 963"/>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964" name="Shape 964"/>
          <p:cNvCxnSpPr/>
          <p:nvPr/>
        </p:nvCxnSpPr>
        <p:spPr>
          <a:xfrm>
            <a:off x="918016" y="0"/>
            <a:ext cx="0" cy="6858000"/>
          </a:xfrm>
          <a:prstGeom prst="straightConnector1">
            <a:avLst/>
          </a:prstGeom>
          <a:noFill/>
          <a:ln cap="flat" cmpd="sng" w="31750">
            <a:solidFill>
              <a:srgbClr val="61C2F4"/>
            </a:solidFill>
            <a:prstDash val="solid"/>
            <a:round/>
            <a:headEnd len="sm" w="sm" type="none"/>
            <a:tailEnd len="sm" w="sm" type="none"/>
          </a:ln>
        </p:spPr>
      </p:cxnSp>
      <p:sp>
        <p:nvSpPr>
          <p:cNvPr id="965" name="Shape 965"/>
          <p:cNvSpPr/>
          <p:nvPr/>
        </p:nvSpPr>
        <p:spPr>
          <a:xfrm>
            <a:off x="4479667" y="3244334"/>
            <a:ext cx="1846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
        <p:nvSpPr>
          <p:cNvPr id="966" name="Shape 966"/>
          <p:cNvSpPr txBox="1"/>
          <p:nvPr/>
        </p:nvSpPr>
        <p:spPr>
          <a:xfrm>
            <a:off x="965200" y="274637"/>
            <a:ext cx="849629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Clr>
                <a:srgbClr val="103362"/>
              </a:buClr>
              <a:buSzPts val="1000"/>
              <a:buFont typeface="Century Gothic"/>
              <a:buNone/>
            </a:pPr>
            <a:r>
              <a:rPr b="0" i="0" lang="en-US" sz="4000" u="none" cap="none" strike="noStrike">
                <a:solidFill>
                  <a:srgbClr val="103362"/>
                </a:solidFill>
                <a:latin typeface="Century Gothic"/>
                <a:ea typeface="Century Gothic"/>
                <a:cs typeface="Century Gothic"/>
                <a:sym typeface="Century Gothic"/>
              </a:rPr>
              <a:t>ANALYTICS</a:t>
            </a:r>
            <a:endParaRPr/>
          </a:p>
        </p:txBody>
      </p:sp>
      <p:pic>
        <p:nvPicPr>
          <p:cNvPr id="967" name="Shape 967"/>
          <p:cNvPicPr preferRelativeResize="0"/>
          <p:nvPr/>
        </p:nvPicPr>
        <p:blipFill rotWithShape="1">
          <a:blip r:embed="rId3">
            <a:alphaModFix/>
          </a:blip>
          <a:srcRect b="0" l="0" r="0" t="0"/>
          <a:stretch/>
        </p:blipFill>
        <p:spPr>
          <a:xfrm>
            <a:off x="2900385" y="1663700"/>
            <a:ext cx="6130429" cy="3707970"/>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pic>
        <p:nvPicPr>
          <p:cNvPr id="968" name="Shape 968"/>
          <p:cNvPicPr preferRelativeResize="0"/>
          <p:nvPr/>
        </p:nvPicPr>
        <p:blipFill rotWithShape="1">
          <a:blip r:embed="rId4">
            <a:alphaModFix/>
          </a:blip>
          <a:srcRect b="0" l="0" r="0" t="0"/>
          <a:stretch/>
        </p:blipFill>
        <p:spPr>
          <a:xfrm>
            <a:off x="1085566" y="1346199"/>
            <a:ext cx="4717247" cy="2827356"/>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cxnSp>
        <p:nvCxnSpPr>
          <p:cNvPr id="969" name="Shape 969"/>
          <p:cNvCxnSpPr/>
          <p:nvPr/>
        </p:nvCxnSpPr>
        <p:spPr>
          <a:xfrm flipH="1" rot="10800000">
            <a:off x="6401548" y="2979255"/>
            <a:ext cx="1517700" cy="1270500"/>
          </a:xfrm>
          <a:prstGeom prst="straightConnector1">
            <a:avLst/>
          </a:prstGeom>
          <a:noFill/>
          <a:ln cap="flat" cmpd="sng" w="38100">
            <a:solidFill>
              <a:srgbClr val="CC0000"/>
            </a:solidFill>
            <a:prstDash val="solid"/>
            <a:round/>
            <a:headEnd len="sm" w="sm" type="none"/>
            <a:tailEnd len="lg" w="lg" type="triangle"/>
          </a:ln>
        </p:spPr>
      </p:cxnSp>
      <p:sp>
        <p:nvSpPr>
          <p:cNvPr id="970" name="Shape 970"/>
          <p:cNvSpPr/>
          <p:nvPr/>
        </p:nvSpPr>
        <p:spPr>
          <a:xfrm>
            <a:off x="6116498" y="4088891"/>
            <a:ext cx="2458799" cy="542699"/>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0000"/>
              </a:buClr>
              <a:buSzPts val="650"/>
              <a:buFont typeface="Helvetica Neue"/>
              <a:buNone/>
            </a:pPr>
            <a:r>
              <a:rPr b="0" i="0" lang="en-US" sz="2600" u="none" cap="none" strike="noStrike">
                <a:solidFill>
                  <a:srgbClr val="CC0000"/>
                </a:solidFill>
                <a:latin typeface="Helvetica Neue"/>
                <a:ea typeface="Helvetica Neue"/>
                <a:cs typeface="Helvetica Neue"/>
                <a:sym typeface="Helvetica Neue"/>
              </a:rPr>
              <a:t>File downloads</a:t>
            </a:r>
            <a:endParaRPr/>
          </a:p>
        </p:txBody>
      </p:sp>
      <p:pic>
        <p:nvPicPr>
          <p:cNvPr descr="Screen Shot 2016-03-23 at 12.18.40 PM.png" id="971" name="Shape 971"/>
          <p:cNvPicPr preferRelativeResize="0"/>
          <p:nvPr/>
        </p:nvPicPr>
        <p:blipFill rotWithShape="1">
          <a:blip r:embed="rId5">
            <a:alphaModFix/>
          </a:blip>
          <a:srcRect b="0" l="0" r="0" t="0"/>
          <a:stretch/>
        </p:blipFill>
        <p:spPr>
          <a:xfrm>
            <a:off x="1070976" y="4900105"/>
            <a:ext cx="6212099" cy="1814698"/>
          </a:xfrm>
          <a:prstGeom prst="rect">
            <a:avLst/>
          </a:prstGeom>
          <a:solidFill>
            <a:srgbClr val="ECECEC"/>
          </a:solidFill>
          <a:ln cap="sq" cmpd="sng" w="88900">
            <a:solidFill>
              <a:srgbClr val="FFFFFF"/>
            </a:solidFill>
            <a:prstDash val="solid"/>
            <a:miter lim="8000"/>
            <a:headEnd len="sm" w="sm" type="none"/>
            <a:tailEnd len="sm" w="sm" type="none"/>
          </a:ln>
          <a:effectLst>
            <a:outerShdw blurRad="54999" rotWithShape="0" algn="tl" dir="5400000" dist="18000">
              <a:srgbClr val="000000">
                <a:alpha val="40000"/>
              </a:srgbClr>
            </a:outerShdw>
          </a:effectLst>
        </p:spPr>
      </p:pic>
      <p:sp>
        <p:nvSpPr>
          <p:cNvPr id="972" name="Shape 972"/>
          <p:cNvSpPr/>
          <p:nvPr/>
        </p:nvSpPr>
        <p:spPr>
          <a:xfrm>
            <a:off x="7160939" y="5737989"/>
            <a:ext cx="1084800" cy="542699"/>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0000"/>
              </a:buClr>
              <a:buSzPts val="650"/>
              <a:buFont typeface="Helvetica Neue"/>
              <a:buNone/>
            </a:pPr>
            <a:r>
              <a:rPr b="0" i="0" lang="en-US" sz="2600" u="none" cap="none" strike="noStrike">
                <a:solidFill>
                  <a:srgbClr val="CC0000"/>
                </a:solidFill>
                <a:latin typeface="Helvetica Neue"/>
                <a:ea typeface="Helvetica Neue"/>
                <a:cs typeface="Helvetica Neue"/>
                <a:sym typeface="Helvetica Neue"/>
              </a:rPr>
              <a:t>Forks</a:t>
            </a:r>
            <a:endParaRPr/>
          </a:p>
        </p:txBody>
      </p:sp>
      <p:cxnSp>
        <p:nvCxnSpPr>
          <p:cNvPr id="973" name="Shape 973"/>
          <p:cNvCxnSpPr/>
          <p:nvPr/>
        </p:nvCxnSpPr>
        <p:spPr>
          <a:xfrm rot="10800000">
            <a:off x="7104009" y="5231126"/>
            <a:ext cx="598799" cy="608700"/>
          </a:xfrm>
          <a:prstGeom prst="straightConnector1">
            <a:avLst/>
          </a:prstGeom>
          <a:noFill/>
          <a:ln cap="flat" cmpd="sng" w="38100">
            <a:solidFill>
              <a:srgbClr val="CC0000"/>
            </a:solidFill>
            <a:prstDash val="solid"/>
            <a:round/>
            <a:headEnd len="sm" w="sm" type="none"/>
            <a:tailEnd len="lg" w="lg"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2" name="Shape 152"/>
        <p:cNvGrpSpPr/>
        <p:nvPr/>
      </p:nvGrpSpPr>
      <p:grpSpPr>
        <a:xfrm>
          <a:off x="0" y="0"/>
          <a:ext cx="0" cy="0"/>
          <a:chOff x="0" y="0"/>
          <a:chExt cx="0" cy="0"/>
        </a:xfrm>
      </p:grpSpPr>
      <p:sp>
        <p:nvSpPr>
          <p:cNvPr id="153" name="Shape 153"/>
          <p:cNvSpPr/>
          <p:nvPr/>
        </p:nvSpPr>
        <p:spPr>
          <a:xfrm rot="5400000">
            <a:off x="-3070513" y="3070649"/>
            <a:ext cx="6873000" cy="731700"/>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4" name="Shape 154"/>
          <p:cNvCxnSpPr/>
          <p:nvPr/>
        </p:nvCxnSpPr>
        <p:spPr>
          <a:xfrm>
            <a:off x="799206" y="0"/>
            <a:ext cx="0" cy="6858000"/>
          </a:xfrm>
          <a:prstGeom prst="straightConnector1">
            <a:avLst/>
          </a:prstGeom>
          <a:noFill/>
          <a:ln cap="flat" cmpd="sng" w="88900">
            <a:solidFill>
              <a:srgbClr val="2C91F5"/>
            </a:solidFill>
            <a:prstDash val="solid"/>
            <a:round/>
            <a:headEnd len="sm" w="sm" type="none"/>
            <a:tailEnd len="sm" w="sm" type="none"/>
          </a:ln>
        </p:spPr>
      </p:cxnSp>
      <p:cxnSp>
        <p:nvCxnSpPr>
          <p:cNvPr id="155" name="Shape 155"/>
          <p:cNvCxnSpPr/>
          <p:nvPr/>
        </p:nvCxnSpPr>
        <p:spPr>
          <a:xfrm>
            <a:off x="888134" y="0"/>
            <a:ext cx="0" cy="6858000"/>
          </a:xfrm>
          <a:prstGeom prst="straightConnector1">
            <a:avLst/>
          </a:prstGeom>
          <a:noFill/>
          <a:ln cap="flat" cmpd="sng" w="31750">
            <a:solidFill>
              <a:srgbClr val="61C2F4"/>
            </a:solidFill>
            <a:prstDash val="solid"/>
            <a:round/>
            <a:headEnd len="sm" w="sm" type="none"/>
            <a:tailEnd len="sm" w="sm" type="none"/>
          </a:ln>
        </p:spPr>
      </p:cxnSp>
      <p:pic>
        <p:nvPicPr>
          <p:cNvPr id="156" name="Shape 156"/>
          <p:cNvPicPr preferRelativeResize="0"/>
          <p:nvPr/>
        </p:nvPicPr>
        <p:blipFill rotWithShape="1">
          <a:blip r:embed="rId3">
            <a:alphaModFix/>
          </a:blip>
          <a:srcRect b="0" l="0" r="0" t="0"/>
          <a:stretch/>
        </p:blipFill>
        <p:spPr>
          <a:xfrm>
            <a:off x="1598708" y="87005"/>
            <a:ext cx="7327200" cy="6600000"/>
          </a:xfrm>
          <a:prstGeom prst="rect">
            <a:avLst/>
          </a:prstGeom>
          <a:noFill/>
          <a:ln>
            <a:noFill/>
          </a:ln>
        </p:spPr>
      </p:pic>
      <p:sp>
        <p:nvSpPr>
          <p:cNvPr id="157" name="Shape 157"/>
          <p:cNvSpPr txBox="1"/>
          <p:nvPr/>
        </p:nvSpPr>
        <p:spPr>
          <a:xfrm>
            <a:off x="761995" y="360278"/>
            <a:ext cx="3660600" cy="8160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dk1"/>
              </a:buClr>
              <a:buSzPts val="1100"/>
              <a:buFont typeface="Helvetica Neue"/>
              <a:buNone/>
            </a:pPr>
            <a:r>
              <a:rPr b="0" i="0" lang="en-US" sz="4400" u="none" cap="none" strike="noStrike">
                <a:solidFill>
                  <a:srgbClr val="595959"/>
                </a:solidFill>
                <a:latin typeface="Arial"/>
                <a:ea typeface="Arial"/>
                <a:cs typeface="Arial"/>
                <a:sym typeface="Arial"/>
              </a:rPr>
              <a:t>Infrastructure</a:t>
            </a:r>
            <a:endParaRPr/>
          </a:p>
        </p:txBody>
      </p:sp>
      <p:sp>
        <p:nvSpPr>
          <p:cNvPr id="158" name="Shape 158"/>
          <p:cNvSpPr txBox="1"/>
          <p:nvPr/>
        </p:nvSpPr>
        <p:spPr>
          <a:xfrm>
            <a:off x="5780599" y="360275"/>
            <a:ext cx="3364799" cy="8160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dk1"/>
              </a:buClr>
              <a:buSzPts val="1100"/>
              <a:buFont typeface="Helvetica Neue"/>
              <a:buNone/>
            </a:pPr>
            <a:r>
              <a:rPr b="0" i="0" lang="en-US" sz="4400" u="none" cap="none" strike="noStrike">
                <a:solidFill>
                  <a:srgbClr val="595959"/>
                </a:solidFill>
                <a:latin typeface="Arial"/>
                <a:ea typeface="Arial"/>
                <a:cs typeface="Arial"/>
                <a:sym typeface="Arial"/>
              </a:rPr>
              <a:t>Metascience</a:t>
            </a:r>
            <a:endParaRPr/>
          </a:p>
        </p:txBody>
      </p:sp>
      <p:sp>
        <p:nvSpPr>
          <p:cNvPr id="159" name="Shape 159"/>
          <p:cNvSpPr txBox="1"/>
          <p:nvPr/>
        </p:nvSpPr>
        <p:spPr>
          <a:xfrm>
            <a:off x="3257178" y="5943789"/>
            <a:ext cx="3781500" cy="8160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dk1"/>
              </a:buClr>
              <a:buSzPts val="1100"/>
              <a:buFont typeface="Helvetica Neue"/>
              <a:buNone/>
            </a:pPr>
            <a:r>
              <a:rPr b="0" i="0" lang="en-US" sz="4400" u="none" cap="none" strike="noStrike">
                <a:solidFill>
                  <a:srgbClr val="595959"/>
                </a:solidFill>
                <a:latin typeface="Arial"/>
                <a:ea typeface="Arial"/>
                <a:cs typeface="Arial"/>
                <a:sym typeface="Arial"/>
              </a:rPr>
              <a:t>Community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B2B">
                <a:alpha val="1568"/>
              </a:srgbClr>
            </a:gs>
            <a:gs pos="23000">
              <a:srgbClr val="000B2B">
                <a:alpha val="1568"/>
              </a:srgbClr>
            </a:gs>
            <a:gs pos="54000">
              <a:srgbClr val="0A3C91">
                <a:alpha val="8235"/>
              </a:srgbClr>
            </a:gs>
            <a:gs pos="82000">
              <a:srgbClr val="2C91F5">
                <a:alpha val="23529"/>
              </a:srgbClr>
            </a:gs>
            <a:gs pos="100000">
              <a:srgbClr val="61C2F4">
                <a:alpha val="44313"/>
              </a:srgbClr>
            </a:gs>
          </a:gsLst>
          <a:path path="circle">
            <a:fillToRect b="100%" l="100%"/>
          </a:path>
          <a:tileRect r="-100%" t="-100%"/>
        </a:gradFill>
      </p:bgPr>
    </p:bg>
    <p:spTree>
      <p:nvGrpSpPr>
        <p:cNvPr id="163" name="Shape 163"/>
        <p:cNvGrpSpPr/>
        <p:nvPr/>
      </p:nvGrpSpPr>
      <p:grpSpPr>
        <a:xfrm>
          <a:off x="0" y="0"/>
          <a:ext cx="0" cy="0"/>
          <a:chOff x="0" y="0"/>
          <a:chExt cx="0" cy="0"/>
        </a:xfrm>
      </p:grpSpPr>
      <p:sp>
        <p:nvSpPr>
          <p:cNvPr id="164" name="Shape 164"/>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03362"/>
              </a:buClr>
              <a:buSzPts val="1100"/>
              <a:buFont typeface="Century Gothic"/>
              <a:buNone/>
            </a:pPr>
            <a:r>
              <a:rPr b="0" i="0" lang="en-US" sz="4400" u="none" cap="none" strike="noStrike">
                <a:solidFill>
                  <a:srgbClr val="103362"/>
                </a:solidFill>
                <a:latin typeface="Century Gothic"/>
                <a:ea typeface="Century Gothic"/>
                <a:cs typeface="Century Gothic"/>
                <a:sym typeface="Century Gothic"/>
              </a:rPr>
              <a:t>COURSE OBJECTIVES</a:t>
            </a:r>
            <a:endParaRPr/>
          </a:p>
        </p:txBody>
      </p:sp>
      <p:sp>
        <p:nvSpPr>
          <p:cNvPr id="165" name="Shape 165"/>
          <p:cNvSpPr txBox="1"/>
          <p:nvPr/>
        </p:nvSpPr>
        <p:spPr>
          <a:xfrm>
            <a:off x="457200" y="1600200"/>
            <a:ext cx="8229600" cy="4122270"/>
          </a:xfrm>
          <a:prstGeom prst="rect">
            <a:avLst/>
          </a:prstGeom>
          <a:noFill/>
          <a:ln>
            <a:noFill/>
          </a:ln>
        </p:spPr>
        <p:txBody>
          <a:bodyPr anchorCtr="0" anchor="t" bIns="45700" lIns="91425" spcFirstLastPara="1" rIns="91425" wrap="square" tIns="45700">
            <a:noAutofit/>
          </a:bodyPr>
          <a:lstStyle/>
          <a:p>
            <a:pPr indent="-343080" lvl="0" marL="343080" marR="0" rtl="0" algn="l">
              <a:lnSpc>
                <a:spcPct val="100000"/>
              </a:lnSpc>
              <a:spcBef>
                <a:spcPts val="0"/>
              </a:spcBef>
              <a:spcAft>
                <a:spcPts val="0"/>
              </a:spcAft>
              <a:buClr>
                <a:srgbClr val="61C2F4"/>
              </a:buClr>
              <a:buSzPts val="3000"/>
              <a:buFont typeface="Corbel"/>
              <a:buChar char="•"/>
            </a:pPr>
            <a:r>
              <a:rPr b="0" i="0" lang="en-US" sz="3000" u="none" cap="none" strike="noStrike">
                <a:solidFill>
                  <a:srgbClr val="404040"/>
                </a:solidFill>
                <a:latin typeface="Corbel"/>
                <a:ea typeface="Corbel"/>
                <a:cs typeface="Corbel"/>
                <a:sym typeface="Corbel"/>
              </a:rPr>
              <a:t>Describe benefits of open and reproducible research practices </a:t>
            </a:r>
            <a:endParaRPr/>
          </a:p>
          <a:p>
            <a:pPr indent="-343080" lvl="0" marL="343080" marR="0" rtl="0" algn="l">
              <a:lnSpc>
                <a:spcPct val="100000"/>
              </a:lnSpc>
              <a:spcBef>
                <a:spcPts val="2000"/>
              </a:spcBef>
              <a:spcAft>
                <a:spcPts val="0"/>
              </a:spcAft>
              <a:buClr>
                <a:srgbClr val="61C2F4"/>
              </a:buClr>
              <a:buSzPts val="3000"/>
              <a:buFont typeface="Corbel"/>
              <a:buChar char="•"/>
            </a:pPr>
            <a:r>
              <a:rPr b="0" i="0" lang="en-US" sz="3000" u="none" cap="none" strike="noStrike">
                <a:solidFill>
                  <a:srgbClr val="404040"/>
                </a:solidFill>
                <a:latin typeface="Corbel"/>
                <a:ea typeface="Corbel"/>
                <a:cs typeface="Corbel"/>
                <a:sym typeface="Corbel"/>
              </a:rPr>
              <a:t>Understand emerging incentives for those practices</a:t>
            </a:r>
            <a:endParaRPr/>
          </a:p>
          <a:p>
            <a:pPr indent="-343080" lvl="0" marL="343080" marR="0" rtl="0" algn="l">
              <a:lnSpc>
                <a:spcPct val="100000"/>
              </a:lnSpc>
              <a:spcBef>
                <a:spcPts val="2000"/>
              </a:spcBef>
              <a:spcAft>
                <a:spcPts val="0"/>
              </a:spcAft>
              <a:buClr>
                <a:srgbClr val="61C2F4"/>
              </a:buClr>
              <a:buSzPts val="3000"/>
              <a:buFont typeface="Corbel"/>
              <a:buChar char="•"/>
            </a:pPr>
            <a:r>
              <a:rPr b="0" i="0" lang="en-US" sz="3000" u="none" cap="none" strike="noStrike">
                <a:solidFill>
                  <a:srgbClr val="404040"/>
                </a:solidFill>
                <a:latin typeface="Corbel"/>
                <a:ea typeface="Corbel"/>
                <a:cs typeface="Corbel"/>
                <a:sym typeface="Corbel"/>
              </a:rPr>
              <a:t>Create a collaborative project on the OSF and customize it to meet your needs</a:t>
            </a:r>
            <a:endParaRPr/>
          </a:p>
          <a:p>
            <a:pPr indent="0" lvl="0" marL="0" marR="0" rtl="0" algn="l">
              <a:lnSpc>
                <a:spcPct val="100000"/>
              </a:lnSpc>
              <a:spcBef>
                <a:spcPts val="2640"/>
              </a:spcBef>
              <a:spcAft>
                <a:spcPts val="0"/>
              </a:spcAft>
              <a:buClr>
                <a:srgbClr val="888888"/>
              </a:buClr>
              <a:buSzPts val="2400"/>
              <a:buFont typeface="Arial"/>
              <a:buNone/>
            </a:pPr>
            <a:r>
              <a:t/>
            </a:r>
            <a:endParaRPr b="0" i="0" sz="2400" u="none" cap="none" strike="noStrike">
              <a:solidFill>
                <a:srgbClr val="3F3F3F"/>
              </a:solidFill>
              <a:latin typeface="Corbel"/>
              <a:ea typeface="Corbel"/>
              <a:cs typeface="Corbel"/>
              <a:sym typeface="Corbel"/>
            </a:endParaRPr>
          </a:p>
        </p:txBody>
      </p:sp>
      <p:sp>
        <p:nvSpPr>
          <p:cNvPr id="166" name="Shape 166"/>
          <p:cNvSpPr/>
          <p:nvPr/>
        </p:nvSpPr>
        <p:spPr>
          <a:xfrm>
            <a:off x="-717" y="6129958"/>
            <a:ext cx="9153182" cy="731837"/>
          </a:xfrm>
          <a:prstGeom prst="rect">
            <a:avLst/>
          </a:prstGeom>
          <a:solidFill>
            <a:srgbClr val="0A3C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67" name="Shape 167"/>
          <p:cNvCxnSpPr/>
          <p:nvPr/>
        </p:nvCxnSpPr>
        <p:spPr>
          <a:xfrm>
            <a:off x="-717" y="6069655"/>
            <a:ext cx="9144716" cy="0"/>
          </a:xfrm>
          <a:prstGeom prst="straightConnector1">
            <a:avLst/>
          </a:prstGeom>
          <a:noFill/>
          <a:ln cap="flat" cmpd="sng" w="88900">
            <a:solidFill>
              <a:srgbClr val="2C91F5"/>
            </a:solidFill>
            <a:prstDash val="solid"/>
            <a:round/>
            <a:headEnd len="sm" w="sm" type="none"/>
            <a:tailEnd len="sm" w="sm" type="none"/>
          </a:ln>
        </p:spPr>
      </p:cxnSp>
      <p:cxnSp>
        <p:nvCxnSpPr>
          <p:cNvPr id="168" name="Shape 168"/>
          <p:cNvCxnSpPr/>
          <p:nvPr/>
        </p:nvCxnSpPr>
        <p:spPr>
          <a:xfrm>
            <a:off x="-717" y="5983971"/>
            <a:ext cx="9144716" cy="0"/>
          </a:xfrm>
          <a:prstGeom prst="straightConnector1">
            <a:avLst/>
          </a:prstGeom>
          <a:noFill/>
          <a:ln cap="flat" cmpd="sng" w="31750">
            <a:solidFill>
              <a:srgbClr val="61C2F4"/>
            </a:solidFill>
            <a:prstDash val="solid"/>
            <a:round/>
            <a:headEnd len="sm" w="sm" type="none"/>
            <a:tailEnd len="sm" w="sm" type="none"/>
          </a:ln>
        </p:spPr>
      </p:cxnSp>
      <p:sp>
        <p:nvSpPr>
          <p:cNvPr id="169" name="Shape 169"/>
          <p:cNvSpPr/>
          <p:nvPr/>
        </p:nvSpPr>
        <p:spPr>
          <a:xfrm>
            <a:off x="4453217" y="3244333"/>
            <a:ext cx="23756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Calibri"/>
              <a:buNone/>
            </a:pPr>
            <a:r>
              <a:rPr b="0" i="0" lang="en-US" sz="1800" u="none" cap="none" strike="noStrike">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