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303" r:id="rId2"/>
    <p:sldId id="257" r:id="rId3"/>
    <p:sldId id="371" r:id="rId4"/>
    <p:sldId id="348" r:id="rId5"/>
    <p:sldId id="378" r:id="rId6"/>
    <p:sldId id="301" r:id="rId7"/>
    <p:sldId id="302" r:id="rId8"/>
    <p:sldId id="304" r:id="rId9"/>
    <p:sldId id="310" r:id="rId10"/>
    <p:sldId id="312" r:id="rId11"/>
    <p:sldId id="313" r:id="rId12"/>
    <p:sldId id="370" r:id="rId13"/>
    <p:sldId id="353" r:id="rId14"/>
    <p:sldId id="354" r:id="rId15"/>
    <p:sldId id="307" r:id="rId16"/>
    <p:sldId id="314" r:id="rId17"/>
    <p:sldId id="315" r:id="rId18"/>
    <p:sldId id="380" r:id="rId19"/>
    <p:sldId id="316" r:id="rId20"/>
    <p:sldId id="318" r:id="rId21"/>
    <p:sldId id="319" r:id="rId22"/>
    <p:sldId id="309" r:id="rId23"/>
    <p:sldId id="321" r:id="rId24"/>
    <p:sldId id="320" r:id="rId25"/>
    <p:sldId id="324" r:id="rId26"/>
    <p:sldId id="326" r:id="rId27"/>
    <p:sldId id="329" r:id="rId28"/>
    <p:sldId id="372" r:id="rId29"/>
    <p:sldId id="330" r:id="rId30"/>
    <p:sldId id="331" r:id="rId31"/>
    <p:sldId id="332" r:id="rId32"/>
    <p:sldId id="336" r:id="rId33"/>
    <p:sldId id="373" r:id="rId34"/>
    <p:sldId id="338" r:id="rId35"/>
    <p:sldId id="340" r:id="rId36"/>
    <p:sldId id="343" r:id="rId37"/>
    <p:sldId id="328" r:id="rId38"/>
    <p:sldId id="374" r:id="rId39"/>
    <p:sldId id="375" r:id="rId40"/>
    <p:sldId id="376" r:id="rId41"/>
    <p:sldId id="368" r:id="rId42"/>
    <p:sldId id="379" r:id="rId43"/>
    <p:sldId id="366" r:id="rId44"/>
    <p:sldId id="365" r:id="rId45"/>
    <p:sldId id="333" r:id="rId46"/>
    <p:sldId id="305" r:id="rId47"/>
    <p:sldId id="355" r:id="rId48"/>
    <p:sldId id="339" r:id="rId49"/>
    <p:sldId id="341" r:id="rId50"/>
    <p:sldId id="381" r:id="rId51"/>
    <p:sldId id="369" r:id="rId52"/>
    <p:sldId id="357" r:id="rId5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B1"/>
    <a:srgbClr val="FFCC00"/>
    <a:srgbClr val="008000"/>
    <a:srgbClr val="FF0000"/>
    <a:srgbClr val="FFFFFF"/>
    <a:srgbClr val="66FF66"/>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34"/>
    <p:restoredTop sz="93469"/>
  </p:normalViewPr>
  <p:slideViewPr>
    <p:cSldViewPr snapToGrid="0" snapToObjects="1">
      <p:cViewPr varScale="1">
        <p:scale>
          <a:sx n="119" d="100"/>
          <a:sy n="119" d="100"/>
        </p:scale>
        <p:origin x="352"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52"/>
    </p:cViewPr>
  </p:sorterViewPr>
  <p:notesViewPr>
    <p:cSldViewPr snapToGrid="0" snapToObjects="1">
      <p:cViewPr varScale="1">
        <p:scale>
          <a:sx n="55" d="100"/>
          <a:sy n="55" d="100"/>
        </p:scale>
        <p:origin x="-187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81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81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0E5C389F-2177-BB4F-BE36-DBE8FD241098}" type="slidenum">
              <a:rPr lang="en-US" altLang="x-none"/>
              <a:pPr/>
              <a:t>‹#›</a:t>
            </a:fld>
            <a:endParaRPr lang="en-US"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x-non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x-non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A3DDAE19-3A1C-4749-97C3-A77AE763DA6D}"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BD40EC-5E86-DC41-80C0-CDBB769A8F64}" type="slidenum">
              <a:rPr lang="en-US" smtClean="0"/>
              <a:t>1</a:t>
            </a:fld>
            <a:endParaRPr lang="en-US"/>
          </a:p>
        </p:txBody>
      </p:sp>
    </p:spTree>
    <p:extLst>
      <p:ext uri="{BB962C8B-B14F-4D97-AF65-F5344CB8AC3E}">
        <p14:creationId xmlns:p14="http://schemas.microsoft.com/office/powerpoint/2010/main" val="329361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5</a:t>
            </a:fld>
            <a:endParaRPr lang="en-US" altLang="x-none"/>
          </a:p>
        </p:txBody>
      </p:sp>
    </p:spTree>
    <p:extLst>
      <p:ext uri="{BB962C8B-B14F-4D97-AF65-F5344CB8AC3E}">
        <p14:creationId xmlns:p14="http://schemas.microsoft.com/office/powerpoint/2010/main" val="1686306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this, make a directory now, create one called </a:t>
            </a:r>
            <a:r>
              <a:rPr lang="en-US" dirty="0" err="1"/>
              <a:t>larry</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23</a:t>
            </a:fld>
            <a:endParaRPr lang="en-US" altLang="x-none"/>
          </a:p>
        </p:txBody>
      </p:sp>
    </p:spTree>
    <p:extLst>
      <p:ext uri="{BB962C8B-B14F-4D97-AF65-F5344CB8AC3E}">
        <p14:creationId xmlns:p14="http://schemas.microsoft.com/office/powerpoint/2010/main" val="559790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Double check where you are with </a:t>
            </a:r>
            <a:r>
              <a:rPr lang="en-US" dirty="0" err="1"/>
              <a:t>pwd</a:t>
            </a:r>
            <a:r>
              <a:rPr lang="en-US" dirty="0"/>
              <a:t>!</a:t>
            </a:r>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24</a:t>
            </a:fld>
            <a:endParaRPr lang="en-US" altLang="x-none"/>
          </a:p>
        </p:txBody>
      </p:sp>
    </p:spTree>
    <p:extLst>
      <p:ext uri="{BB962C8B-B14F-4D97-AF65-F5344CB8AC3E}">
        <p14:creationId xmlns:p14="http://schemas.microsoft.com/office/powerpoint/2010/main" val="3420427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27</a:t>
            </a:fld>
            <a:endParaRPr lang="en-US" altLang="x-none"/>
          </a:p>
        </p:txBody>
      </p:sp>
    </p:spTree>
    <p:extLst>
      <p:ext uri="{BB962C8B-B14F-4D97-AF65-F5344CB8AC3E}">
        <p14:creationId xmlns:p14="http://schemas.microsoft.com/office/powerpoint/2010/main" val="373162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49</a:t>
            </a:fld>
            <a:endParaRPr lang="en-US" altLang="x-none"/>
          </a:p>
        </p:txBody>
      </p:sp>
    </p:spTree>
    <p:extLst>
      <p:ext uri="{BB962C8B-B14F-4D97-AF65-F5344CB8AC3E}">
        <p14:creationId xmlns:p14="http://schemas.microsoft.com/office/powerpoint/2010/main" val="360639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51</a:t>
            </a:fld>
            <a:endParaRPr lang="en-US" altLang="x-none"/>
          </a:p>
        </p:txBody>
      </p:sp>
    </p:spTree>
    <p:extLst>
      <p:ext uri="{BB962C8B-B14F-4D97-AF65-F5344CB8AC3E}">
        <p14:creationId xmlns:p14="http://schemas.microsoft.com/office/powerpoint/2010/main" val="3135167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DAE19-3A1C-4749-97C3-A77AE763DA6D}" type="slidenum">
              <a:rPr lang="en-US" altLang="x-none" smtClean="0"/>
              <a:pPr/>
              <a:t>52</a:t>
            </a:fld>
            <a:endParaRPr lang="en-US" altLang="x-none"/>
          </a:p>
        </p:txBody>
      </p:sp>
    </p:spTree>
    <p:extLst>
      <p:ext uri="{BB962C8B-B14F-4D97-AF65-F5344CB8AC3E}">
        <p14:creationId xmlns:p14="http://schemas.microsoft.com/office/powerpoint/2010/main" val="275211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noProof="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x-none" noProof="0"/>
          </a:p>
        </p:txBody>
      </p:sp>
      <p:sp>
        <p:nvSpPr>
          <p:cNvPr id="5" name="Footer Placeholder 4"/>
          <p:cNvSpPr>
            <a:spLocks noGrp="1"/>
          </p:cNvSpPr>
          <p:nvPr>
            <p:ph type="ftr" sz="quarter" idx="11"/>
          </p:nvPr>
        </p:nvSpPr>
        <p:spPr/>
        <p:txBody>
          <a:bodyPr/>
          <a:lstStyle>
            <a:lvl1pPr>
              <a:defRPr/>
            </a:lvl1pPr>
          </a:lstStyle>
          <a:p>
            <a:endParaRPr lang="en-US" altLang="x-none" noProof="0"/>
          </a:p>
        </p:txBody>
      </p:sp>
      <p:sp>
        <p:nvSpPr>
          <p:cNvPr id="6" name="Slide Number Placeholder 5"/>
          <p:cNvSpPr>
            <a:spLocks noGrp="1"/>
          </p:cNvSpPr>
          <p:nvPr>
            <p:ph type="sldNum" sz="quarter" idx="12"/>
          </p:nvPr>
        </p:nvSpPr>
        <p:spPr/>
        <p:txBody>
          <a:bodyPr/>
          <a:lstStyle>
            <a:lvl1pPr>
              <a:defRPr/>
            </a:lvl1pPr>
          </a:lstStyle>
          <a:p>
            <a:fld id="{6BD7E844-F4AF-284E-AC4C-731DFF7FB2B6}" type="slidenum">
              <a:rPr lang="en-US" altLang="x-none" noProof="0"/>
              <a:pPr/>
              <a:t>‹#›</a:t>
            </a:fld>
            <a:endParaRPr lang="en-US" altLang="x-none" noProof="0"/>
          </a:p>
        </p:txBody>
      </p:sp>
    </p:spTree>
    <p:extLst>
      <p:ext uri="{BB962C8B-B14F-4D97-AF65-F5344CB8AC3E}">
        <p14:creationId xmlns:p14="http://schemas.microsoft.com/office/powerpoint/2010/main" val="936106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B49CE518-64DB-B340-A1F2-D156B521B3BC}" type="slidenum">
              <a:rPr lang="en-US" altLang="x-none"/>
              <a:pPr/>
              <a:t>‹#›</a:t>
            </a:fld>
            <a:endParaRPr lang="en-US" altLang="x-none"/>
          </a:p>
        </p:txBody>
      </p:sp>
    </p:spTree>
    <p:extLst>
      <p:ext uri="{BB962C8B-B14F-4D97-AF65-F5344CB8AC3E}">
        <p14:creationId xmlns:p14="http://schemas.microsoft.com/office/powerpoint/2010/main" val="142526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8418A8A7-EB2C-C947-855C-99FB5D612AAF}" type="slidenum">
              <a:rPr lang="en-US" altLang="x-none"/>
              <a:pPr/>
              <a:t>‹#›</a:t>
            </a:fld>
            <a:endParaRPr lang="en-US" altLang="x-none"/>
          </a:p>
        </p:txBody>
      </p:sp>
    </p:spTree>
    <p:extLst>
      <p:ext uri="{BB962C8B-B14F-4D97-AF65-F5344CB8AC3E}">
        <p14:creationId xmlns:p14="http://schemas.microsoft.com/office/powerpoint/2010/main" val="1346675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x-none"/>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x-none"/>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54618E8-6D8A-2946-B419-7B7F0B9F17E1}" type="slidenum">
              <a:rPr lang="en-US" altLang="x-none"/>
              <a:pPr/>
              <a:t>‹#›</a:t>
            </a:fld>
            <a:endParaRPr lang="en-US" altLang="x-none"/>
          </a:p>
        </p:txBody>
      </p:sp>
    </p:spTree>
    <p:extLst>
      <p:ext uri="{BB962C8B-B14F-4D97-AF65-F5344CB8AC3E}">
        <p14:creationId xmlns:p14="http://schemas.microsoft.com/office/powerpoint/2010/main" val="1248535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8380" y="337955"/>
            <a:ext cx="8873219" cy="1470025"/>
          </a:xfrm>
          <a:prstGeom prst="rect">
            <a:avLst/>
          </a:prstGeom>
        </p:spPr>
        <p:txBody>
          <a:bodyPr/>
          <a:lstStyle>
            <a:lvl1pPr>
              <a:defRPr sz="5000"/>
            </a:lvl1pPr>
          </a:lstStyle>
          <a:p>
            <a:r>
              <a:rPr lang="en-US" dirty="0"/>
              <a:t>Click to edit Master title style</a:t>
            </a:r>
          </a:p>
        </p:txBody>
      </p:sp>
    </p:spTree>
    <p:extLst>
      <p:ext uri="{BB962C8B-B14F-4D97-AF65-F5344CB8AC3E}">
        <p14:creationId xmlns:p14="http://schemas.microsoft.com/office/powerpoint/2010/main" val="150965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FD52A0C5-CD29-4D4F-955F-5D1FDDCDE094}" type="slidenum">
              <a:rPr lang="en-US" altLang="x-none"/>
              <a:pPr/>
              <a:t>‹#›</a:t>
            </a:fld>
            <a:endParaRPr lang="en-US" altLang="x-none"/>
          </a:p>
        </p:txBody>
      </p:sp>
    </p:spTree>
    <p:extLst>
      <p:ext uri="{BB962C8B-B14F-4D97-AF65-F5344CB8AC3E}">
        <p14:creationId xmlns:p14="http://schemas.microsoft.com/office/powerpoint/2010/main" val="66973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EAFBEB37-1AD2-8D41-BF81-CB02DBDD9C9E}" type="slidenum">
              <a:rPr lang="en-US" altLang="x-none"/>
              <a:pPr/>
              <a:t>‹#›</a:t>
            </a:fld>
            <a:endParaRPr lang="en-US" altLang="x-none"/>
          </a:p>
        </p:txBody>
      </p:sp>
    </p:spTree>
    <p:extLst>
      <p:ext uri="{BB962C8B-B14F-4D97-AF65-F5344CB8AC3E}">
        <p14:creationId xmlns:p14="http://schemas.microsoft.com/office/powerpoint/2010/main" val="134257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A3D248B-48B4-D94A-830B-05341381C722}" type="slidenum">
              <a:rPr lang="en-US" altLang="x-none"/>
              <a:pPr/>
              <a:t>‹#›</a:t>
            </a:fld>
            <a:endParaRPr lang="en-US" altLang="x-none"/>
          </a:p>
        </p:txBody>
      </p:sp>
    </p:spTree>
    <p:extLst>
      <p:ext uri="{BB962C8B-B14F-4D97-AF65-F5344CB8AC3E}">
        <p14:creationId xmlns:p14="http://schemas.microsoft.com/office/powerpoint/2010/main" val="97484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BB85A27B-1D04-6D48-B8C0-918964DB0629}" type="slidenum">
              <a:rPr lang="en-US" altLang="x-none"/>
              <a:pPr/>
              <a:t>‹#›</a:t>
            </a:fld>
            <a:endParaRPr lang="en-US" altLang="x-none"/>
          </a:p>
        </p:txBody>
      </p:sp>
    </p:spTree>
    <p:extLst>
      <p:ext uri="{BB962C8B-B14F-4D97-AF65-F5344CB8AC3E}">
        <p14:creationId xmlns:p14="http://schemas.microsoft.com/office/powerpoint/2010/main" val="99276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74698438-C961-3943-A9F8-75C423E7D32A}" type="slidenum">
              <a:rPr lang="en-US" altLang="x-none"/>
              <a:pPr/>
              <a:t>‹#›</a:t>
            </a:fld>
            <a:endParaRPr lang="en-US" altLang="x-none"/>
          </a:p>
        </p:txBody>
      </p:sp>
    </p:spTree>
    <p:extLst>
      <p:ext uri="{BB962C8B-B14F-4D97-AF65-F5344CB8AC3E}">
        <p14:creationId xmlns:p14="http://schemas.microsoft.com/office/powerpoint/2010/main" val="164204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7D7BB7C8-4B74-C342-A34E-176A01BFE590}" type="slidenum">
              <a:rPr lang="en-US" altLang="x-none"/>
              <a:pPr/>
              <a:t>‹#›</a:t>
            </a:fld>
            <a:endParaRPr lang="en-US" altLang="x-none"/>
          </a:p>
        </p:txBody>
      </p:sp>
    </p:spTree>
    <p:extLst>
      <p:ext uri="{BB962C8B-B14F-4D97-AF65-F5344CB8AC3E}">
        <p14:creationId xmlns:p14="http://schemas.microsoft.com/office/powerpoint/2010/main" val="53784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A59CB9B8-2985-8A42-B74C-B3E812E4CC96}" type="slidenum">
              <a:rPr lang="en-US" altLang="x-none"/>
              <a:pPr/>
              <a:t>‹#›</a:t>
            </a:fld>
            <a:endParaRPr lang="en-US" altLang="x-none"/>
          </a:p>
        </p:txBody>
      </p:sp>
    </p:spTree>
    <p:extLst>
      <p:ext uri="{BB962C8B-B14F-4D97-AF65-F5344CB8AC3E}">
        <p14:creationId xmlns:p14="http://schemas.microsoft.com/office/powerpoint/2010/main" val="88214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A76D96A-F771-1945-8A9A-29AA6130F36E}" type="slidenum">
              <a:rPr lang="en-US" altLang="x-none"/>
              <a:pPr/>
              <a:t>‹#›</a:t>
            </a:fld>
            <a:endParaRPr lang="en-US" altLang="x-none"/>
          </a:p>
        </p:txBody>
      </p:sp>
    </p:spTree>
    <p:extLst>
      <p:ext uri="{BB962C8B-B14F-4D97-AF65-F5344CB8AC3E}">
        <p14:creationId xmlns:p14="http://schemas.microsoft.com/office/powerpoint/2010/main" val="213568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a:t>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73E5B2E2-FC0A-B547-BF92-1975F4309C3E}"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icky@virginia.edu"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proxy01.its.virginia.edu/login?url=http://www.degruyter.com/isbn/9780691183961" TargetMode="External"/><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https://github.com/CSB-book/CSB.git" TargetMode="External"/><Relationship Id="rId4" Type="http://schemas.openxmlformats.org/officeDocument/2006/relationships/hyperlink" Target="https://computingskillsforbiologists.com/"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www.doc.ic.ac.uk/~wjk/UnixIntro/" TargetMode="External"/><Relationship Id="rId2" Type="http://schemas.openxmlformats.org/officeDocument/2006/relationships/hyperlink" Target="https://www.library.virginia.edu/research/"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s.microsoft.com/en-us/windows/wsl/instal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0" y="819546"/>
            <a:ext cx="9144000" cy="1470025"/>
          </a:xfrm>
        </p:spPr>
        <p:txBody>
          <a:bodyPr>
            <a:normAutofit fontScale="90000"/>
          </a:bodyPr>
          <a:lstStyle/>
          <a:p>
            <a:r>
              <a:rPr lang="en-US" sz="6700" dirty="0">
                <a:latin typeface="Arial" panose="020B0604020202020204" pitchFamily="34" charset="0"/>
                <a:cs typeface="Arial" panose="020B0604020202020204" pitchFamily="34" charset="0"/>
              </a:rPr>
              <a:t>Introduction to the Command Line:</a:t>
            </a:r>
            <a:br>
              <a:rPr lang="en-US" sz="6700" dirty="0">
                <a:latin typeface="Arial" panose="020B0604020202020204" pitchFamily="34" charset="0"/>
                <a:cs typeface="Arial" panose="020B0604020202020204" pitchFamily="34" charset="0"/>
              </a:rPr>
            </a:br>
            <a:r>
              <a:rPr lang="en-US" sz="4900" dirty="0">
                <a:latin typeface="Arial" panose="020B0604020202020204" pitchFamily="34" charset="0"/>
                <a:cs typeface="Arial" panose="020B0604020202020204" pitchFamily="34" charset="0"/>
              </a:rPr>
              <a:t>Basic Commands</a:t>
            </a:r>
          </a:p>
        </p:txBody>
      </p:sp>
      <p:sp>
        <p:nvSpPr>
          <p:cNvPr id="7" name="Subtitle 2"/>
          <p:cNvSpPr txBox="1">
            <a:spLocks/>
          </p:cNvSpPr>
          <p:nvPr/>
        </p:nvSpPr>
        <p:spPr>
          <a:xfrm>
            <a:off x="2297017" y="2994824"/>
            <a:ext cx="4549966" cy="1610006"/>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800" dirty="0">
                <a:solidFill>
                  <a:schemeClr val="accent4"/>
                </a:solidFill>
              </a:rPr>
              <a:t>Ricky Patterson</a:t>
            </a:r>
          </a:p>
          <a:p>
            <a:r>
              <a:rPr lang="en-US" sz="1800" dirty="0">
                <a:solidFill>
                  <a:schemeClr val="accent4"/>
                </a:solidFill>
              </a:rPr>
              <a:t>University of Virginia Library</a:t>
            </a:r>
          </a:p>
          <a:p>
            <a:r>
              <a:rPr lang="en-US" sz="1800" dirty="0">
                <a:solidFill>
                  <a:schemeClr val="accent6"/>
                </a:solidFill>
                <a:hlinkClick r:id="rId3">
                  <a:extLst>
                    <a:ext uri="{A12FA001-AC4F-418D-AE19-62706E023703}">
                      <ahyp:hlinkClr xmlns:ahyp="http://schemas.microsoft.com/office/drawing/2018/hyperlinkcolor" val="tx"/>
                    </a:ext>
                  </a:extLst>
                </a:hlinkClick>
              </a:rPr>
              <a:t>ricky@virginia.edu</a:t>
            </a:r>
            <a:endParaRPr lang="en-US" sz="1800" dirty="0">
              <a:solidFill>
                <a:schemeClr val="accent6"/>
              </a:solidFill>
            </a:endParaRPr>
          </a:p>
          <a:p>
            <a:endParaRPr lang="en-US" sz="1800" dirty="0"/>
          </a:p>
          <a:p>
            <a:endParaRPr lang="en-US" sz="1800" dirty="0"/>
          </a:p>
        </p:txBody>
      </p:sp>
    </p:spTree>
    <p:extLst>
      <p:ext uri="{BB962C8B-B14F-4D97-AF65-F5344CB8AC3E}">
        <p14:creationId xmlns:p14="http://schemas.microsoft.com/office/powerpoint/2010/main" val="75630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06CBA70-50DD-3040-B92C-261B9678E127}" type="slidenum">
              <a:rPr lang="en-US" altLang="x-none"/>
              <a:pPr/>
              <a:t>10</a:t>
            </a:fld>
            <a:endParaRPr lang="en-US" altLang="x-none"/>
          </a:p>
        </p:txBody>
      </p:sp>
      <p:sp>
        <p:nvSpPr>
          <p:cNvPr id="101378" name="Rectangle 2"/>
          <p:cNvSpPr>
            <a:spLocks noGrp="1" noChangeArrowheads="1"/>
          </p:cNvSpPr>
          <p:nvPr>
            <p:ph type="body" idx="1"/>
          </p:nvPr>
        </p:nvSpPr>
        <p:spPr>
          <a:xfrm>
            <a:off x="685800" y="533400"/>
            <a:ext cx="7848600" cy="2667000"/>
          </a:xfrm>
          <a:noFill/>
        </p:spPr>
        <p:txBody>
          <a:bodyPr/>
          <a:lstStyle/>
          <a:p>
            <a:r>
              <a:rPr lang="en-US" altLang="x-none" sz="2400" dirty="0"/>
              <a:t>Each file and each directory have a </a:t>
            </a:r>
            <a:r>
              <a:rPr lang="en-US" altLang="x-none" sz="2400" dirty="0">
                <a:solidFill>
                  <a:srgbClr val="008000"/>
                </a:solidFill>
              </a:rPr>
              <a:t>name</a:t>
            </a:r>
            <a:r>
              <a:rPr lang="en-US" altLang="x-none" sz="2400" dirty="0"/>
              <a:t>.</a:t>
            </a:r>
            <a:endParaRPr lang="en-US" altLang="x-none" sz="2400" dirty="0">
              <a:solidFill>
                <a:srgbClr val="800000"/>
              </a:solidFill>
            </a:endParaRPr>
          </a:p>
          <a:p>
            <a:r>
              <a:rPr lang="en-US" altLang="x-none" sz="2400" dirty="0"/>
              <a:t>A </a:t>
            </a:r>
            <a:r>
              <a:rPr lang="en-US" altLang="x-none" sz="2400" dirty="0">
                <a:solidFill>
                  <a:srgbClr val="008000"/>
                </a:solidFill>
              </a:rPr>
              <a:t>short name </a:t>
            </a:r>
            <a:r>
              <a:rPr lang="en-US" altLang="x-none" sz="2400" dirty="0"/>
              <a:t>for a file could be </a:t>
            </a:r>
            <a:r>
              <a:rPr lang="en-US" altLang="x-none" sz="2400" b="1" dirty="0">
                <a:solidFill>
                  <a:schemeClr val="accent2"/>
                </a:solidFill>
              </a:rPr>
              <a:t>penguin</a:t>
            </a:r>
            <a:r>
              <a:rPr lang="en-US" altLang="x-none" sz="2400" dirty="0"/>
              <a:t>, </a:t>
            </a:r>
          </a:p>
          <a:p>
            <a:r>
              <a:rPr lang="en-US" altLang="x-none" sz="2400" dirty="0"/>
              <a:t>while it’s </a:t>
            </a:r>
            <a:r>
              <a:rPr lang="en-US" altLang="x-none" sz="2400" dirty="0">
                <a:solidFill>
                  <a:srgbClr val="800080"/>
                </a:solidFill>
              </a:rPr>
              <a:t>“</a:t>
            </a:r>
            <a:r>
              <a:rPr lang="en-US" altLang="x-none" sz="2400" dirty="0">
                <a:solidFill>
                  <a:srgbClr val="008000"/>
                </a:solidFill>
              </a:rPr>
              <a:t>full name</a:t>
            </a:r>
            <a:r>
              <a:rPr lang="en-US" altLang="x-none" sz="2400" dirty="0">
                <a:solidFill>
                  <a:srgbClr val="800080"/>
                </a:solidFill>
              </a:rPr>
              <a:t>” </a:t>
            </a:r>
            <a:r>
              <a:rPr lang="en-US" altLang="x-none" sz="2400" dirty="0"/>
              <a:t>could be </a:t>
            </a:r>
            <a:r>
              <a:rPr lang="en-US" altLang="x-none" sz="2400" b="1" dirty="0">
                <a:solidFill>
                  <a:schemeClr val="accent2"/>
                </a:solidFill>
              </a:rPr>
              <a:t>/home/bird/penguin</a:t>
            </a:r>
            <a:r>
              <a:rPr lang="en-US" altLang="x-none" sz="2400" dirty="0"/>
              <a:t>       The </a:t>
            </a:r>
            <a:r>
              <a:rPr lang="en-US" altLang="x-none" sz="2400" u="sng" dirty="0">
                <a:solidFill>
                  <a:srgbClr val="008000"/>
                </a:solidFill>
              </a:rPr>
              <a:t>full name</a:t>
            </a:r>
            <a:r>
              <a:rPr lang="en-US" altLang="x-none" sz="2400" dirty="0"/>
              <a:t> is usually called the </a:t>
            </a:r>
            <a:r>
              <a:rPr lang="en-US" altLang="x-none" sz="2400" b="1" dirty="0">
                <a:solidFill>
                  <a:srgbClr val="FF0000"/>
                </a:solidFill>
              </a:rPr>
              <a:t>path</a:t>
            </a:r>
            <a:r>
              <a:rPr lang="en-US" altLang="x-none" sz="2400" dirty="0">
                <a:solidFill>
                  <a:srgbClr val="800000"/>
                </a:solidFill>
              </a:rPr>
              <a:t>.</a:t>
            </a:r>
          </a:p>
          <a:p>
            <a:r>
              <a:rPr lang="en-US" altLang="x-none" sz="2400" dirty="0"/>
              <a:t>The </a:t>
            </a:r>
            <a:r>
              <a:rPr lang="en-US" altLang="x-none" sz="2400" dirty="0">
                <a:solidFill>
                  <a:srgbClr val="FF0000"/>
                </a:solidFill>
              </a:rPr>
              <a:t>path</a:t>
            </a:r>
            <a:r>
              <a:rPr lang="en-US" altLang="x-none" sz="2400" dirty="0"/>
              <a:t> can be divided into a sequence of directories. </a:t>
            </a:r>
          </a:p>
          <a:p>
            <a:pPr>
              <a:lnSpc>
                <a:spcPct val="80000"/>
              </a:lnSpc>
            </a:pPr>
            <a:r>
              <a:rPr lang="en-US" altLang="x-none" sz="2400" dirty="0"/>
              <a:t>For example, here is how </a:t>
            </a:r>
            <a:r>
              <a:rPr lang="en-US" altLang="x-none" sz="2400" b="1" dirty="0">
                <a:solidFill>
                  <a:schemeClr val="accent2"/>
                </a:solidFill>
              </a:rPr>
              <a:t>/home/bird/penguin</a:t>
            </a:r>
            <a:r>
              <a:rPr lang="en-US" altLang="x-none" sz="2400" dirty="0"/>
              <a:t> is read:</a:t>
            </a:r>
          </a:p>
        </p:txBody>
      </p:sp>
      <p:sp>
        <p:nvSpPr>
          <p:cNvPr id="101380" name="Text Box 4"/>
          <p:cNvSpPr txBox="1">
            <a:spLocks noChangeArrowheads="1"/>
          </p:cNvSpPr>
          <p:nvPr/>
        </p:nvSpPr>
        <p:spPr bwMode="auto">
          <a:xfrm>
            <a:off x="5822577" y="3429000"/>
            <a:ext cx="321915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2800" b="1" dirty="0">
                <a:solidFill>
                  <a:srgbClr val="7030A0"/>
                </a:solidFill>
              </a:rPr>
              <a:t>/</a:t>
            </a:r>
            <a:r>
              <a:rPr lang="en-US" altLang="x-none" sz="2800" b="1" dirty="0">
                <a:solidFill>
                  <a:srgbClr val="008000"/>
                </a:solidFill>
              </a:rPr>
              <a:t>home</a:t>
            </a:r>
            <a:r>
              <a:rPr lang="en-US" altLang="x-none" sz="2800" b="1" dirty="0">
                <a:solidFill>
                  <a:srgbClr val="00B0F0"/>
                </a:solidFill>
              </a:rPr>
              <a:t>/bird</a:t>
            </a:r>
            <a:r>
              <a:rPr lang="en-US" altLang="x-none" sz="2800" b="1" dirty="0">
                <a:solidFill>
                  <a:schemeClr val="accent2"/>
                </a:solidFill>
              </a:rPr>
              <a:t>/penguin</a:t>
            </a:r>
          </a:p>
        </p:txBody>
      </p:sp>
      <p:sp>
        <p:nvSpPr>
          <p:cNvPr id="101381" name="Text Box 5"/>
          <p:cNvSpPr txBox="1">
            <a:spLocks noChangeArrowheads="1"/>
          </p:cNvSpPr>
          <p:nvPr/>
        </p:nvSpPr>
        <p:spPr bwMode="auto">
          <a:xfrm>
            <a:off x="304800" y="3939313"/>
            <a:ext cx="4953000" cy="584775"/>
          </a:xfrm>
          <a:prstGeom prst="rect">
            <a:avLst/>
          </a:prstGeom>
          <a:solidFill>
            <a:schemeClr val="bg2">
              <a:lumMod val="40000"/>
              <a:lumOff val="60000"/>
            </a:schemeClr>
          </a:solidFill>
          <a:ln>
            <a:noFill/>
          </a:ln>
          <a:effectLst/>
        </p:spPr>
        <p:txBody>
          <a:bodyPr>
            <a:spAutoFit/>
          </a:bodyPr>
          <a:lstStyle/>
          <a:p>
            <a:pPr>
              <a:lnSpc>
                <a:spcPct val="80000"/>
              </a:lnSpc>
              <a:spcBef>
                <a:spcPct val="20000"/>
              </a:spcBef>
            </a:pPr>
            <a:r>
              <a:rPr lang="en-US" altLang="x-none" sz="2000" dirty="0"/>
              <a:t>This signifies the </a:t>
            </a:r>
            <a:r>
              <a:rPr lang="en-US" altLang="x-none" sz="2000" dirty="0">
                <a:solidFill>
                  <a:srgbClr val="FF0000"/>
                </a:solidFill>
              </a:rPr>
              <a:t>directory</a:t>
            </a:r>
            <a:r>
              <a:rPr lang="en-US" altLang="x-none" sz="2000" dirty="0">
                <a:solidFill>
                  <a:schemeClr val="bg1"/>
                </a:solidFill>
              </a:rPr>
              <a:t> </a:t>
            </a:r>
            <a:r>
              <a:rPr lang="en-US" altLang="x-none" sz="2000" dirty="0"/>
              <a:t>called </a:t>
            </a:r>
            <a:r>
              <a:rPr lang="en-US" altLang="x-none" sz="2000" b="1" dirty="0">
                <a:solidFill>
                  <a:srgbClr val="008000"/>
                </a:solidFill>
              </a:rPr>
              <a:t>home</a:t>
            </a:r>
            <a:r>
              <a:rPr lang="en-US" altLang="x-none" sz="2000" dirty="0"/>
              <a:t>. It is inside the </a:t>
            </a:r>
            <a:r>
              <a:rPr lang="en-US" altLang="x-none" sz="2000" b="1" dirty="0">
                <a:solidFill>
                  <a:srgbClr val="7030A0"/>
                </a:solidFill>
              </a:rPr>
              <a:t>root directory</a:t>
            </a:r>
            <a:r>
              <a:rPr lang="en-US" altLang="x-none" sz="2000" dirty="0"/>
              <a:t>.                      </a:t>
            </a:r>
          </a:p>
        </p:txBody>
      </p:sp>
      <p:sp>
        <p:nvSpPr>
          <p:cNvPr id="101382" name="Text Box 6"/>
          <p:cNvSpPr txBox="1">
            <a:spLocks noChangeArrowheads="1"/>
          </p:cNvSpPr>
          <p:nvPr/>
        </p:nvSpPr>
        <p:spPr bwMode="auto">
          <a:xfrm>
            <a:off x="1676400" y="4876800"/>
            <a:ext cx="4341445" cy="646331"/>
          </a:xfrm>
          <a:prstGeom prst="rect">
            <a:avLst/>
          </a:prstGeom>
          <a:solidFill>
            <a:schemeClr val="bg2">
              <a:lumMod val="40000"/>
              <a:lumOff val="60000"/>
            </a:schemeClr>
          </a:solidFill>
          <a:ln>
            <a:noFill/>
          </a:ln>
          <a:effectLst/>
        </p:spPr>
        <p:txBody>
          <a:bodyPr wrap="none">
            <a:spAutoFit/>
          </a:bodyPr>
          <a:lstStyle/>
          <a:p>
            <a:pPr>
              <a:lnSpc>
                <a:spcPct val="80000"/>
              </a:lnSpc>
              <a:spcBef>
                <a:spcPct val="20000"/>
              </a:spcBef>
            </a:pPr>
            <a:r>
              <a:rPr lang="en-US" altLang="x-none" sz="2000" dirty="0"/>
              <a:t>The </a:t>
            </a:r>
            <a:r>
              <a:rPr lang="en-US" altLang="x-none" sz="2000" b="1" dirty="0">
                <a:solidFill>
                  <a:srgbClr val="00B0F0"/>
                </a:solidFill>
              </a:rPr>
              <a:t>second slash </a:t>
            </a:r>
            <a:r>
              <a:rPr lang="en-US" altLang="x-none" sz="2000" b="1" dirty="0"/>
              <a:t>corresponds to the </a:t>
            </a:r>
          </a:p>
          <a:p>
            <a:pPr>
              <a:lnSpc>
                <a:spcPct val="80000"/>
              </a:lnSpc>
              <a:spcBef>
                <a:spcPct val="20000"/>
              </a:spcBef>
            </a:pPr>
            <a:r>
              <a:rPr lang="en-US" altLang="x-none" sz="2000" b="1" dirty="0">
                <a:solidFill>
                  <a:srgbClr val="800000"/>
                </a:solidFill>
              </a:rPr>
              <a:t>    </a:t>
            </a:r>
            <a:r>
              <a:rPr lang="en-US" altLang="x-none" sz="2000" b="1" dirty="0">
                <a:solidFill>
                  <a:srgbClr val="FF0000"/>
                </a:solidFill>
              </a:rPr>
              <a:t>directory</a:t>
            </a:r>
            <a:r>
              <a:rPr lang="en-US" altLang="x-none" sz="2000" b="1" dirty="0">
                <a:solidFill>
                  <a:srgbClr val="FFCC00"/>
                </a:solidFill>
              </a:rPr>
              <a:t> </a:t>
            </a:r>
            <a:r>
              <a:rPr lang="en-US" altLang="x-none" sz="2000" b="1" dirty="0">
                <a:solidFill>
                  <a:srgbClr val="00B0F0"/>
                </a:solidFill>
              </a:rPr>
              <a:t>bird</a:t>
            </a:r>
            <a:r>
              <a:rPr lang="en-US" altLang="x-none" sz="2000" dirty="0"/>
              <a:t>, which is inside</a:t>
            </a:r>
            <a:r>
              <a:rPr lang="en-US" altLang="x-none" sz="2000" dirty="0">
                <a:solidFill>
                  <a:srgbClr val="FFFFFF"/>
                </a:solidFill>
              </a:rPr>
              <a:t> </a:t>
            </a:r>
            <a:r>
              <a:rPr lang="en-US" altLang="x-none" sz="2000" b="1" dirty="0">
                <a:solidFill>
                  <a:srgbClr val="008000"/>
                </a:solidFill>
              </a:rPr>
              <a:t>home</a:t>
            </a:r>
            <a:r>
              <a:rPr lang="en-US" altLang="x-none" sz="2000" dirty="0"/>
              <a:t>.</a:t>
            </a:r>
          </a:p>
        </p:txBody>
      </p:sp>
      <p:sp>
        <p:nvSpPr>
          <p:cNvPr id="101386" name="Freeform 10"/>
          <p:cNvSpPr>
            <a:spLocks/>
          </p:cNvSpPr>
          <p:nvPr/>
        </p:nvSpPr>
        <p:spPr bwMode="auto">
          <a:xfrm>
            <a:off x="6017845" y="3859669"/>
            <a:ext cx="828024" cy="1328410"/>
          </a:xfrm>
          <a:custGeom>
            <a:avLst/>
            <a:gdLst>
              <a:gd name="T0" fmla="*/ 672 w 672"/>
              <a:gd name="T1" fmla="*/ 0 h 768"/>
              <a:gd name="T2" fmla="*/ 624 w 672"/>
              <a:gd name="T3" fmla="*/ 768 h 768"/>
              <a:gd name="T4" fmla="*/ 0 w 672"/>
              <a:gd name="T5" fmla="*/ 768 h 768"/>
            </a:gdLst>
            <a:ahLst/>
            <a:cxnLst>
              <a:cxn ang="0">
                <a:pos x="T0" y="T1"/>
              </a:cxn>
              <a:cxn ang="0">
                <a:pos x="T2" y="T3"/>
              </a:cxn>
              <a:cxn ang="0">
                <a:pos x="T4" y="T5"/>
              </a:cxn>
            </a:cxnLst>
            <a:rect l="0" t="0" r="r" b="b"/>
            <a:pathLst>
              <a:path w="672" h="768">
                <a:moveTo>
                  <a:pt x="672" y="0"/>
                </a:moveTo>
                <a:lnTo>
                  <a:pt x="624" y="768"/>
                </a:lnTo>
                <a:lnTo>
                  <a:pt x="0" y="768"/>
                </a:lnTo>
              </a:path>
            </a:pathLst>
          </a:custGeom>
          <a:noFill/>
          <a:ln w="34925" cap="flat" cmpd="sng">
            <a:solidFill>
              <a:srgbClr val="00B0F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solidFill>
                <a:srgbClr val="00B0F0"/>
              </a:solidFill>
            </a:endParaRPr>
          </a:p>
        </p:txBody>
      </p:sp>
      <p:sp>
        <p:nvSpPr>
          <p:cNvPr id="101387" name="Text Box 11"/>
          <p:cNvSpPr txBox="1">
            <a:spLocks noChangeArrowheads="1"/>
          </p:cNvSpPr>
          <p:nvPr/>
        </p:nvSpPr>
        <p:spPr bwMode="auto">
          <a:xfrm>
            <a:off x="5844610" y="5614233"/>
            <a:ext cx="2600392" cy="523220"/>
          </a:xfrm>
          <a:prstGeom prst="rect">
            <a:avLst/>
          </a:prstGeom>
          <a:solidFill>
            <a:schemeClr val="bg2">
              <a:lumMod val="40000"/>
              <a:lumOff val="60000"/>
            </a:schemeClr>
          </a:solidFill>
          <a:ln>
            <a:noFill/>
          </a:ln>
          <a:effectLst/>
        </p:spPr>
        <p:txBody>
          <a:bodyPr wrap="none">
            <a:spAutoFit/>
          </a:bodyPr>
          <a:lstStyle/>
          <a:p>
            <a:r>
              <a:rPr lang="en-US" altLang="x-none" sz="2000" b="1" dirty="0">
                <a:solidFill>
                  <a:schemeClr val="accent2"/>
                </a:solidFill>
              </a:rPr>
              <a:t>penguin</a:t>
            </a:r>
            <a:r>
              <a:rPr lang="en-US" altLang="x-none" sz="2000" dirty="0"/>
              <a:t> is inside </a:t>
            </a:r>
            <a:r>
              <a:rPr lang="en-US" altLang="x-none" sz="2000" b="1" dirty="0">
                <a:solidFill>
                  <a:srgbClr val="00B0F0"/>
                </a:solidFill>
              </a:rPr>
              <a:t>bird</a:t>
            </a:r>
            <a:r>
              <a:rPr lang="en-US" altLang="x-none" sz="2800" dirty="0"/>
              <a:t>.</a:t>
            </a:r>
          </a:p>
        </p:txBody>
      </p:sp>
      <p:sp>
        <p:nvSpPr>
          <p:cNvPr id="101388" name="Line 12"/>
          <p:cNvSpPr>
            <a:spLocks noChangeShapeType="1"/>
          </p:cNvSpPr>
          <p:nvPr/>
        </p:nvSpPr>
        <p:spPr bwMode="auto">
          <a:xfrm flipV="1">
            <a:off x="7655882" y="3919210"/>
            <a:ext cx="762000" cy="1676400"/>
          </a:xfrm>
          <a:prstGeom prst="line">
            <a:avLst/>
          </a:prstGeom>
          <a:noFill/>
          <a:ln w="28575">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1" name="Freeform 9">
            <a:extLst>
              <a:ext uri="{FF2B5EF4-FFF2-40B4-BE49-F238E27FC236}">
                <a16:creationId xmlns:a16="http://schemas.microsoft.com/office/drawing/2014/main" id="{A4B5B70E-05C0-9543-8A0B-49CE5515D900}"/>
              </a:ext>
            </a:extLst>
          </p:cNvPr>
          <p:cNvSpPr>
            <a:spLocks/>
          </p:cNvSpPr>
          <p:nvPr/>
        </p:nvSpPr>
        <p:spPr bwMode="auto">
          <a:xfrm flipV="1">
            <a:off x="5365377" y="3389818"/>
            <a:ext cx="645130" cy="150931"/>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7030A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2" name="Freeform 9">
            <a:extLst>
              <a:ext uri="{FF2B5EF4-FFF2-40B4-BE49-F238E27FC236}">
                <a16:creationId xmlns:a16="http://schemas.microsoft.com/office/drawing/2014/main" id="{F1065A39-6429-4540-9C70-1DC6DC2E97E3}"/>
              </a:ext>
            </a:extLst>
          </p:cNvPr>
          <p:cNvSpPr>
            <a:spLocks/>
          </p:cNvSpPr>
          <p:nvPr/>
        </p:nvSpPr>
        <p:spPr bwMode="auto">
          <a:xfrm>
            <a:off x="5257800" y="3841750"/>
            <a:ext cx="1173620" cy="435988"/>
          </a:xfrm>
          <a:custGeom>
            <a:avLst/>
            <a:gdLst>
              <a:gd name="T0" fmla="*/ 0 w 576"/>
              <a:gd name="T1" fmla="*/ 240 h 240"/>
              <a:gd name="T2" fmla="*/ 576 w 576"/>
              <a:gd name="T3" fmla="*/ 240 h 240"/>
              <a:gd name="T4" fmla="*/ 576 w 576"/>
              <a:gd name="T5" fmla="*/ 0 h 240"/>
            </a:gdLst>
            <a:ahLst/>
            <a:cxnLst>
              <a:cxn ang="0">
                <a:pos x="T0" y="T1"/>
              </a:cxn>
              <a:cxn ang="0">
                <a:pos x="T2" y="T3"/>
              </a:cxn>
              <a:cxn ang="0">
                <a:pos x="T4" y="T5"/>
              </a:cxn>
            </a:cxnLst>
            <a:rect l="0" t="0" r="r" b="b"/>
            <a:pathLst>
              <a:path w="576" h="240">
                <a:moveTo>
                  <a:pt x="0" y="240"/>
                </a:moveTo>
                <a:lnTo>
                  <a:pt x="576" y="240"/>
                </a:lnTo>
                <a:lnTo>
                  <a:pt x="576" y="0"/>
                </a:lnTo>
              </a:path>
            </a:pathLst>
          </a:custGeom>
          <a:noFill/>
          <a:ln w="28575" cap="flat" cmpd="sng">
            <a:solidFill>
              <a:srgbClr val="008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 name="Text Box 5">
            <a:extLst>
              <a:ext uri="{FF2B5EF4-FFF2-40B4-BE49-F238E27FC236}">
                <a16:creationId xmlns:a16="http://schemas.microsoft.com/office/drawing/2014/main" id="{5F3553BB-6C17-D649-8334-EBEB29CC3E0F}"/>
              </a:ext>
            </a:extLst>
          </p:cNvPr>
          <p:cNvSpPr txBox="1">
            <a:spLocks noChangeArrowheads="1"/>
          </p:cNvSpPr>
          <p:nvPr/>
        </p:nvSpPr>
        <p:spPr bwMode="auto">
          <a:xfrm>
            <a:off x="412377" y="3313777"/>
            <a:ext cx="4953000" cy="338554"/>
          </a:xfrm>
          <a:prstGeom prst="rect">
            <a:avLst/>
          </a:prstGeom>
          <a:solidFill>
            <a:schemeClr val="bg2">
              <a:lumMod val="40000"/>
              <a:lumOff val="60000"/>
            </a:schemeClr>
          </a:solidFill>
          <a:ln>
            <a:noFill/>
          </a:ln>
          <a:effectLst/>
        </p:spPr>
        <p:txBody>
          <a:bodyPr>
            <a:spAutoFit/>
          </a:bodyPr>
          <a:lstStyle/>
          <a:p>
            <a:pPr>
              <a:lnSpc>
                <a:spcPct val="80000"/>
              </a:lnSpc>
              <a:spcBef>
                <a:spcPct val="20000"/>
              </a:spcBef>
            </a:pPr>
            <a:r>
              <a:rPr lang="en-US" altLang="x-none" sz="2000" dirty="0"/>
              <a:t>The </a:t>
            </a:r>
            <a:r>
              <a:rPr lang="en-US" altLang="x-none" sz="2000" b="1" dirty="0">
                <a:solidFill>
                  <a:srgbClr val="7030A0"/>
                </a:solidFill>
              </a:rPr>
              <a:t>initial slash </a:t>
            </a:r>
            <a:r>
              <a:rPr lang="en-US" altLang="x-none" sz="2000" b="1" dirty="0"/>
              <a:t>indicates the </a:t>
            </a:r>
            <a:r>
              <a:rPr lang="en-US" altLang="x-none" sz="2000" b="1" dirty="0">
                <a:solidFill>
                  <a:srgbClr val="7030A0"/>
                </a:solidFill>
              </a:rPr>
              <a:t>root</a:t>
            </a:r>
            <a:r>
              <a:rPr lang="en-US" altLang="x-none" sz="2000" dirty="0">
                <a:solidFill>
                  <a:srgbClr val="7030A0"/>
                </a:solidFill>
              </a:rPr>
              <a:t> </a:t>
            </a:r>
            <a:r>
              <a:rPr lang="en-US" altLang="x-none" sz="2000" b="1" dirty="0">
                <a:solidFill>
                  <a:srgbClr val="7030A0"/>
                </a:solidFill>
              </a:rPr>
              <a:t>directory</a:t>
            </a:r>
            <a:r>
              <a:rPr lang="en-US" altLang="x-none" sz="2000" dirty="0">
                <a:solidFill>
                  <a:srgbClr val="FFFFFF"/>
                </a:solidFill>
              </a:rPr>
              <a:t>.</a:t>
            </a:r>
            <a:r>
              <a:rPr lang="en-US" altLang="x-none" sz="2000"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EF3B97DE-0DB0-7144-959F-D43AFB7B0B6E}" type="slidenum">
              <a:rPr lang="en-US" altLang="x-none"/>
              <a:pPr/>
              <a:t>11</a:t>
            </a:fld>
            <a:endParaRPr lang="en-US" altLang="x-none"/>
          </a:p>
        </p:txBody>
      </p:sp>
      <p:sp>
        <p:nvSpPr>
          <p:cNvPr id="102402" name="Rectangle 2"/>
          <p:cNvSpPr>
            <a:spLocks noGrp="1" noChangeArrowheads="1"/>
          </p:cNvSpPr>
          <p:nvPr>
            <p:ph type="body" idx="1"/>
          </p:nvPr>
        </p:nvSpPr>
        <p:spPr>
          <a:xfrm>
            <a:off x="381000" y="381000"/>
            <a:ext cx="8229600" cy="1652588"/>
          </a:xfrm>
        </p:spPr>
        <p:txBody>
          <a:bodyPr/>
          <a:lstStyle/>
          <a:p>
            <a:pPr>
              <a:lnSpc>
                <a:spcPct val="80000"/>
              </a:lnSpc>
              <a:buFontTx/>
              <a:buNone/>
            </a:pPr>
            <a:endParaRPr lang="en-US" altLang="x-none" sz="2800" dirty="0"/>
          </a:p>
          <a:p>
            <a:pPr>
              <a:lnSpc>
                <a:spcPct val="80000"/>
              </a:lnSpc>
            </a:pPr>
            <a:r>
              <a:rPr lang="en-US" altLang="x-none" sz="2800" dirty="0"/>
              <a:t> </a:t>
            </a:r>
            <a:r>
              <a:rPr lang="en-US" altLang="x-none" sz="2400" dirty="0"/>
              <a:t>A </a:t>
            </a:r>
            <a:r>
              <a:rPr lang="en-US" altLang="x-none" sz="2400" dirty="0">
                <a:solidFill>
                  <a:srgbClr val="FF3300"/>
                </a:solidFill>
              </a:rPr>
              <a:t>path</a:t>
            </a:r>
            <a:r>
              <a:rPr lang="en-US" altLang="x-none" sz="2400" dirty="0"/>
              <a:t> may refer to either a </a:t>
            </a:r>
            <a:r>
              <a:rPr lang="en-US" altLang="x-none" sz="2400" dirty="0">
                <a:solidFill>
                  <a:srgbClr val="FF3300"/>
                </a:solidFill>
              </a:rPr>
              <a:t>directory</a:t>
            </a:r>
            <a:r>
              <a:rPr lang="en-US" altLang="x-none" sz="2400" dirty="0"/>
              <a:t> or a </a:t>
            </a:r>
            <a:r>
              <a:rPr lang="en-US" altLang="x-none" sz="2400" dirty="0">
                <a:solidFill>
                  <a:srgbClr val="FF3300"/>
                </a:solidFill>
              </a:rPr>
              <a:t>filename</a:t>
            </a:r>
            <a:r>
              <a:rPr lang="en-US" altLang="x-none" sz="2400" dirty="0"/>
              <a:t>, so </a:t>
            </a:r>
            <a:r>
              <a:rPr lang="en-US" altLang="x-none" sz="2400" b="1" dirty="0">
                <a:solidFill>
                  <a:schemeClr val="accent2"/>
                </a:solidFill>
              </a:rPr>
              <a:t>fish</a:t>
            </a:r>
            <a:r>
              <a:rPr lang="en-US" altLang="x-none" sz="2400" dirty="0"/>
              <a:t> could be either. </a:t>
            </a:r>
          </a:p>
          <a:p>
            <a:pPr>
              <a:lnSpc>
                <a:spcPct val="80000"/>
              </a:lnSpc>
            </a:pPr>
            <a:r>
              <a:rPr lang="en-US" altLang="x-none" sz="2400" dirty="0"/>
              <a:t> All the items </a:t>
            </a:r>
            <a:r>
              <a:rPr lang="en-US" altLang="x-none" sz="2400" dirty="0">
                <a:solidFill>
                  <a:srgbClr val="FF0000"/>
                </a:solidFill>
              </a:rPr>
              <a:t>before</a:t>
            </a:r>
            <a:r>
              <a:rPr lang="en-US" altLang="x-none" sz="2400" dirty="0"/>
              <a:t> the short name </a:t>
            </a:r>
            <a:r>
              <a:rPr lang="en-US" altLang="x-none" sz="2400" dirty="0">
                <a:solidFill>
                  <a:srgbClr val="FF0000"/>
                </a:solidFill>
              </a:rPr>
              <a:t>must</a:t>
            </a:r>
            <a:r>
              <a:rPr lang="en-US" altLang="x-none" sz="2400" dirty="0"/>
              <a:t> be directories.</a:t>
            </a:r>
            <a:endParaRPr lang="en-US" altLang="x-none" sz="2800" dirty="0"/>
          </a:p>
        </p:txBody>
      </p:sp>
      <p:grpSp>
        <p:nvGrpSpPr>
          <p:cNvPr id="102436" name="Group 36"/>
          <p:cNvGrpSpPr>
            <a:grpSpLocks/>
          </p:cNvGrpSpPr>
          <p:nvPr/>
        </p:nvGrpSpPr>
        <p:grpSpPr bwMode="auto">
          <a:xfrm>
            <a:off x="1241612" y="2420014"/>
            <a:ext cx="6858000" cy="2944813"/>
            <a:chOff x="816" y="1536"/>
            <a:chExt cx="4320" cy="1855"/>
          </a:xfrm>
        </p:grpSpPr>
        <p:grpSp>
          <p:nvGrpSpPr>
            <p:cNvPr id="102434" name="Group 34"/>
            <p:cNvGrpSpPr>
              <a:grpSpLocks/>
            </p:cNvGrpSpPr>
            <p:nvPr/>
          </p:nvGrpSpPr>
          <p:grpSpPr bwMode="auto">
            <a:xfrm>
              <a:off x="816" y="1536"/>
              <a:ext cx="4320" cy="1855"/>
              <a:chOff x="816" y="1536"/>
              <a:chExt cx="4320" cy="1855"/>
            </a:xfrm>
          </p:grpSpPr>
          <p:sp>
            <p:nvSpPr>
              <p:cNvPr id="102413" name="Rectangle 13"/>
              <p:cNvSpPr>
                <a:spLocks noChangeArrowheads="1"/>
              </p:cNvSpPr>
              <p:nvPr/>
            </p:nvSpPr>
            <p:spPr bwMode="auto">
              <a:xfrm>
                <a:off x="1968" y="1536"/>
                <a:ext cx="1152" cy="24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x-none" sz="1600" b="1" dirty="0">
                    <a:latin typeface="Arial" charset="0"/>
                  </a:rPr>
                  <a:t>Root Directory “/”</a:t>
                </a:r>
              </a:p>
            </p:txBody>
          </p:sp>
          <p:sp>
            <p:nvSpPr>
              <p:cNvPr id="102415" name="Text Box 15"/>
              <p:cNvSpPr txBox="1">
                <a:spLocks noChangeArrowheads="1"/>
              </p:cNvSpPr>
              <p:nvPr/>
            </p:nvSpPr>
            <p:spPr bwMode="auto">
              <a:xfrm>
                <a:off x="2993" y="2601"/>
                <a:ext cx="912" cy="194"/>
              </a:xfrm>
              <a:prstGeom prst="rect">
                <a:avLst/>
              </a:prstGeom>
              <a:noFill/>
              <a:ln w="38100">
                <a:solidFill>
                  <a:srgbClr val="00B0F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400" b="1"/>
                  <a:t>Sub-Directory</a:t>
                </a:r>
              </a:p>
            </p:txBody>
          </p:sp>
          <p:sp>
            <p:nvSpPr>
              <p:cNvPr id="102416" name="Text Box 16"/>
              <p:cNvSpPr txBox="1">
                <a:spLocks noChangeArrowheads="1"/>
              </p:cNvSpPr>
              <p:nvPr/>
            </p:nvSpPr>
            <p:spPr bwMode="auto">
              <a:xfrm>
                <a:off x="3168" y="2064"/>
                <a:ext cx="730" cy="213"/>
              </a:xfrm>
              <a:prstGeom prst="rect">
                <a:avLst/>
              </a:prstGeom>
              <a:solidFill>
                <a:srgbClr val="008000"/>
              </a:solidFill>
              <a:ln w="38100">
                <a:solidFill>
                  <a:srgbClr val="00800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a:solidFill>
                      <a:schemeClr val="bg1"/>
                    </a:solidFill>
                  </a:rPr>
                  <a:t>/home</a:t>
                </a:r>
              </a:p>
            </p:txBody>
          </p:sp>
          <p:sp>
            <p:nvSpPr>
              <p:cNvPr id="102417" name="Text Box 17"/>
              <p:cNvSpPr txBox="1">
                <a:spLocks noChangeArrowheads="1"/>
              </p:cNvSpPr>
              <p:nvPr/>
            </p:nvSpPr>
            <p:spPr bwMode="auto">
              <a:xfrm>
                <a:off x="1968" y="2064"/>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dirty="0"/>
                  <a:t>  Directory</a:t>
                </a:r>
              </a:p>
            </p:txBody>
          </p:sp>
          <p:sp>
            <p:nvSpPr>
              <p:cNvPr id="102418" name="Text Box 18"/>
              <p:cNvSpPr txBox="1">
                <a:spLocks noChangeArrowheads="1"/>
              </p:cNvSpPr>
              <p:nvPr/>
            </p:nvSpPr>
            <p:spPr bwMode="auto">
              <a:xfrm>
                <a:off x="816" y="2112"/>
                <a:ext cx="730" cy="213"/>
              </a:xfrm>
              <a:prstGeom prst="rect">
                <a:avLst/>
              </a:prstGeom>
              <a:noFill/>
              <a:ln w="38100">
                <a:solidFill>
                  <a:srgbClr val="008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Directory</a:t>
                </a:r>
              </a:p>
            </p:txBody>
          </p:sp>
          <p:sp>
            <p:nvSpPr>
              <p:cNvPr id="102419" name="Line 19"/>
              <p:cNvSpPr>
                <a:spLocks noChangeShapeType="1"/>
              </p:cNvSpPr>
              <p:nvPr/>
            </p:nvSpPr>
            <p:spPr bwMode="auto">
              <a:xfrm flipV="1">
                <a:off x="1152" y="1776"/>
                <a:ext cx="1296" cy="336"/>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0" name="Line 20"/>
              <p:cNvSpPr>
                <a:spLocks noChangeShapeType="1"/>
              </p:cNvSpPr>
              <p:nvPr/>
            </p:nvSpPr>
            <p:spPr bwMode="auto">
              <a:xfrm flipV="1">
                <a:off x="2352" y="1776"/>
                <a:ext cx="96" cy="288"/>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2" name="Line 22"/>
              <p:cNvSpPr>
                <a:spLocks noChangeShapeType="1"/>
              </p:cNvSpPr>
              <p:nvPr/>
            </p:nvSpPr>
            <p:spPr bwMode="auto">
              <a:xfrm flipH="1" flipV="1">
                <a:off x="2448" y="1782"/>
                <a:ext cx="1056" cy="282"/>
              </a:xfrm>
              <a:prstGeom prst="line">
                <a:avLst/>
              </a:prstGeom>
              <a:noFill/>
              <a:ln w="25400">
                <a:solidFill>
                  <a:srgbClr val="008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3" name="Text Box 23"/>
              <p:cNvSpPr txBox="1">
                <a:spLocks noChangeArrowheads="1"/>
              </p:cNvSpPr>
              <p:nvPr/>
            </p:nvSpPr>
            <p:spPr bwMode="auto">
              <a:xfrm>
                <a:off x="4032" y="2592"/>
                <a:ext cx="730" cy="213"/>
              </a:xfrm>
              <a:prstGeom prst="rect">
                <a:avLst/>
              </a:prstGeom>
              <a:solidFill>
                <a:srgbClr val="00B0F0"/>
              </a:solidFill>
              <a:ln w="38100">
                <a:solidFill>
                  <a:srgbClr val="00B0F0"/>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a:t>penguin</a:t>
                </a:r>
              </a:p>
            </p:txBody>
          </p:sp>
          <p:sp>
            <p:nvSpPr>
              <p:cNvPr id="102424" name="Line 24"/>
              <p:cNvSpPr>
                <a:spLocks noChangeShapeType="1"/>
              </p:cNvSpPr>
              <p:nvPr/>
            </p:nvSpPr>
            <p:spPr bwMode="auto">
              <a:xfrm flipH="1">
                <a:off x="3347" y="2307"/>
                <a:ext cx="288" cy="288"/>
              </a:xfrm>
              <a:prstGeom prst="line">
                <a:avLst/>
              </a:prstGeom>
              <a:noFill/>
              <a:ln w="25400">
                <a:solidFill>
                  <a:srgbClr val="00B0F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5" name="Line 25"/>
              <p:cNvSpPr>
                <a:spLocks noChangeShapeType="1"/>
              </p:cNvSpPr>
              <p:nvPr/>
            </p:nvSpPr>
            <p:spPr bwMode="auto">
              <a:xfrm>
                <a:off x="3648" y="2304"/>
                <a:ext cx="672" cy="288"/>
              </a:xfrm>
              <a:prstGeom prst="line">
                <a:avLst/>
              </a:prstGeom>
              <a:noFill/>
              <a:ln w="25400">
                <a:solidFill>
                  <a:srgbClr val="00B0F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26" name="Text Box 26"/>
              <p:cNvSpPr txBox="1">
                <a:spLocks noChangeArrowheads="1"/>
              </p:cNvSpPr>
              <p:nvPr/>
            </p:nvSpPr>
            <p:spPr bwMode="auto">
              <a:xfrm>
                <a:off x="4704" y="3168"/>
                <a:ext cx="432" cy="213"/>
              </a:xfrm>
              <a:prstGeom prst="rect">
                <a:avLst/>
              </a:prstGeom>
              <a:solidFill>
                <a:schemeClr val="accent2"/>
              </a:solidFill>
              <a:ln w="38100">
                <a:solidFill>
                  <a:schemeClr val="accent2"/>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x-none" sz="1600" b="1" dirty="0">
                    <a:solidFill>
                      <a:schemeClr val="bg1"/>
                    </a:solidFill>
                  </a:rPr>
                  <a:t>fish</a:t>
                </a:r>
              </a:p>
            </p:txBody>
          </p:sp>
          <p:sp>
            <p:nvSpPr>
              <p:cNvPr id="102428" name="Text Box 28"/>
              <p:cNvSpPr txBox="1">
                <a:spLocks noChangeArrowheads="1"/>
              </p:cNvSpPr>
              <p:nvPr/>
            </p:nvSpPr>
            <p:spPr bwMode="auto">
              <a:xfrm>
                <a:off x="3696" y="3178"/>
                <a:ext cx="887"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sz="1600" b="1" dirty="0"/>
                  <a:t>Sub-directory</a:t>
                </a:r>
              </a:p>
            </p:txBody>
          </p:sp>
          <p:sp>
            <p:nvSpPr>
              <p:cNvPr id="102429" name="Text Box 29"/>
              <p:cNvSpPr txBox="1">
                <a:spLocks noChangeArrowheads="1"/>
              </p:cNvSpPr>
              <p:nvPr/>
            </p:nvSpPr>
            <p:spPr bwMode="auto">
              <a:xfrm>
                <a:off x="2976" y="3168"/>
                <a:ext cx="432" cy="213"/>
              </a:xfrm>
              <a:prstGeom prst="rect">
                <a:avLst/>
              </a:prstGeom>
              <a:noFill/>
              <a:ln w="381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600" b="1"/>
                  <a:t>File</a:t>
                </a:r>
              </a:p>
            </p:txBody>
          </p:sp>
          <p:sp>
            <p:nvSpPr>
              <p:cNvPr id="102430" name="Line 30"/>
              <p:cNvSpPr>
                <a:spLocks noChangeShapeType="1"/>
              </p:cNvSpPr>
              <p:nvPr/>
            </p:nvSpPr>
            <p:spPr bwMode="auto">
              <a:xfrm flipV="1">
                <a:off x="3408" y="2815"/>
                <a:ext cx="912" cy="353"/>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1" name="Line 31"/>
              <p:cNvSpPr>
                <a:spLocks noChangeShapeType="1"/>
              </p:cNvSpPr>
              <p:nvPr/>
            </p:nvSpPr>
            <p:spPr bwMode="auto">
              <a:xfrm flipV="1">
                <a:off x="4320" y="2815"/>
                <a:ext cx="0" cy="353"/>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02432" name="Line 32"/>
              <p:cNvSpPr>
                <a:spLocks noChangeShapeType="1"/>
              </p:cNvSpPr>
              <p:nvPr/>
            </p:nvSpPr>
            <p:spPr bwMode="auto">
              <a:xfrm flipH="1" flipV="1">
                <a:off x="4320" y="2825"/>
                <a:ext cx="576" cy="343"/>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grpSp>
        <p:sp>
          <p:nvSpPr>
            <p:cNvPr id="102435" name="Text Box 35"/>
            <p:cNvSpPr txBox="1">
              <a:spLocks noChangeArrowheads="1"/>
            </p:cNvSpPr>
            <p:nvPr/>
          </p:nvSpPr>
          <p:spPr bwMode="auto">
            <a:xfrm>
              <a:off x="1104" y="2736"/>
              <a:ext cx="1056"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2800" i="1">
                  <a:solidFill>
                    <a:schemeClr val="accent2"/>
                  </a:solidFill>
                  <a:effectLst>
                    <a:outerShdw blurRad="38100" dist="38100" dir="2700000" algn="tl">
                      <a:srgbClr val="C0C0C0"/>
                    </a:outerShdw>
                  </a:effectLst>
                  <a:latin typeface="Arial" charset="0"/>
                </a:rPr>
                <a:t>Directory structure</a:t>
              </a:r>
            </a:p>
          </p:txBody>
        </p:sp>
      </p:grpSp>
      <p:sp>
        <p:nvSpPr>
          <p:cNvPr id="24" name="Line 24">
            <a:extLst>
              <a:ext uri="{FF2B5EF4-FFF2-40B4-BE49-F238E27FC236}">
                <a16:creationId xmlns:a16="http://schemas.microsoft.com/office/drawing/2014/main" id="{E70B2EF9-EB8E-974B-A7B8-7FF67FC46156}"/>
              </a:ext>
            </a:extLst>
          </p:cNvPr>
          <p:cNvSpPr>
            <a:spLocks noChangeShapeType="1"/>
          </p:cNvSpPr>
          <p:nvPr/>
        </p:nvSpPr>
        <p:spPr bwMode="auto">
          <a:xfrm>
            <a:off x="5716775" y="3639214"/>
            <a:ext cx="2598886" cy="416849"/>
          </a:xfrm>
          <a:prstGeom prst="line">
            <a:avLst/>
          </a:prstGeom>
          <a:noFill/>
          <a:ln w="25400">
            <a:solidFill>
              <a:srgbClr val="00B0F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5" name="Text Box 15">
            <a:extLst>
              <a:ext uri="{FF2B5EF4-FFF2-40B4-BE49-F238E27FC236}">
                <a16:creationId xmlns:a16="http://schemas.microsoft.com/office/drawing/2014/main" id="{E0387024-1F3A-E346-9882-98CB4C10F1B5}"/>
              </a:ext>
            </a:extLst>
          </p:cNvPr>
          <p:cNvSpPr txBox="1">
            <a:spLocks noChangeArrowheads="1"/>
          </p:cNvSpPr>
          <p:nvPr/>
        </p:nvSpPr>
        <p:spPr bwMode="auto">
          <a:xfrm>
            <a:off x="7718613" y="4099425"/>
            <a:ext cx="1243405" cy="307777"/>
          </a:xfrm>
          <a:prstGeom prst="rect">
            <a:avLst/>
          </a:prstGeom>
          <a:noFill/>
          <a:ln w="38100">
            <a:solidFill>
              <a:srgbClr val="00B0F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r>
              <a:rPr lang="en-US" altLang="x-none" sz="1400" b="1" dirty="0"/>
              <a:t>File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12</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lnSpc>
                <a:spcPct val="150000"/>
              </a:lnSpc>
              <a:buClr>
                <a:schemeClr val="tx1"/>
              </a:buClr>
            </a:pPr>
            <a:r>
              <a:rPr lang="en-US" altLang="x-none" sz="2400" b="1" i="1" dirty="0" err="1">
                <a:solidFill>
                  <a:srgbClr val="FF0000"/>
                </a:solidFill>
              </a:rPr>
              <a:t>Ctrl+A</a:t>
            </a:r>
            <a:r>
              <a:rPr lang="en-US" altLang="x-none" sz="2400" b="1" i="1" dirty="0">
                <a:solidFill>
                  <a:srgbClr val="FF0000"/>
                </a:solidFill>
              </a:rPr>
              <a:t> </a:t>
            </a:r>
            <a:r>
              <a:rPr lang="en-US" altLang="x-none" sz="2400" b="1" dirty="0"/>
              <a:t>Move to </a:t>
            </a:r>
            <a:r>
              <a:rPr lang="en-US" altLang="x-none" sz="2400" b="1" i="1" dirty="0"/>
              <a:t>beginning</a:t>
            </a:r>
            <a:r>
              <a:rPr lang="en-US" altLang="x-none" sz="2400" b="1" dirty="0"/>
              <a:t> of line</a:t>
            </a:r>
            <a:endParaRPr lang="en-US" altLang="x-none" sz="2400" b="1" dirty="0">
              <a:solidFill>
                <a:srgbClr val="FF0000"/>
              </a:solidFill>
            </a:endParaRPr>
          </a:p>
          <a:p>
            <a:pPr>
              <a:lnSpc>
                <a:spcPct val="150000"/>
              </a:lnSpc>
              <a:buClr>
                <a:schemeClr val="tx1"/>
              </a:buClr>
            </a:pPr>
            <a:r>
              <a:rPr lang="en-US" altLang="x-none" sz="2400" b="1" i="1" dirty="0" err="1">
                <a:solidFill>
                  <a:srgbClr val="FF0000"/>
                </a:solidFill>
              </a:rPr>
              <a:t>Ctrl+E</a:t>
            </a:r>
            <a:r>
              <a:rPr lang="en-US" altLang="x-none" sz="2400" b="1" i="1" dirty="0">
                <a:solidFill>
                  <a:srgbClr val="FF0000"/>
                </a:solidFill>
              </a:rPr>
              <a:t> </a:t>
            </a:r>
            <a:r>
              <a:rPr lang="en-US" altLang="x-none" sz="2400" b="1" dirty="0"/>
              <a:t>Move to </a:t>
            </a:r>
            <a:r>
              <a:rPr lang="en-US" altLang="x-none" sz="2400" b="1" i="1" dirty="0"/>
              <a:t>end</a:t>
            </a:r>
            <a:r>
              <a:rPr lang="en-US" altLang="x-none" sz="2400" b="1" dirty="0"/>
              <a:t> of line</a:t>
            </a:r>
          </a:p>
          <a:p>
            <a:pPr>
              <a:lnSpc>
                <a:spcPct val="150000"/>
              </a:lnSpc>
              <a:buClr>
                <a:schemeClr val="tx1"/>
              </a:buClr>
            </a:pPr>
            <a:r>
              <a:rPr lang="en-US" altLang="x-none" sz="2400" b="1" i="1" dirty="0" err="1">
                <a:solidFill>
                  <a:srgbClr val="FF0000"/>
                </a:solidFill>
              </a:rPr>
              <a:t>Ctrl+L</a:t>
            </a:r>
            <a:r>
              <a:rPr lang="en-US" altLang="x-none" sz="2400" b="1" i="1" dirty="0">
                <a:solidFill>
                  <a:srgbClr val="FF0000"/>
                </a:solidFill>
              </a:rPr>
              <a:t> </a:t>
            </a:r>
            <a:r>
              <a:rPr lang="en-US" altLang="x-none" sz="2400" b="1" dirty="0"/>
              <a:t>Clear the screen</a:t>
            </a:r>
          </a:p>
          <a:p>
            <a:pPr>
              <a:lnSpc>
                <a:spcPct val="150000"/>
              </a:lnSpc>
              <a:buClr>
                <a:schemeClr val="tx1"/>
              </a:buClr>
            </a:pPr>
            <a:r>
              <a:rPr lang="en-US" altLang="x-none" sz="2400" b="1" i="1" dirty="0" err="1">
                <a:solidFill>
                  <a:srgbClr val="FF0000"/>
                </a:solidFill>
              </a:rPr>
              <a:t>Ctrl+U</a:t>
            </a:r>
            <a:r>
              <a:rPr lang="en-US" altLang="x-none" sz="2400" b="1" i="1" dirty="0">
                <a:solidFill>
                  <a:srgbClr val="FF0000"/>
                </a:solidFill>
              </a:rPr>
              <a:t> </a:t>
            </a:r>
            <a:r>
              <a:rPr lang="en-US" altLang="x-none" sz="2400" b="1" dirty="0"/>
              <a:t>Clear the line </a:t>
            </a:r>
            <a:r>
              <a:rPr lang="en-US" altLang="x-none" sz="2400" b="1" i="1" dirty="0"/>
              <a:t>before</a:t>
            </a:r>
            <a:r>
              <a:rPr lang="en-US" altLang="x-none" sz="2400" b="1" dirty="0"/>
              <a:t> the cursor position</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Ctrl+K</a:t>
            </a:r>
            <a:r>
              <a:rPr lang="en-US" altLang="x-none" sz="2400" b="1" i="1" dirty="0">
                <a:solidFill>
                  <a:srgbClr val="FF0000"/>
                </a:solidFill>
              </a:rPr>
              <a:t> </a:t>
            </a:r>
            <a:r>
              <a:rPr lang="en-US" altLang="x-none" sz="2400" b="1" dirty="0"/>
              <a:t>Clear the line </a:t>
            </a:r>
            <a:r>
              <a:rPr lang="en-US" altLang="x-none" sz="2400" b="1" i="1" dirty="0"/>
              <a:t>after</a:t>
            </a:r>
            <a:r>
              <a:rPr lang="en-US" altLang="x-none" sz="2400" b="1" dirty="0"/>
              <a:t> the cursor position</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Ctrl+C</a:t>
            </a:r>
            <a:r>
              <a:rPr lang="en-US" altLang="x-none" sz="2400" b="1" i="1" dirty="0">
                <a:solidFill>
                  <a:srgbClr val="FF0000"/>
                </a:solidFill>
              </a:rPr>
              <a:t> </a:t>
            </a:r>
            <a:r>
              <a:rPr lang="en-US" altLang="x-none" sz="2400" b="1" dirty="0"/>
              <a:t>Kill the command that is currently running</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Ctrl+D</a:t>
            </a:r>
            <a:r>
              <a:rPr lang="en-US" altLang="x-none" sz="2400" b="1" i="1" dirty="0">
                <a:solidFill>
                  <a:srgbClr val="FF0000"/>
                </a:solidFill>
              </a:rPr>
              <a:t> </a:t>
            </a:r>
            <a:r>
              <a:rPr lang="en-US" altLang="x-none" sz="2400" b="1" dirty="0"/>
              <a:t>Exit the current shell</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Alt+F</a:t>
            </a:r>
            <a:r>
              <a:rPr lang="en-US" altLang="x-none" sz="2400" b="1" i="1" dirty="0">
                <a:solidFill>
                  <a:srgbClr val="FF0000"/>
                </a:solidFill>
              </a:rPr>
              <a:t> (or </a:t>
            </a:r>
            <a:r>
              <a:rPr lang="en-US" altLang="x-none" sz="2400" b="1" i="1" dirty="0" err="1">
                <a:solidFill>
                  <a:srgbClr val="FF0000"/>
                </a:solidFill>
              </a:rPr>
              <a:t>Esc+F</a:t>
            </a:r>
            <a:r>
              <a:rPr lang="en-US" altLang="x-none" sz="2400" b="1" i="1" dirty="0">
                <a:solidFill>
                  <a:srgbClr val="FF0000"/>
                </a:solidFill>
              </a:rPr>
              <a:t>)  </a:t>
            </a:r>
            <a:r>
              <a:rPr lang="en-US" altLang="x-none" sz="2400" b="1" dirty="0"/>
              <a:t>Move cursor </a:t>
            </a:r>
            <a:r>
              <a:rPr lang="en-US" altLang="x-none" sz="2400" b="1" i="1" dirty="0"/>
              <a:t>forward</a:t>
            </a:r>
            <a:r>
              <a:rPr lang="en-US" altLang="x-none" sz="2400" b="1" dirty="0"/>
              <a:t> one word</a:t>
            </a:r>
            <a:endParaRPr lang="en-US" altLang="x-none" sz="2400" b="1" i="1" dirty="0">
              <a:solidFill>
                <a:srgbClr val="FF0000"/>
              </a:solidFill>
            </a:endParaRPr>
          </a:p>
          <a:p>
            <a:pPr>
              <a:lnSpc>
                <a:spcPct val="150000"/>
              </a:lnSpc>
              <a:buClr>
                <a:schemeClr val="tx1"/>
              </a:buClr>
            </a:pPr>
            <a:r>
              <a:rPr lang="en-US" altLang="x-none" sz="2400" b="1" i="1" dirty="0" err="1">
                <a:solidFill>
                  <a:srgbClr val="FF0000"/>
                </a:solidFill>
              </a:rPr>
              <a:t>Alt+B</a:t>
            </a:r>
            <a:r>
              <a:rPr lang="en-US" altLang="x-none" sz="2400" b="1" i="1" dirty="0">
                <a:solidFill>
                  <a:srgbClr val="FF0000"/>
                </a:solidFill>
              </a:rPr>
              <a:t> (or </a:t>
            </a:r>
            <a:r>
              <a:rPr lang="en-US" altLang="x-none" sz="2400" b="1" i="1" dirty="0" err="1">
                <a:solidFill>
                  <a:srgbClr val="FF0000"/>
                </a:solidFill>
              </a:rPr>
              <a:t>Esc+B</a:t>
            </a:r>
            <a:r>
              <a:rPr lang="en-US" altLang="x-none" sz="2400" b="1" i="1" dirty="0">
                <a:solidFill>
                  <a:srgbClr val="FF0000"/>
                </a:solidFill>
              </a:rPr>
              <a:t>) </a:t>
            </a:r>
            <a:r>
              <a:rPr lang="en-US" altLang="x-none" sz="2400" b="1" dirty="0"/>
              <a:t>Move cursor </a:t>
            </a:r>
            <a:r>
              <a:rPr lang="en-US" altLang="x-none" sz="2400" b="1" i="1" dirty="0"/>
              <a:t>backward</a:t>
            </a:r>
            <a:r>
              <a:rPr lang="en-US" altLang="x-none" sz="2400" b="1" dirty="0"/>
              <a:t> one word</a:t>
            </a:r>
            <a:endParaRPr lang="en-US" altLang="x-none" sz="2400" b="1" i="1" dirty="0">
              <a:solidFill>
                <a:srgbClr val="FF0000"/>
              </a:solidFill>
            </a:endParaRPr>
          </a:p>
        </p:txBody>
      </p:sp>
      <p:sp>
        <p:nvSpPr>
          <p:cNvPr id="133124" name="Text Box 4"/>
          <p:cNvSpPr txBox="1">
            <a:spLocks noChangeArrowheads="1"/>
          </p:cNvSpPr>
          <p:nvPr/>
        </p:nvSpPr>
        <p:spPr bwMode="auto">
          <a:xfrm>
            <a:off x="383491" y="276498"/>
            <a:ext cx="75889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tx1"/>
              </a:buClr>
            </a:pPr>
            <a:r>
              <a:rPr lang="en-US" altLang="x-none" sz="3200" b="1" dirty="0">
                <a:solidFill>
                  <a:srgbClr val="FF0000"/>
                </a:solidFill>
                <a:latin typeface="Arial" charset="0"/>
              </a:rPr>
              <a:t>Moving around on the command line</a:t>
            </a:r>
            <a:endParaRPr lang="en-US" altLang="x-none" sz="3200" dirty="0">
              <a:solidFill>
                <a:srgbClr val="FF0000"/>
              </a:solidFill>
              <a:latin typeface="Arial" charset="0"/>
            </a:endParaRPr>
          </a:p>
        </p:txBody>
      </p:sp>
    </p:spTree>
    <p:extLst>
      <p:ext uri="{BB962C8B-B14F-4D97-AF65-F5344CB8AC3E}">
        <p14:creationId xmlns:p14="http://schemas.microsoft.com/office/powerpoint/2010/main" val="192812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B658DE0-43D1-1348-9DD9-47D53D333746}" type="slidenum">
              <a:rPr lang="en-US" altLang="x-none"/>
              <a:pPr/>
              <a:t>13</a:t>
            </a:fld>
            <a:endParaRPr lang="en-US" altLang="x-none"/>
          </a:p>
        </p:txBody>
      </p:sp>
      <p:sp>
        <p:nvSpPr>
          <p:cNvPr id="145410" name="Rectangle 2"/>
          <p:cNvSpPr>
            <a:spLocks noGrp="1" noChangeArrowheads="1"/>
          </p:cNvSpPr>
          <p:nvPr>
            <p:ph type="title"/>
          </p:nvPr>
        </p:nvSpPr>
        <p:spPr>
          <a:xfrm>
            <a:off x="1080248" y="1330325"/>
            <a:ext cx="3352800" cy="533400"/>
          </a:xfrm>
        </p:spPr>
        <p:txBody>
          <a:bodyPr/>
          <a:lstStyle/>
          <a:p>
            <a:pPr>
              <a:buClr>
                <a:schemeClr val="tx1"/>
              </a:buClr>
            </a:pPr>
            <a:r>
              <a:rPr lang="en-US" altLang="x-none" sz="3600"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Getting Help</a:t>
            </a:r>
          </a:p>
        </p:txBody>
      </p:sp>
      <p:sp>
        <p:nvSpPr>
          <p:cNvPr id="145411" name="Rectangle 3"/>
          <p:cNvSpPr>
            <a:spLocks noGrp="1" noChangeArrowheads="1"/>
          </p:cNvSpPr>
          <p:nvPr>
            <p:ph type="body" idx="1"/>
          </p:nvPr>
        </p:nvSpPr>
        <p:spPr>
          <a:xfrm>
            <a:off x="1447800" y="2397125"/>
            <a:ext cx="6553200" cy="2895600"/>
          </a:xfrm>
        </p:spPr>
        <p:txBody>
          <a:bodyPr/>
          <a:lstStyle/>
          <a:p>
            <a:r>
              <a:rPr lang="en-US" altLang="x-none" sz="2400" dirty="0"/>
              <a:t>The </a:t>
            </a:r>
            <a:r>
              <a:rPr lang="en-US" altLang="x-none" sz="2400" b="1" dirty="0">
                <a:solidFill>
                  <a:srgbClr val="FF0000"/>
                </a:solidFill>
              </a:rPr>
              <a:t>man</a:t>
            </a:r>
            <a:r>
              <a:rPr lang="en-US" altLang="x-none" sz="2400" dirty="0">
                <a:solidFill>
                  <a:srgbClr val="CC0099"/>
                </a:solidFill>
              </a:rPr>
              <a:t> </a:t>
            </a:r>
            <a:r>
              <a:rPr lang="en-US" altLang="x-none" sz="2400" dirty="0"/>
              <a:t>command displays </a:t>
            </a:r>
            <a:r>
              <a:rPr lang="en-US" altLang="x-none" sz="2400" dirty="0">
                <a:solidFill>
                  <a:srgbClr val="008000"/>
                </a:solidFill>
              </a:rPr>
              <a:t>reference pages </a:t>
            </a:r>
            <a:r>
              <a:rPr lang="en-US" altLang="x-none" sz="2400" dirty="0"/>
              <a:t>for the </a:t>
            </a:r>
            <a:r>
              <a:rPr lang="en-US" altLang="x-none" sz="2400" dirty="0">
                <a:solidFill>
                  <a:srgbClr val="008000"/>
                </a:solidFill>
              </a:rPr>
              <a:t>command</a:t>
            </a:r>
            <a:r>
              <a:rPr lang="en-US" altLang="x-none" sz="2400" dirty="0">
                <a:solidFill>
                  <a:srgbClr val="800000"/>
                </a:solidFill>
              </a:rPr>
              <a:t> </a:t>
            </a:r>
            <a:r>
              <a:rPr lang="en-US" altLang="x-none" sz="2400" dirty="0"/>
              <a:t>you specify.</a:t>
            </a:r>
          </a:p>
          <a:p>
            <a:r>
              <a:rPr lang="en-US" altLang="x-none" sz="2400" dirty="0"/>
              <a:t>The *nix </a:t>
            </a:r>
            <a:r>
              <a:rPr lang="en-US" altLang="x-none" sz="2400" b="1" dirty="0">
                <a:solidFill>
                  <a:srgbClr val="FF0000"/>
                </a:solidFill>
              </a:rPr>
              <a:t>man</a:t>
            </a:r>
            <a:r>
              <a:rPr lang="en-US" altLang="x-none" sz="2400" dirty="0"/>
              <a:t> pages (</a:t>
            </a:r>
            <a:r>
              <a:rPr lang="en-US" altLang="x-none" sz="2400" b="1" dirty="0">
                <a:solidFill>
                  <a:srgbClr val="FF0000"/>
                </a:solidFill>
              </a:rPr>
              <a:t>man</a:t>
            </a:r>
            <a:r>
              <a:rPr lang="en-US" altLang="x-none" sz="2400" dirty="0">
                <a:solidFill>
                  <a:srgbClr val="008000"/>
                </a:solidFill>
              </a:rPr>
              <a:t> </a:t>
            </a:r>
            <a:r>
              <a:rPr lang="en-US" altLang="x-none" sz="2400" dirty="0"/>
              <a:t>is short for </a:t>
            </a:r>
            <a:r>
              <a:rPr lang="en-US" altLang="x-none" sz="2400" i="1" dirty="0"/>
              <a:t>manual</a:t>
            </a:r>
            <a:r>
              <a:rPr lang="en-US" altLang="x-none" sz="2400" dirty="0"/>
              <a:t>) cover every command available.</a:t>
            </a:r>
          </a:p>
          <a:p>
            <a:r>
              <a:rPr lang="en-US" altLang="x-none" sz="2400" dirty="0"/>
              <a:t>To search for a </a:t>
            </a:r>
            <a:r>
              <a:rPr lang="en-US" altLang="x-none" sz="2400" b="1" dirty="0">
                <a:solidFill>
                  <a:srgbClr val="FF0000"/>
                </a:solidFill>
              </a:rPr>
              <a:t>man</a:t>
            </a:r>
            <a:r>
              <a:rPr lang="en-US" altLang="x-none" sz="2400" dirty="0"/>
              <a:t> page, enter </a:t>
            </a:r>
            <a:r>
              <a:rPr lang="en-US" altLang="x-none" sz="2400" b="1" dirty="0">
                <a:solidFill>
                  <a:srgbClr val="FF0000"/>
                </a:solidFill>
              </a:rPr>
              <a:t>man</a:t>
            </a:r>
            <a:r>
              <a:rPr lang="en-US" altLang="x-none" sz="2400" dirty="0"/>
              <a:t> followed by the name of the command. </a:t>
            </a:r>
          </a:p>
          <a:p>
            <a:r>
              <a:rPr lang="en-US" altLang="x-none" sz="2400" dirty="0"/>
              <a:t>For example:</a:t>
            </a:r>
          </a:p>
        </p:txBody>
      </p:sp>
      <p:sp>
        <p:nvSpPr>
          <p:cNvPr id="145413" name="Text Box 5"/>
          <p:cNvSpPr txBox="1">
            <a:spLocks noChangeArrowheads="1"/>
          </p:cNvSpPr>
          <p:nvPr/>
        </p:nvSpPr>
        <p:spPr bwMode="auto">
          <a:xfrm>
            <a:off x="2574925" y="5410200"/>
            <a:ext cx="2278188" cy="46166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a:solidFill>
                  <a:srgbClr val="FFFF00"/>
                </a:solidFill>
              </a:rPr>
              <a:t>bash-3.2$</a:t>
            </a:r>
            <a:r>
              <a:rPr lang="en-US" altLang="x-none" dirty="0">
                <a:solidFill>
                  <a:schemeClr val="bg1"/>
                </a:solidFill>
              </a:rPr>
              <a:t> man ls</a:t>
            </a:r>
          </a:p>
        </p:txBody>
      </p:sp>
      <p:sp>
        <p:nvSpPr>
          <p:cNvPr id="145414" name="Text Box 6"/>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145415" name="Text Box 7"/>
          <p:cNvSpPr txBox="1">
            <a:spLocks noChangeArrowheads="1"/>
          </p:cNvSpPr>
          <p:nvPr/>
        </p:nvSpPr>
        <p:spPr bwMode="auto">
          <a:xfrm>
            <a:off x="457200" y="457200"/>
            <a:ext cx="32832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tr-TR" altLang="x-none" sz="3200" b="1" dirty="0">
                <a:solidFill>
                  <a:srgbClr val="FF0000"/>
                </a:solidFill>
                <a:effectLst>
                  <a:outerShdw blurRad="38100" dist="38100" dir="2700000" algn="tl">
                    <a:srgbClr val="C0C0C0"/>
                  </a:outerShdw>
                </a:effectLst>
                <a:latin typeface="Arial" charset="0"/>
              </a:rPr>
              <a:t>*</a:t>
            </a:r>
            <a:r>
              <a:rPr lang="tr-TR" altLang="x-none" sz="3200" b="1" dirty="0" err="1">
                <a:solidFill>
                  <a:srgbClr val="FF0000"/>
                </a:solidFill>
                <a:effectLst>
                  <a:outerShdw blurRad="38100" dist="38100" dir="2700000" algn="tl">
                    <a:srgbClr val="C0C0C0"/>
                  </a:outerShdw>
                </a:effectLst>
                <a:latin typeface="Arial" charset="0"/>
              </a:rPr>
              <a:t>nix</a:t>
            </a:r>
            <a:r>
              <a:rPr lang="tr-TR" altLang="x-none" sz="3200" b="1" dirty="0">
                <a:solidFill>
                  <a:srgbClr val="FF0000"/>
                </a:solidFill>
                <a:effectLst>
                  <a:outerShdw blurRad="38100" dist="38100" dir="2700000" algn="tl">
                    <a:srgbClr val="C0C0C0"/>
                  </a:outerShdw>
                </a:effectLst>
                <a:latin typeface="Arial" charset="0"/>
              </a:rPr>
              <a:t> </a:t>
            </a:r>
            <a:r>
              <a:rPr lang="tr-TR" altLang="x-none" sz="3200" b="1" dirty="0" err="1">
                <a:solidFill>
                  <a:srgbClr val="FF0000"/>
                </a:solidFill>
                <a:effectLst>
                  <a:outerShdw blurRad="38100" dist="38100" dir="2700000" algn="tl">
                    <a:srgbClr val="C0C0C0"/>
                  </a:outerShdw>
                </a:effectLst>
                <a:latin typeface="Arial" charset="0"/>
              </a:rPr>
              <a:t>Commands</a:t>
            </a:r>
            <a:endParaRPr lang="en-US" altLang="x-none" sz="3200" b="1" dirty="0">
              <a:solidFill>
                <a:srgbClr val="FF0000"/>
              </a:solidFill>
              <a:effectLst>
                <a:outerShdw blurRad="38100" dist="38100" dir="2700000" algn="tl">
                  <a:srgbClr val="C0C0C0"/>
                </a:outerShdw>
              </a:effectLst>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B575589-79A9-3146-A1D2-4D63D860D35E}" type="slidenum">
              <a:rPr lang="en-US" altLang="x-none"/>
              <a:pPr/>
              <a:t>14</a:t>
            </a:fld>
            <a:endParaRPr lang="en-US" altLang="x-none"/>
          </a:p>
        </p:txBody>
      </p:sp>
      <p:pic>
        <p:nvPicPr>
          <p:cNvPr id="3" name="Picture 2">
            <a:extLst>
              <a:ext uri="{FF2B5EF4-FFF2-40B4-BE49-F238E27FC236}">
                <a16:creationId xmlns:a16="http://schemas.microsoft.com/office/drawing/2014/main" id="{72DF6540-5CB0-AC4C-A483-1AEACF321C07}"/>
              </a:ext>
            </a:extLst>
          </p:cNvPr>
          <p:cNvPicPr>
            <a:picLocks noChangeAspect="1"/>
          </p:cNvPicPr>
          <p:nvPr/>
        </p:nvPicPr>
        <p:blipFill>
          <a:blip r:embed="rId2"/>
          <a:stretch>
            <a:fillRect/>
          </a:stretch>
        </p:blipFill>
        <p:spPr>
          <a:xfrm>
            <a:off x="0" y="0"/>
            <a:ext cx="9144000" cy="5937930"/>
          </a:xfrm>
          <a:prstGeom prst="rect">
            <a:avLst/>
          </a:prstGeom>
        </p:spPr>
      </p:pic>
      <p:sp>
        <p:nvSpPr>
          <p:cNvPr id="146436" name="Rectangle 4"/>
          <p:cNvSpPr>
            <a:spLocks noChangeArrowheads="1"/>
          </p:cNvSpPr>
          <p:nvPr/>
        </p:nvSpPr>
        <p:spPr bwMode="auto">
          <a:xfrm>
            <a:off x="1776249" y="5921429"/>
            <a:ext cx="5213131" cy="889180"/>
          </a:xfrm>
          <a:prstGeom prst="rect">
            <a:avLst/>
          </a:prstGeom>
          <a:solidFill>
            <a:schemeClr val="bg1">
              <a:lumMod val="85000"/>
            </a:schemeClr>
          </a:solidFill>
          <a:ln w="12700" cap="sq">
            <a:solidFill>
              <a:schemeClr val="accent2"/>
            </a:solidFill>
            <a:miter lim="800000"/>
            <a:headEnd type="none" w="sm" len="sm"/>
            <a:tailEnd type="none" w="sm" len="sm"/>
          </a:ln>
          <a:effectLst/>
        </p:spPr>
        <p:txBody>
          <a:bodyPr wrap="none" anchor="ctr"/>
          <a:lstStyle/>
          <a:p>
            <a:pPr algn="ctr"/>
            <a:r>
              <a:rPr lang="en-US" altLang="x-none" sz="2800" dirty="0">
                <a:solidFill>
                  <a:srgbClr val="7030A0"/>
                </a:solidFill>
                <a:latin typeface="Arial" charset="0"/>
              </a:rPr>
              <a:t>To view more, press spacebar</a:t>
            </a:r>
          </a:p>
          <a:p>
            <a:pPr algn="ctr"/>
            <a:r>
              <a:rPr lang="en-US" altLang="x-none" sz="2800" dirty="0">
                <a:solidFill>
                  <a:srgbClr val="7030A0"/>
                </a:solidFill>
                <a:latin typeface="Arial" charset="0"/>
              </a:rPr>
              <a:t>To exit, press “q”</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23469B46-1F75-2845-B980-0C5452A77DE2}" type="slidenum">
              <a:rPr lang="en-US" altLang="x-none"/>
              <a:pPr/>
              <a:t>15</a:t>
            </a:fld>
            <a:endParaRPr lang="en-US" altLang="x-none"/>
          </a:p>
        </p:txBody>
      </p:sp>
      <p:sp>
        <p:nvSpPr>
          <p:cNvPr id="96258" name="Rectangle 2"/>
          <p:cNvSpPr>
            <a:spLocks noChangeArrowheads="1"/>
          </p:cNvSpPr>
          <p:nvPr/>
        </p:nvSpPr>
        <p:spPr bwMode="auto">
          <a:xfrm>
            <a:off x="457200" y="1371600"/>
            <a:ext cx="8382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pPr>
              <a:lnSpc>
                <a:spcPct val="90000"/>
              </a:lnSpc>
              <a:buClr>
                <a:schemeClr val="tx1"/>
              </a:buClr>
            </a:pPr>
            <a:r>
              <a:rPr lang="en-US" altLang="x-none" sz="2400" dirty="0"/>
              <a:t>There is also a </a:t>
            </a:r>
            <a:r>
              <a:rPr lang="en-US" altLang="x-none" sz="2400" b="1" dirty="0">
                <a:solidFill>
                  <a:srgbClr val="008000"/>
                </a:solidFill>
              </a:rPr>
              <a:t>keyword function </a:t>
            </a:r>
            <a:r>
              <a:rPr lang="en-US" altLang="x-none" sz="2400" dirty="0"/>
              <a:t>in </a:t>
            </a:r>
            <a:r>
              <a:rPr lang="en-US" altLang="x-none" sz="2400" b="1" dirty="0">
                <a:solidFill>
                  <a:srgbClr val="FF0000"/>
                </a:solidFill>
              </a:rPr>
              <a:t>man</a:t>
            </a:r>
            <a:r>
              <a:rPr lang="en-US" altLang="x-none" sz="2400" dirty="0">
                <a:solidFill>
                  <a:srgbClr val="800080"/>
                </a:solidFill>
              </a:rPr>
              <a:t>.</a:t>
            </a:r>
          </a:p>
          <a:p>
            <a:pPr>
              <a:lnSpc>
                <a:spcPct val="90000"/>
              </a:lnSpc>
              <a:buClr>
                <a:schemeClr val="tx1"/>
              </a:buClr>
            </a:pPr>
            <a:endParaRPr lang="en-US" altLang="x-none" sz="1400" dirty="0">
              <a:solidFill>
                <a:srgbClr val="800080"/>
              </a:solidFill>
            </a:endParaRPr>
          </a:p>
          <a:p>
            <a:pPr>
              <a:lnSpc>
                <a:spcPct val="90000"/>
              </a:lnSpc>
              <a:buClr>
                <a:schemeClr val="tx1"/>
              </a:buClr>
            </a:pPr>
            <a:r>
              <a:rPr lang="en-US" altLang="x-none" sz="2400" dirty="0"/>
              <a:t>For example; </a:t>
            </a:r>
          </a:p>
          <a:p>
            <a:pPr lvl="1">
              <a:lnSpc>
                <a:spcPct val="90000"/>
              </a:lnSpc>
              <a:buClr>
                <a:schemeClr val="tx1"/>
              </a:buClr>
            </a:pPr>
            <a:r>
              <a:rPr lang="en-US" altLang="x-none" sz="2400" dirty="0"/>
              <a:t>If you are interested in any commands that deal with </a:t>
            </a:r>
            <a:r>
              <a:rPr lang="en-US" altLang="x-none" sz="2400" dirty="0">
                <a:solidFill>
                  <a:srgbClr val="008000"/>
                </a:solidFill>
              </a:rPr>
              <a:t>Postscript</a:t>
            </a:r>
            <a:r>
              <a:rPr lang="en-US" altLang="x-none" sz="2400" dirty="0"/>
              <a:t>, the printer control language for Adobe</a:t>
            </a:r>
          </a:p>
          <a:p>
            <a:pPr lvl="1">
              <a:buClr>
                <a:schemeClr val="tx1"/>
              </a:buClr>
            </a:pPr>
            <a:r>
              <a:rPr lang="en-US" altLang="x-none" sz="2400" dirty="0"/>
              <a:t>Type </a:t>
            </a:r>
            <a:r>
              <a:rPr lang="en-US" altLang="x-none" sz="2400" b="1" dirty="0">
                <a:solidFill>
                  <a:srgbClr val="FF0000"/>
                </a:solidFill>
              </a:rPr>
              <a:t>man -k </a:t>
            </a:r>
            <a:r>
              <a:rPr lang="en-US" altLang="x-none" sz="2400" b="1" dirty="0" err="1">
                <a:solidFill>
                  <a:srgbClr val="FF0000"/>
                </a:solidFill>
              </a:rPr>
              <a:t>ps</a:t>
            </a:r>
            <a:r>
              <a:rPr lang="en-US" altLang="x-none" sz="2400" dirty="0">
                <a:solidFill>
                  <a:srgbClr val="FF0000"/>
                </a:solidFill>
              </a:rPr>
              <a:t> </a:t>
            </a:r>
            <a:r>
              <a:rPr lang="en-US" altLang="x-none" sz="2400" dirty="0"/>
              <a:t>or </a:t>
            </a:r>
            <a:r>
              <a:rPr lang="en-US" altLang="x-none" sz="2400" b="1" dirty="0">
                <a:solidFill>
                  <a:srgbClr val="FF0000"/>
                </a:solidFill>
              </a:rPr>
              <a:t>man -k Postscript</a:t>
            </a:r>
            <a:r>
              <a:rPr lang="en-US" altLang="x-none" sz="2400" dirty="0"/>
              <a:t>,</a:t>
            </a:r>
          </a:p>
          <a:p>
            <a:pPr lvl="2">
              <a:buClr>
                <a:schemeClr val="tx1"/>
              </a:buClr>
              <a:buFontTx/>
              <a:buNone/>
            </a:pPr>
            <a:r>
              <a:rPr lang="en-US" altLang="x-none" sz="1800" dirty="0"/>
              <a:t>	</a:t>
            </a:r>
            <a:r>
              <a:rPr lang="en-US" altLang="x-none" dirty="0"/>
              <a:t>you’ll get a listing of all commands, system calls, and other documented parts of *nix that have the word “</a:t>
            </a:r>
            <a:r>
              <a:rPr lang="en-US" altLang="x-none" dirty="0" err="1"/>
              <a:t>ps</a:t>
            </a:r>
            <a:r>
              <a:rPr lang="en-US" altLang="x-none" dirty="0"/>
              <a:t>” (or “Postscript”) in their </a:t>
            </a:r>
            <a:r>
              <a:rPr lang="en-US" altLang="x-none" u="sng" dirty="0"/>
              <a:t>name</a:t>
            </a:r>
            <a:r>
              <a:rPr lang="en-US" altLang="x-none" dirty="0"/>
              <a:t> or </a:t>
            </a:r>
            <a:r>
              <a:rPr lang="en-US" altLang="x-none" u="sng" dirty="0"/>
              <a:t>short description</a:t>
            </a:r>
            <a:r>
              <a:rPr lang="en-US" altLang="x-none" dirty="0"/>
              <a:t>.  </a:t>
            </a:r>
          </a:p>
          <a:p>
            <a:pPr>
              <a:buClr>
                <a:schemeClr val="tx1"/>
              </a:buClr>
            </a:pPr>
            <a:r>
              <a:rPr lang="en-US" altLang="x-none" sz="2400" dirty="0"/>
              <a:t>This can be very useful when you’re looking for a tool to do something,  but you don’t know its name - or if it even exists</a:t>
            </a:r>
            <a:r>
              <a:rPr lang="tr-TR" altLang="x-none" sz="2400" dirty="0"/>
              <a:t>!</a:t>
            </a:r>
          </a:p>
        </p:txBody>
      </p:sp>
      <p:sp>
        <p:nvSpPr>
          <p:cNvPr id="96259"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96260" name="Rectangle 4"/>
          <p:cNvSpPr>
            <a:spLocks noChangeArrowheads="1"/>
          </p:cNvSpPr>
          <p:nvPr/>
        </p:nvSpPr>
        <p:spPr bwMode="auto">
          <a:xfrm>
            <a:off x="441325" y="217487"/>
            <a:ext cx="487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Getting Help: man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8398095-1AA8-D54D-B737-97C4463B6D67}" type="slidenum">
              <a:rPr lang="en-US" altLang="x-none"/>
              <a:pPr/>
              <a:t>16</a:t>
            </a:fld>
            <a:endParaRPr lang="en-US" altLang="x-none"/>
          </a:p>
        </p:txBody>
      </p:sp>
      <p:sp>
        <p:nvSpPr>
          <p:cNvPr id="103426" name="Rectangle 2"/>
          <p:cNvSpPr>
            <a:spLocks noGrp="1" noChangeArrowheads="1"/>
          </p:cNvSpPr>
          <p:nvPr>
            <p:ph type="body" idx="1"/>
          </p:nvPr>
        </p:nvSpPr>
        <p:spPr>
          <a:xfrm>
            <a:off x="457200" y="476250"/>
            <a:ext cx="6248400" cy="590550"/>
          </a:xfrm>
        </p:spPr>
        <p:txBody>
          <a:bodyPr/>
          <a:lstStyle/>
          <a:p>
            <a:pPr marL="0" indent="0">
              <a:buClr>
                <a:schemeClr val="accent2"/>
              </a:buClr>
              <a:buNone/>
            </a:pPr>
            <a:r>
              <a:rPr lang="en-US" altLang="x-none" b="1" dirty="0">
                <a:solidFill>
                  <a:srgbClr val="FF0000"/>
                </a:solidFill>
                <a:latin typeface="Arial" charset="0"/>
              </a:rPr>
              <a:t>Looking at Directories with Is</a:t>
            </a:r>
          </a:p>
        </p:txBody>
      </p:sp>
      <p:sp>
        <p:nvSpPr>
          <p:cNvPr id="103428" name="Rectangle 4"/>
          <p:cNvSpPr>
            <a:spLocks noChangeArrowheads="1"/>
          </p:cNvSpPr>
          <p:nvPr/>
        </p:nvSpPr>
        <p:spPr bwMode="auto">
          <a:xfrm>
            <a:off x="457200" y="1400175"/>
            <a:ext cx="7010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dirty="0"/>
              <a:t> The command </a:t>
            </a:r>
            <a:r>
              <a:rPr lang="en-US" altLang="x-none" b="1" dirty="0">
                <a:solidFill>
                  <a:srgbClr val="FF0000"/>
                </a:solidFill>
              </a:rPr>
              <a:t>ls</a:t>
            </a:r>
            <a:r>
              <a:rPr lang="en-US" altLang="x-none" dirty="0"/>
              <a:t> </a:t>
            </a:r>
            <a:r>
              <a:rPr lang="en-US" altLang="x-none" dirty="0">
                <a:solidFill>
                  <a:srgbClr val="FF0000"/>
                </a:solidFill>
              </a:rPr>
              <a:t>l</a:t>
            </a:r>
            <a:r>
              <a:rPr lang="en-US" altLang="x-none" dirty="0"/>
              <a:t>ist</a:t>
            </a:r>
            <a:r>
              <a:rPr lang="en-US" altLang="x-none" dirty="0">
                <a:solidFill>
                  <a:srgbClr val="FF0000"/>
                </a:solidFill>
              </a:rPr>
              <a:t>s</a:t>
            </a:r>
            <a:r>
              <a:rPr lang="en-US" altLang="x-none" dirty="0"/>
              <a:t> files.  </a:t>
            </a:r>
          </a:p>
          <a:p>
            <a:pPr>
              <a:spcBef>
                <a:spcPct val="50000"/>
              </a:spcBef>
              <a:buFontTx/>
              <a:buChar char="•"/>
            </a:pPr>
            <a:r>
              <a:rPr lang="en-US" altLang="x-none" dirty="0"/>
              <a:t> If you try </a:t>
            </a:r>
            <a:r>
              <a:rPr lang="en-US" altLang="x-none" b="1" dirty="0">
                <a:solidFill>
                  <a:srgbClr val="FF0000"/>
                </a:solidFill>
              </a:rPr>
              <a:t>ls</a:t>
            </a:r>
            <a:r>
              <a:rPr lang="en-US" altLang="x-none" dirty="0"/>
              <a:t> as a </a:t>
            </a:r>
            <a:r>
              <a:rPr lang="en-US" altLang="x-none" dirty="0">
                <a:solidFill>
                  <a:schemeClr val="accent2"/>
                </a:solidFill>
              </a:rPr>
              <a:t>command</a:t>
            </a:r>
            <a:r>
              <a:rPr lang="en-US" altLang="x-none" dirty="0"/>
              <a:t>, it will list the files (and directories) contained in the current directory.</a:t>
            </a:r>
            <a:endParaRPr lang="en-US" altLang="x-none" dirty="0">
              <a:solidFill>
                <a:srgbClr val="800080"/>
              </a:solidFill>
            </a:endParaRPr>
          </a:p>
          <a:p>
            <a:pPr>
              <a:spcBef>
                <a:spcPct val="50000"/>
              </a:spcBef>
            </a:pPr>
            <a:r>
              <a:rPr lang="en-US" altLang="x-none" dirty="0">
                <a:solidFill>
                  <a:srgbClr val="800080"/>
                </a:solidFill>
              </a:rPr>
              <a:t>  </a:t>
            </a:r>
          </a:p>
        </p:txBody>
      </p:sp>
      <p:sp>
        <p:nvSpPr>
          <p:cNvPr id="103431" name="Text Box 7"/>
          <p:cNvSpPr txBox="1">
            <a:spLocks noChangeArrowheads="1"/>
          </p:cNvSpPr>
          <p:nvPr/>
        </p:nvSpPr>
        <p:spPr bwMode="auto">
          <a:xfrm>
            <a:off x="457200" y="5791200"/>
            <a:ext cx="7822350" cy="461665"/>
          </a:xfrm>
          <a:prstGeom prst="rect">
            <a:avLst/>
          </a:prstGeom>
          <a:solidFill>
            <a:schemeClr val="bg2"/>
          </a:solidFill>
          <a:ln>
            <a:noFill/>
          </a:ln>
          <a:effectLst/>
        </p:spPr>
        <p:txBody>
          <a:bodyPr wrap="square">
            <a:spAutoFit/>
          </a:bodyPr>
          <a:lstStyle/>
          <a:p>
            <a:r>
              <a:rPr lang="en-US" altLang="x-none" dirty="0">
                <a:solidFill>
                  <a:schemeClr val="bg1"/>
                </a:solidFill>
              </a:rPr>
              <a:t>If you have files, </a:t>
            </a:r>
            <a:r>
              <a:rPr lang="en-US" altLang="x-none" b="1" dirty="0">
                <a:solidFill>
                  <a:srgbClr val="FF0000"/>
                </a:solidFill>
              </a:rPr>
              <a:t>ls</a:t>
            </a:r>
            <a:r>
              <a:rPr lang="en-US" altLang="x-none" dirty="0">
                <a:solidFill>
                  <a:schemeClr val="bg1"/>
                </a:solidFill>
              </a:rPr>
              <a:t> lists the </a:t>
            </a:r>
            <a:r>
              <a:rPr lang="en-US" altLang="x-none" sz="2000" dirty="0">
                <a:solidFill>
                  <a:schemeClr val="bg1"/>
                </a:solidFill>
                <a:latin typeface="Verdana" charset="0"/>
              </a:rPr>
              <a:t>names of files in the directory</a:t>
            </a:r>
            <a:endParaRPr lang="en-US" altLang="x-none" sz="2000" dirty="0">
              <a:solidFill>
                <a:schemeClr val="bg1"/>
              </a:solidFill>
            </a:endParaRPr>
          </a:p>
        </p:txBody>
      </p:sp>
      <p:pic>
        <p:nvPicPr>
          <p:cNvPr id="5" name="Picture 4">
            <a:extLst>
              <a:ext uri="{FF2B5EF4-FFF2-40B4-BE49-F238E27FC236}">
                <a16:creationId xmlns:a16="http://schemas.microsoft.com/office/drawing/2014/main" id="{F32CA565-ECC3-5740-8E3D-16C0C90F2ADF}"/>
              </a:ext>
            </a:extLst>
          </p:cNvPr>
          <p:cNvPicPr>
            <a:picLocks noChangeAspect="1"/>
          </p:cNvPicPr>
          <p:nvPr/>
        </p:nvPicPr>
        <p:blipFill>
          <a:blip r:embed="rId2"/>
          <a:stretch>
            <a:fillRect/>
          </a:stretch>
        </p:blipFill>
        <p:spPr>
          <a:xfrm>
            <a:off x="241300" y="2974033"/>
            <a:ext cx="8661400" cy="2336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B6A6389-8D23-5C4D-934E-DFA98DCF699C}" type="slidenum">
              <a:rPr lang="en-US" altLang="x-none"/>
              <a:pPr/>
              <a:t>17</a:t>
            </a:fld>
            <a:endParaRPr lang="en-US" altLang="x-none"/>
          </a:p>
        </p:txBody>
      </p:sp>
      <p:sp>
        <p:nvSpPr>
          <p:cNvPr id="104450" name="Rectangle 2"/>
          <p:cNvSpPr>
            <a:spLocks noGrp="1" noChangeArrowheads="1"/>
          </p:cNvSpPr>
          <p:nvPr>
            <p:ph type="body" idx="1"/>
          </p:nvPr>
        </p:nvSpPr>
        <p:spPr>
          <a:xfrm>
            <a:off x="269286" y="1383021"/>
            <a:ext cx="8153400" cy="895350"/>
          </a:xfrm>
        </p:spPr>
        <p:txBody>
          <a:bodyPr/>
          <a:lstStyle/>
          <a:p>
            <a:pPr>
              <a:buClr>
                <a:schemeClr val="tx1"/>
              </a:buClr>
            </a:pPr>
            <a:r>
              <a:rPr lang="en-US" altLang="x-none" sz="2400" dirty="0"/>
              <a:t>If you want a </a:t>
            </a:r>
            <a:r>
              <a:rPr lang="en-US" altLang="x-none" sz="2400" dirty="0">
                <a:solidFill>
                  <a:srgbClr val="FF0000"/>
                </a:solidFill>
              </a:rPr>
              <a:t>list of files </a:t>
            </a:r>
            <a:r>
              <a:rPr lang="en-US" altLang="x-none" sz="2400" dirty="0"/>
              <a:t>of a more active directory, try the </a:t>
            </a:r>
            <a:r>
              <a:rPr lang="en-US" altLang="x-none" sz="2400" dirty="0">
                <a:solidFill>
                  <a:srgbClr val="008000"/>
                </a:solidFill>
              </a:rPr>
              <a:t>root directory</a:t>
            </a:r>
            <a:r>
              <a:rPr lang="en-US" altLang="x-none" sz="2400" dirty="0"/>
              <a:t>.</a:t>
            </a:r>
          </a:p>
        </p:txBody>
      </p:sp>
      <p:sp>
        <p:nvSpPr>
          <p:cNvPr id="104453" name="Text Box 5"/>
          <p:cNvSpPr txBox="1">
            <a:spLocks noChangeArrowheads="1"/>
          </p:cNvSpPr>
          <p:nvPr/>
        </p:nvSpPr>
        <p:spPr bwMode="auto">
          <a:xfrm>
            <a:off x="269286" y="4579629"/>
            <a:ext cx="875316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t>“</a:t>
            </a:r>
            <a:r>
              <a:rPr lang="en-US" altLang="x-none" b="1" dirty="0">
                <a:solidFill>
                  <a:srgbClr val="FF0000"/>
                </a:solidFill>
              </a:rPr>
              <a:t>/</a:t>
            </a:r>
            <a:r>
              <a:rPr lang="en-US" altLang="x-none" b="1" dirty="0"/>
              <a:t>”</a:t>
            </a:r>
            <a:r>
              <a:rPr lang="en-US" altLang="x-none" dirty="0">
                <a:solidFill>
                  <a:srgbClr val="800080"/>
                </a:solidFill>
              </a:rPr>
              <a:t>  </a:t>
            </a:r>
            <a:r>
              <a:rPr lang="en-US" altLang="x-none" dirty="0"/>
              <a:t>is an argument saying what directory you want a list for. In </a:t>
            </a:r>
          </a:p>
          <a:p>
            <a:r>
              <a:rPr lang="en-US" altLang="x-none" dirty="0"/>
              <a:t>this case, it is the top-level directory “/” </a:t>
            </a:r>
          </a:p>
          <a:p>
            <a:endParaRPr lang="en-US" altLang="x-none" dirty="0"/>
          </a:p>
          <a:p>
            <a:r>
              <a:rPr lang="en-US" altLang="x-none" dirty="0"/>
              <a:t>But you can replace the </a:t>
            </a:r>
            <a:r>
              <a:rPr lang="en-US" altLang="x-none" b="1" dirty="0"/>
              <a:t>“</a:t>
            </a:r>
            <a:r>
              <a:rPr lang="en-US" altLang="x-none" b="1" dirty="0">
                <a:solidFill>
                  <a:srgbClr val="FF0000"/>
                </a:solidFill>
              </a:rPr>
              <a:t>/</a:t>
            </a:r>
            <a:r>
              <a:rPr lang="en-US" altLang="x-none" b="1" dirty="0"/>
              <a:t>” </a:t>
            </a:r>
            <a:r>
              <a:rPr lang="en-US" altLang="x-none" dirty="0"/>
              <a:t>with other arguments. Try using </a:t>
            </a:r>
            <a:r>
              <a:rPr lang="en-US" altLang="x-none" b="1" dirty="0"/>
              <a:t>“</a:t>
            </a:r>
            <a:r>
              <a:rPr lang="en-US" altLang="x-none" b="1" dirty="0">
                <a:solidFill>
                  <a:srgbClr val="FF0000"/>
                </a:solidFill>
              </a:rPr>
              <a:t>/home</a:t>
            </a:r>
            <a:r>
              <a:rPr lang="en-US" altLang="x-none" b="1" dirty="0"/>
              <a:t>”</a:t>
            </a:r>
            <a:endParaRPr lang="en-US" altLang="x-none" dirty="0"/>
          </a:p>
        </p:txBody>
      </p:sp>
      <p:pic>
        <p:nvPicPr>
          <p:cNvPr id="3" name="Picture 2">
            <a:extLst>
              <a:ext uri="{FF2B5EF4-FFF2-40B4-BE49-F238E27FC236}">
                <a16:creationId xmlns:a16="http://schemas.microsoft.com/office/drawing/2014/main" id="{37A8DBEA-3D22-4548-9328-A4E14D38C01B}"/>
              </a:ext>
            </a:extLst>
          </p:cNvPr>
          <p:cNvPicPr>
            <a:picLocks noChangeAspect="1"/>
          </p:cNvPicPr>
          <p:nvPr/>
        </p:nvPicPr>
        <p:blipFill>
          <a:blip r:embed="rId2"/>
          <a:stretch>
            <a:fillRect/>
          </a:stretch>
        </p:blipFill>
        <p:spPr>
          <a:xfrm>
            <a:off x="269286" y="2438400"/>
            <a:ext cx="8661400" cy="1981200"/>
          </a:xfrm>
          <a:prstGeom prst="rect">
            <a:avLst/>
          </a:prstGeom>
        </p:spPr>
      </p:pic>
      <p:sp>
        <p:nvSpPr>
          <p:cNvPr id="9" name="Rectangle 2">
            <a:extLst>
              <a:ext uri="{FF2B5EF4-FFF2-40B4-BE49-F238E27FC236}">
                <a16:creationId xmlns:a16="http://schemas.microsoft.com/office/drawing/2014/main" id="{F61573CE-E47E-454E-AA0A-EA50C627427D}"/>
              </a:ext>
            </a:extLst>
          </p:cNvPr>
          <p:cNvSpPr txBox="1">
            <a:spLocks noChangeArrowheads="1"/>
          </p:cNvSpPr>
          <p:nvPr/>
        </p:nvSpPr>
        <p:spPr bwMode="auto">
          <a:xfrm>
            <a:off x="457200" y="476250"/>
            <a:ext cx="624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chemeClr val="accent2"/>
              </a:buClr>
              <a:buFontTx/>
              <a:buNone/>
            </a:pPr>
            <a:r>
              <a:rPr lang="en-US" altLang="x-none" b="1" dirty="0">
                <a:solidFill>
                  <a:srgbClr val="FF0000"/>
                </a:solidFill>
                <a:latin typeface="Arial" charset="0"/>
              </a:rPr>
              <a:t>Looking at Directories with 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B6A6389-8D23-5C4D-934E-DFA98DCF699C}" type="slidenum">
              <a:rPr lang="en-US" altLang="x-none"/>
              <a:pPr/>
              <a:t>18</a:t>
            </a:fld>
            <a:endParaRPr lang="en-US" altLang="x-none"/>
          </a:p>
        </p:txBody>
      </p:sp>
      <p:sp>
        <p:nvSpPr>
          <p:cNvPr id="104454" name="Text Box 6"/>
          <p:cNvSpPr txBox="1">
            <a:spLocks noChangeArrowheads="1"/>
          </p:cNvSpPr>
          <p:nvPr/>
        </p:nvSpPr>
        <p:spPr bwMode="auto">
          <a:xfrm>
            <a:off x="477426" y="1191477"/>
            <a:ext cx="79807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pPr>
            <a:r>
              <a:rPr lang="en-US" altLang="x-none" dirty="0"/>
              <a:t>Many commands have </a:t>
            </a:r>
            <a:r>
              <a:rPr lang="en-US" altLang="x-none" dirty="0">
                <a:solidFill>
                  <a:srgbClr val="008000"/>
                </a:solidFill>
              </a:rPr>
              <a:t>options</a:t>
            </a:r>
            <a:r>
              <a:rPr lang="en-US" altLang="x-none" dirty="0"/>
              <a:t> in addition to arguments. Try:</a:t>
            </a:r>
          </a:p>
        </p:txBody>
      </p:sp>
      <p:sp>
        <p:nvSpPr>
          <p:cNvPr id="104455" name="Text Box 7"/>
          <p:cNvSpPr txBox="1">
            <a:spLocks noChangeArrowheads="1"/>
          </p:cNvSpPr>
          <p:nvPr/>
        </p:nvSpPr>
        <p:spPr bwMode="auto">
          <a:xfrm>
            <a:off x="1411287" y="4063134"/>
            <a:ext cx="5294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a:t>The </a:t>
            </a:r>
            <a:r>
              <a:rPr lang="en-US" altLang="x-none" b="1" dirty="0">
                <a:solidFill>
                  <a:srgbClr val="FF0000"/>
                </a:solidFill>
              </a:rPr>
              <a:t>-F</a:t>
            </a:r>
            <a:r>
              <a:rPr lang="en-US" altLang="x-none" b="1" dirty="0"/>
              <a:t> is an </a:t>
            </a:r>
            <a:r>
              <a:rPr lang="en-US" altLang="x-none" b="1" dirty="0">
                <a:solidFill>
                  <a:srgbClr val="008000"/>
                </a:solidFill>
              </a:rPr>
              <a:t>option</a:t>
            </a:r>
            <a:r>
              <a:rPr lang="en-US" altLang="x-none" dirty="0"/>
              <a:t>. It displays </a:t>
            </a:r>
            <a:r>
              <a:rPr lang="en-US" altLang="x-none" b="1" dirty="0">
                <a:solidFill>
                  <a:srgbClr val="FF0000"/>
                </a:solidFill>
              </a:rPr>
              <a:t>f</a:t>
            </a:r>
            <a:r>
              <a:rPr lang="en-US" altLang="x-none" dirty="0"/>
              <a:t>ile </a:t>
            </a:r>
            <a:r>
              <a:rPr lang="en-US" altLang="x-none" dirty="0">
                <a:solidFill>
                  <a:srgbClr val="FF0000"/>
                </a:solidFill>
              </a:rPr>
              <a:t>types</a:t>
            </a:r>
            <a:r>
              <a:rPr lang="en-US" altLang="x-none" dirty="0"/>
              <a:t>.</a:t>
            </a:r>
          </a:p>
        </p:txBody>
      </p:sp>
      <p:pic>
        <p:nvPicPr>
          <p:cNvPr id="5" name="Picture 4">
            <a:extLst>
              <a:ext uri="{FF2B5EF4-FFF2-40B4-BE49-F238E27FC236}">
                <a16:creationId xmlns:a16="http://schemas.microsoft.com/office/drawing/2014/main" id="{A09CB239-0F80-2A49-AFCC-F060B966A3E2}"/>
              </a:ext>
            </a:extLst>
          </p:cNvPr>
          <p:cNvPicPr>
            <a:picLocks noChangeAspect="1"/>
          </p:cNvPicPr>
          <p:nvPr/>
        </p:nvPicPr>
        <p:blipFill>
          <a:blip r:embed="rId2"/>
          <a:stretch>
            <a:fillRect/>
          </a:stretch>
        </p:blipFill>
        <p:spPr>
          <a:xfrm>
            <a:off x="269286" y="1806352"/>
            <a:ext cx="8661400" cy="1981200"/>
          </a:xfrm>
          <a:prstGeom prst="rect">
            <a:avLst/>
          </a:prstGeom>
        </p:spPr>
      </p:pic>
      <p:sp>
        <p:nvSpPr>
          <p:cNvPr id="9" name="Rectangle 2">
            <a:extLst>
              <a:ext uri="{FF2B5EF4-FFF2-40B4-BE49-F238E27FC236}">
                <a16:creationId xmlns:a16="http://schemas.microsoft.com/office/drawing/2014/main" id="{F61573CE-E47E-454E-AA0A-EA50C627427D}"/>
              </a:ext>
            </a:extLst>
          </p:cNvPr>
          <p:cNvSpPr txBox="1">
            <a:spLocks noChangeArrowheads="1"/>
          </p:cNvSpPr>
          <p:nvPr/>
        </p:nvSpPr>
        <p:spPr bwMode="auto">
          <a:xfrm>
            <a:off x="457200" y="476250"/>
            <a:ext cx="624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chemeClr val="accent2"/>
              </a:buClr>
              <a:buFontTx/>
              <a:buNone/>
            </a:pPr>
            <a:r>
              <a:rPr lang="en-US" altLang="x-none" b="1" dirty="0">
                <a:solidFill>
                  <a:srgbClr val="FF0000"/>
                </a:solidFill>
                <a:latin typeface="Arial" charset="0"/>
              </a:rPr>
              <a:t>Looking at Directories with Is</a:t>
            </a:r>
          </a:p>
        </p:txBody>
      </p:sp>
    </p:spTree>
    <p:extLst>
      <p:ext uri="{BB962C8B-B14F-4D97-AF65-F5344CB8AC3E}">
        <p14:creationId xmlns:p14="http://schemas.microsoft.com/office/powerpoint/2010/main" val="790131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ADD480-E4A6-C746-84A6-B923F464EE8F}" type="slidenum">
              <a:rPr lang="en-US" altLang="x-none"/>
              <a:pPr/>
              <a:t>19</a:t>
            </a:fld>
            <a:endParaRPr lang="en-US" altLang="x-none"/>
          </a:p>
        </p:txBody>
      </p:sp>
      <p:sp>
        <p:nvSpPr>
          <p:cNvPr id="105474" name="Rectangle 2"/>
          <p:cNvSpPr>
            <a:spLocks noGrp="1" noChangeArrowheads="1"/>
          </p:cNvSpPr>
          <p:nvPr>
            <p:ph type="body" idx="1"/>
          </p:nvPr>
        </p:nvSpPr>
        <p:spPr>
          <a:xfrm>
            <a:off x="228600" y="1435409"/>
            <a:ext cx="8686800" cy="3606800"/>
          </a:xfrm>
        </p:spPr>
        <p:txBody>
          <a:bodyPr/>
          <a:lstStyle/>
          <a:p>
            <a:pPr>
              <a:buClr>
                <a:schemeClr val="tx1"/>
              </a:buClr>
            </a:pPr>
            <a:r>
              <a:rPr lang="en-US" altLang="x-none" sz="2400" dirty="0"/>
              <a:t>An </a:t>
            </a:r>
            <a:r>
              <a:rPr lang="en-US" altLang="x-none" sz="2400" dirty="0">
                <a:solidFill>
                  <a:srgbClr val="008000"/>
                </a:solidFill>
              </a:rPr>
              <a:t>option</a:t>
            </a:r>
            <a:r>
              <a:rPr lang="en-US" altLang="x-none" sz="2400" dirty="0"/>
              <a:t> (sometimes called a </a:t>
            </a:r>
            <a:r>
              <a:rPr lang="en-US" altLang="x-none" sz="2400" dirty="0">
                <a:solidFill>
                  <a:srgbClr val="008000"/>
                </a:solidFill>
              </a:rPr>
              <a:t>switch</a:t>
            </a:r>
            <a:r>
              <a:rPr lang="en-US" altLang="x-none" sz="2400" dirty="0"/>
              <a:t> or a </a:t>
            </a:r>
            <a:r>
              <a:rPr lang="en-US" altLang="x-none" sz="2400" dirty="0">
                <a:solidFill>
                  <a:srgbClr val="008000"/>
                </a:solidFill>
              </a:rPr>
              <a:t>flag</a:t>
            </a:r>
            <a:r>
              <a:rPr lang="en-US" altLang="x-none" sz="2400" dirty="0"/>
              <a:t>) always starts with a </a:t>
            </a:r>
            <a:r>
              <a:rPr lang="en-US" altLang="x-none" sz="2400" b="1" dirty="0"/>
              <a:t>dash</a:t>
            </a:r>
            <a:r>
              <a:rPr lang="en-US" altLang="x-none" sz="2400" dirty="0"/>
              <a:t> “</a:t>
            </a:r>
            <a:r>
              <a:rPr lang="en-US" altLang="x-none" sz="2400" dirty="0">
                <a:solidFill>
                  <a:srgbClr val="FF0000"/>
                </a:solidFill>
              </a:rPr>
              <a:t>-</a:t>
            </a:r>
            <a:r>
              <a:rPr lang="en-US" altLang="x-none" sz="2400" dirty="0"/>
              <a:t>”</a:t>
            </a:r>
          </a:p>
          <a:p>
            <a:pPr>
              <a:buClr>
                <a:schemeClr val="tx1"/>
              </a:buClr>
            </a:pPr>
            <a:endParaRPr lang="en-US" altLang="x-none" sz="2400" dirty="0"/>
          </a:p>
          <a:p>
            <a:pPr>
              <a:buClr>
                <a:schemeClr val="tx1"/>
              </a:buClr>
            </a:pPr>
            <a:r>
              <a:rPr lang="en-US" altLang="x-none" sz="2400" dirty="0"/>
              <a:t>An option modifies how the program </a:t>
            </a:r>
            <a:r>
              <a:rPr lang="en-US" altLang="x-none" sz="2400" b="1" dirty="0"/>
              <a:t>runs</a:t>
            </a:r>
            <a:r>
              <a:rPr lang="en-US" altLang="x-none" sz="2400" dirty="0"/>
              <a:t>, but not what the program runs on.</a:t>
            </a:r>
          </a:p>
          <a:p>
            <a:pPr>
              <a:lnSpc>
                <a:spcPct val="80000"/>
              </a:lnSpc>
              <a:buClr>
                <a:schemeClr val="tx1"/>
              </a:buClr>
            </a:pPr>
            <a:endParaRPr lang="en-US" altLang="x-none" sz="2400" dirty="0"/>
          </a:p>
          <a:p>
            <a:pPr>
              <a:lnSpc>
                <a:spcPct val="80000"/>
              </a:lnSpc>
              <a:buClr>
                <a:schemeClr val="tx1"/>
              </a:buClr>
            </a:pPr>
            <a:r>
              <a:rPr lang="en-US" altLang="x-none" sz="2400" dirty="0"/>
              <a:t>For </a:t>
            </a:r>
            <a:r>
              <a:rPr lang="en-US" altLang="x-none" sz="2400" b="1" dirty="0">
                <a:solidFill>
                  <a:srgbClr val="FF0000"/>
                </a:solidFill>
              </a:rPr>
              <a:t>ls</a:t>
            </a:r>
            <a:r>
              <a:rPr lang="en-US" altLang="x-none" sz="2400" dirty="0"/>
              <a:t>, </a:t>
            </a:r>
            <a:r>
              <a:rPr lang="en-US" altLang="x-none" sz="2400" b="1" dirty="0">
                <a:solidFill>
                  <a:srgbClr val="FF0000"/>
                </a:solidFill>
              </a:rPr>
              <a:t>-F</a:t>
            </a:r>
            <a:r>
              <a:rPr lang="en-US" altLang="x-none" sz="2400" dirty="0"/>
              <a:t> is an </a:t>
            </a:r>
            <a:r>
              <a:rPr lang="en-US" altLang="x-none" sz="2400" b="1" dirty="0"/>
              <a:t>option</a:t>
            </a:r>
            <a:r>
              <a:rPr lang="en-US" altLang="x-none" sz="2400" dirty="0"/>
              <a:t> that lets you see which things are </a:t>
            </a:r>
            <a:r>
              <a:rPr lang="en-US" altLang="x-none" sz="2400" b="1" dirty="0"/>
              <a:t>directories</a:t>
            </a:r>
            <a:r>
              <a:rPr lang="en-US" altLang="x-none" sz="2400" dirty="0"/>
              <a:t>, which ones are special </a:t>
            </a:r>
            <a:r>
              <a:rPr lang="en-US" altLang="x-none" sz="2400" b="1" dirty="0"/>
              <a:t>files</a:t>
            </a:r>
            <a:r>
              <a:rPr lang="en-US" altLang="x-none" sz="2400" dirty="0"/>
              <a:t>, which are </a:t>
            </a:r>
            <a:r>
              <a:rPr lang="en-US" altLang="x-none" sz="2400" b="1" dirty="0"/>
              <a:t>programs</a:t>
            </a:r>
            <a:r>
              <a:rPr lang="en-US" altLang="x-none" sz="2400" dirty="0"/>
              <a:t>, and which are normal files.  </a:t>
            </a:r>
          </a:p>
          <a:p>
            <a:pPr lvl="1">
              <a:lnSpc>
                <a:spcPct val="80000"/>
              </a:lnSpc>
              <a:buClr>
                <a:schemeClr val="tx1"/>
              </a:buClr>
            </a:pPr>
            <a:r>
              <a:rPr lang="en-US" altLang="x-none" sz="2000" dirty="0"/>
              <a:t>Anything with a trailing </a:t>
            </a:r>
            <a:r>
              <a:rPr lang="en-US" altLang="x-none" sz="2000" b="1" dirty="0"/>
              <a:t>slash</a:t>
            </a:r>
            <a:r>
              <a:rPr lang="en-US" altLang="x-none" sz="2000" b="1" dirty="0">
                <a:solidFill>
                  <a:srgbClr val="800000"/>
                </a:solidFill>
              </a:rPr>
              <a:t> </a:t>
            </a:r>
            <a:r>
              <a:rPr lang="en-US" altLang="x-none" sz="2000" b="1" dirty="0"/>
              <a:t>“</a:t>
            </a:r>
            <a:r>
              <a:rPr lang="en-US" altLang="x-none" sz="2000" b="1" dirty="0">
                <a:solidFill>
                  <a:srgbClr val="FF0000"/>
                </a:solidFill>
              </a:rPr>
              <a:t>/</a:t>
            </a:r>
            <a:r>
              <a:rPr lang="en-US" altLang="x-none" sz="2000" b="1" dirty="0"/>
              <a:t>”</a:t>
            </a:r>
            <a:r>
              <a:rPr lang="en-US" altLang="x-none" sz="2000" dirty="0"/>
              <a:t> is a </a:t>
            </a:r>
            <a:r>
              <a:rPr lang="en-US" altLang="x-none" sz="2000" b="1" dirty="0"/>
              <a:t>directory</a:t>
            </a:r>
            <a:r>
              <a:rPr lang="en-US" altLang="x-none" sz="2000" dirty="0"/>
              <a:t>.</a:t>
            </a:r>
          </a:p>
        </p:txBody>
      </p:sp>
      <p:sp>
        <p:nvSpPr>
          <p:cNvPr id="105475" name="Text Box 3"/>
          <p:cNvSpPr txBox="1">
            <a:spLocks noChangeArrowheads="1"/>
          </p:cNvSpPr>
          <p:nvPr/>
        </p:nvSpPr>
        <p:spPr bwMode="auto">
          <a:xfrm>
            <a:off x="441325" y="64008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6" name="Rectangle 2">
            <a:extLst>
              <a:ext uri="{FF2B5EF4-FFF2-40B4-BE49-F238E27FC236}">
                <a16:creationId xmlns:a16="http://schemas.microsoft.com/office/drawing/2014/main" id="{256DEB4A-3E7B-A243-83BB-BAA65CAB0597}"/>
              </a:ext>
            </a:extLst>
          </p:cNvPr>
          <p:cNvSpPr txBox="1">
            <a:spLocks noChangeArrowheads="1"/>
          </p:cNvSpPr>
          <p:nvPr/>
        </p:nvSpPr>
        <p:spPr bwMode="auto">
          <a:xfrm>
            <a:off x="457200" y="476250"/>
            <a:ext cx="624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chemeClr val="accent2"/>
              </a:buClr>
              <a:buFontTx/>
              <a:buNone/>
            </a:pPr>
            <a:r>
              <a:rPr lang="en-US" altLang="x-none" b="1" dirty="0">
                <a:solidFill>
                  <a:srgbClr val="FF0000"/>
                </a:solidFill>
                <a:latin typeface="Arial" charset="0"/>
              </a:rPr>
              <a:t>Aside: Command Options</a:t>
            </a:r>
            <a:endParaRPr lang="en-US" altLang="x-none" b="1" dirty="0">
              <a:solidFill>
                <a:schemeClr val="accent2"/>
              </a:solidFill>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B35D71-24EB-0546-A3C9-E176B6A734ED}" type="slidenum">
              <a:rPr lang="en-US" altLang="x-none"/>
              <a:pPr/>
              <a:t>2</a:t>
            </a:fld>
            <a:endParaRPr lang="en-US" altLang="x-none"/>
          </a:p>
        </p:txBody>
      </p:sp>
      <p:sp>
        <p:nvSpPr>
          <p:cNvPr id="7170" name="Rectangle 2"/>
          <p:cNvSpPr>
            <a:spLocks noGrp="1" noChangeArrowheads="1"/>
          </p:cNvSpPr>
          <p:nvPr>
            <p:ph type="title"/>
          </p:nvPr>
        </p:nvSpPr>
        <p:spPr>
          <a:xfrm>
            <a:off x="685800" y="609600"/>
            <a:ext cx="4191000" cy="609600"/>
          </a:xfrm>
        </p:spPr>
        <p:txBody>
          <a:bodyPr/>
          <a:lstStyle/>
          <a:p>
            <a:pPr algn="l"/>
            <a:r>
              <a:rPr lang="en-US" altLang="x-none" sz="2800" b="1" dirty="0">
                <a:solidFill>
                  <a:srgbClr val="FF0000"/>
                </a:solidFill>
                <a:latin typeface="Arial" charset="0"/>
              </a:rPr>
              <a:t>What We Will Learn</a:t>
            </a:r>
          </a:p>
        </p:txBody>
      </p:sp>
      <p:sp>
        <p:nvSpPr>
          <p:cNvPr id="7174" name="Rectangle 6"/>
          <p:cNvSpPr>
            <a:spLocks noGrp="1" noChangeArrowheads="1"/>
          </p:cNvSpPr>
          <p:nvPr>
            <p:ph type="body" idx="1"/>
          </p:nvPr>
        </p:nvSpPr>
        <p:spPr>
          <a:xfrm>
            <a:off x="990600" y="1828800"/>
            <a:ext cx="7772400" cy="2973122"/>
          </a:xfrm>
          <a:noFill/>
          <a:ln/>
        </p:spPr>
        <p:txBody>
          <a:bodyPr>
            <a:spAutoFit/>
          </a:bodyPr>
          <a:lstStyle/>
          <a:p>
            <a:pPr>
              <a:buClr>
                <a:schemeClr val="tx1"/>
              </a:buClr>
            </a:pPr>
            <a:r>
              <a:rPr lang="en-US" altLang="x-none" sz="3600" dirty="0"/>
              <a:t>The fundamental commands of the </a:t>
            </a:r>
            <a:r>
              <a:rPr lang="en-US" altLang="x-none" sz="3600" dirty="0">
                <a:solidFill>
                  <a:srgbClr val="800000"/>
                </a:solidFill>
              </a:rPr>
              <a:t>Unix</a:t>
            </a:r>
            <a:r>
              <a:rPr lang="en-US" altLang="x-none" sz="3600" dirty="0">
                <a:solidFill>
                  <a:schemeClr val="bg1"/>
                </a:solidFill>
              </a:rPr>
              <a:t> </a:t>
            </a:r>
            <a:r>
              <a:rPr lang="en-US" altLang="x-none" sz="3600" dirty="0"/>
              <a:t>operating system.</a:t>
            </a:r>
          </a:p>
          <a:p>
            <a:pPr>
              <a:buClr>
                <a:schemeClr val="tx1"/>
              </a:buClr>
            </a:pPr>
            <a:r>
              <a:rPr lang="en-US" altLang="x-none" sz="3600" dirty="0"/>
              <a:t>Everything here is also applicable to the </a:t>
            </a:r>
            <a:r>
              <a:rPr lang="en-US" altLang="x-none" sz="3600" dirty="0">
                <a:solidFill>
                  <a:schemeClr val="accent2"/>
                </a:solidFill>
              </a:rPr>
              <a:t>Linux operating system</a:t>
            </a:r>
            <a:r>
              <a:rPr lang="en-US" altLang="x-none" sz="3600" dirty="0"/>
              <a:t>. I will refer  to both of these as *nix systems.</a:t>
            </a:r>
          </a:p>
        </p:txBody>
      </p:sp>
      <p:pic>
        <p:nvPicPr>
          <p:cNvPr id="7175" name="Picture 7" descr="sit3-s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7381" y="4912721"/>
            <a:ext cx="10366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2E918D-39FE-6547-85FB-1DA5945451E9}" type="slidenum">
              <a:rPr lang="en-US" altLang="x-none"/>
              <a:pPr/>
              <a:t>20</a:t>
            </a:fld>
            <a:endParaRPr lang="en-US" altLang="x-none"/>
          </a:p>
        </p:txBody>
      </p:sp>
      <p:sp>
        <p:nvSpPr>
          <p:cNvPr id="107522" name="Rectangle 2"/>
          <p:cNvSpPr>
            <a:spLocks noGrp="1" noChangeArrowheads="1"/>
          </p:cNvSpPr>
          <p:nvPr>
            <p:ph type="body" idx="1"/>
          </p:nvPr>
        </p:nvSpPr>
        <p:spPr>
          <a:xfrm>
            <a:off x="685800" y="1219200"/>
            <a:ext cx="8034454" cy="3581400"/>
          </a:xfrm>
        </p:spPr>
        <p:txBody>
          <a:bodyPr/>
          <a:lstStyle/>
          <a:p>
            <a:pPr>
              <a:buClr>
                <a:schemeClr val="tx1"/>
              </a:buClr>
            </a:pPr>
            <a:r>
              <a:rPr lang="en-US" altLang="x-none" sz="2800" dirty="0"/>
              <a:t>Many *nix commands are like </a:t>
            </a:r>
            <a:r>
              <a:rPr lang="en-US" altLang="x-none" sz="2800" b="1" dirty="0">
                <a:solidFill>
                  <a:srgbClr val="FF0000"/>
                </a:solidFill>
              </a:rPr>
              <a:t>ls</a:t>
            </a:r>
            <a:r>
              <a:rPr lang="en-US" altLang="x-none" sz="2800" dirty="0"/>
              <a:t>.  </a:t>
            </a:r>
          </a:p>
          <a:p>
            <a:pPr lvl="1">
              <a:buClr>
                <a:schemeClr val="tx1"/>
              </a:buClr>
            </a:pPr>
            <a:r>
              <a:rPr lang="en-US" altLang="x-none" sz="2400" dirty="0"/>
              <a:t>They have </a:t>
            </a:r>
            <a:r>
              <a:rPr lang="en-US" altLang="x-none" sz="2400" b="1" dirty="0">
                <a:solidFill>
                  <a:srgbClr val="008000"/>
                </a:solidFill>
              </a:rPr>
              <a:t>options</a:t>
            </a:r>
            <a:r>
              <a:rPr lang="en-US" altLang="x-none" sz="2400" dirty="0"/>
              <a:t>, which are generally one character after a dash, and they have </a:t>
            </a:r>
            <a:r>
              <a:rPr lang="en-US" altLang="x-none" sz="2400" b="1" dirty="0">
                <a:solidFill>
                  <a:srgbClr val="008000"/>
                </a:solidFill>
              </a:rPr>
              <a:t>arguments</a:t>
            </a:r>
            <a:r>
              <a:rPr lang="en-US" altLang="x-none" sz="2400" dirty="0"/>
              <a:t>.</a:t>
            </a:r>
          </a:p>
          <a:p>
            <a:pPr>
              <a:buClr>
                <a:schemeClr val="tx1"/>
              </a:buClr>
            </a:pPr>
            <a:endParaRPr lang="en-US" altLang="x-none" sz="1600" dirty="0"/>
          </a:p>
          <a:p>
            <a:pPr>
              <a:buClr>
                <a:schemeClr val="tx1"/>
              </a:buClr>
            </a:pPr>
            <a:r>
              <a:rPr lang="en-US" altLang="x-none" sz="2800" dirty="0"/>
              <a:t>Unlike </a:t>
            </a:r>
            <a:r>
              <a:rPr lang="en-US" altLang="x-none" sz="2800" b="1" dirty="0">
                <a:solidFill>
                  <a:srgbClr val="FF0000"/>
                </a:solidFill>
              </a:rPr>
              <a:t>ls</a:t>
            </a:r>
            <a:r>
              <a:rPr lang="en-US" altLang="x-none" sz="2800" dirty="0"/>
              <a:t>, some commands </a:t>
            </a:r>
            <a:r>
              <a:rPr lang="en-US" altLang="x-none" sz="2800" i="1" dirty="0">
                <a:solidFill>
                  <a:srgbClr val="008000"/>
                </a:solidFill>
              </a:rPr>
              <a:t>require</a:t>
            </a:r>
            <a:r>
              <a:rPr lang="en-US" altLang="x-none" sz="2800" dirty="0"/>
              <a:t> certain arguments and/or options. </a:t>
            </a:r>
          </a:p>
          <a:p>
            <a:pPr>
              <a:buClr>
                <a:schemeClr val="tx1"/>
              </a:buClr>
            </a:pPr>
            <a:endParaRPr lang="en-US" altLang="x-none" sz="2800" dirty="0"/>
          </a:p>
          <a:p>
            <a:pPr>
              <a:buClr>
                <a:schemeClr val="tx1"/>
              </a:buClr>
            </a:pPr>
            <a:r>
              <a:rPr lang="en-US" altLang="x-none" sz="2800" dirty="0"/>
              <a:t>Some options can be given as words, rather than letters. If this is the case, it is used with a double dash: </a:t>
            </a:r>
            <a:r>
              <a:rPr lang="en-US" altLang="x-none" sz="2800" dirty="0" err="1">
                <a:solidFill>
                  <a:srgbClr val="FF0000"/>
                </a:solidFill>
                <a:latin typeface="Courier" pitchFamily="2" charset="0"/>
              </a:rPr>
              <a:t>lpr</a:t>
            </a:r>
            <a:r>
              <a:rPr lang="en-US" altLang="x-none" sz="2800" dirty="0">
                <a:solidFill>
                  <a:srgbClr val="FF0000"/>
                </a:solidFill>
                <a:latin typeface="Courier" pitchFamily="2" charset="0"/>
              </a:rPr>
              <a:t> --help</a:t>
            </a:r>
            <a:endParaRPr lang="en-US" altLang="x-none" sz="2800" dirty="0">
              <a:solidFill>
                <a:srgbClr val="FF0000"/>
              </a:solidFill>
            </a:endParaRPr>
          </a:p>
        </p:txBody>
      </p:sp>
      <p:sp>
        <p:nvSpPr>
          <p:cNvPr id="4" name="Rectangle 2">
            <a:extLst>
              <a:ext uri="{FF2B5EF4-FFF2-40B4-BE49-F238E27FC236}">
                <a16:creationId xmlns:a16="http://schemas.microsoft.com/office/drawing/2014/main" id="{FC9F843B-EE7C-5645-AABF-1BE5000C279A}"/>
              </a:ext>
            </a:extLst>
          </p:cNvPr>
          <p:cNvSpPr txBox="1">
            <a:spLocks noChangeArrowheads="1"/>
          </p:cNvSpPr>
          <p:nvPr/>
        </p:nvSpPr>
        <p:spPr bwMode="auto">
          <a:xfrm>
            <a:off x="457200" y="476250"/>
            <a:ext cx="624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chemeClr val="accent2"/>
              </a:buClr>
              <a:buFontTx/>
              <a:buNone/>
            </a:pPr>
            <a:r>
              <a:rPr lang="en-US" altLang="x-none" b="1" dirty="0">
                <a:solidFill>
                  <a:srgbClr val="FF0000"/>
                </a:solidFill>
                <a:latin typeface="Arial" charset="0"/>
              </a:rPr>
              <a:t>Aside: Command Options</a:t>
            </a:r>
            <a:endParaRPr lang="en-US" altLang="x-none" b="1" dirty="0">
              <a:solidFill>
                <a:schemeClr val="accent2"/>
              </a:solidFill>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E3FE869-AA1C-B541-BB9B-8DB015D75FA2}" type="slidenum">
              <a:rPr lang="en-US" altLang="x-none"/>
              <a:pPr/>
              <a:t>21</a:t>
            </a:fld>
            <a:endParaRPr lang="en-US" altLang="x-none"/>
          </a:p>
        </p:txBody>
      </p:sp>
      <p:sp>
        <p:nvSpPr>
          <p:cNvPr id="108546" name="Rectangle 2"/>
          <p:cNvSpPr>
            <a:spLocks noGrp="1" noChangeArrowheads="1"/>
          </p:cNvSpPr>
          <p:nvPr>
            <p:ph type="body" idx="1"/>
          </p:nvPr>
        </p:nvSpPr>
        <p:spPr>
          <a:xfrm>
            <a:off x="685800" y="1538338"/>
            <a:ext cx="8001000" cy="2209800"/>
          </a:xfrm>
        </p:spPr>
        <p:txBody>
          <a:bodyPr/>
          <a:lstStyle/>
          <a:p>
            <a:pPr>
              <a:buClr>
                <a:schemeClr val="tx1"/>
              </a:buClr>
            </a:pPr>
            <a:r>
              <a:rPr lang="en-US" altLang="x-none" sz="2800" b="1" dirty="0" err="1">
                <a:solidFill>
                  <a:srgbClr val="FF0000"/>
                </a:solidFill>
              </a:rPr>
              <a:t>pwd</a:t>
            </a:r>
            <a:r>
              <a:rPr lang="en-US" altLang="x-none" sz="2800" dirty="0"/>
              <a:t> (</a:t>
            </a:r>
            <a:r>
              <a:rPr lang="en-US" altLang="x-none" sz="2800" b="1" dirty="0">
                <a:solidFill>
                  <a:srgbClr val="FF0000"/>
                </a:solidFill>
              </a:rPr>
              <a:t>p</a:t>
            </a:r>
            <a:r>
              <a:rPr lang="en-US" altLang="x-none" sz="2800" dirty="0"/>
              <a:t>resent </a:t>
            </a:r>
            <a:r>
              <a:rPr lang="en-US" altLang="x-none" sz="2800" b="1" dirty="0">
                <a:solidFill>
                  <a:srgbClr val="FF0000"/>
                </a:solidFill>
              </a:rPr>
              <a:t>w</a:t>
            </a:r>
            <a:r>
              <a:rPr lang="en-US" altLang="x-none" sz="2800" dirty="0"/>
              <a:t>orking </a:t>
            </a:r>
            <a:r>
              <a:rPr lang="en-US" altLang="x-none" sz="2800" b="1" dirty="0">
                <a:solidFill>
                  <a:srgbClr val="FF0000"/>
                </a:solidFill>
              </a:rPr>
              <a:t>d</a:t>
            </a:r>
            <a:r>
              <a:rPr lang="en-US" altLang="x-none" sz="2800" dirty="0"/>
              <a:t>irectory) tells you your current directory.</a:t>
            </a:r>
            <a:r>
              <a:rPr lang="en-US" altLang="x-none" sz="2400" dirty="0"/>
              <a:t>  </a:t>
            </a:r>
          </a:p>
          <a:p>
            <a:pPr lvl="1">
              <a:buClr>
                <a:schemeClr val="tx1"/>
              </a:buClr>
            </a:pPr>
            <a:r>
              <a:rPr lang="en-US" altLang="x-none" sz="2400" i="1" dirty="0"/>
              <a:t>Note: Most commands act, by default, on the current directory.  For instance, </a:t>
            </a:r>
            <a:r>
              <a:rPr lang="en-US" altLang="x-none" sz="2400" b="1" i="1" dirty="0">
                <a:solidFill>
                  <a:srgbClr val="FF0000"/>
                </a:solidFill>
              </a:rPr>
              <a:t>ls</a:t>
            </a:r>
            <a:r>
              <a:rPr lang="en-US" altLang="x-none" sz="2400" i="1" dirty="0"/>
              <a:t> without any arguments displays the contents of the current directory.</a:t>
            </a:r>
          </a:p>
        </p:txBody>
      </p:sp>
      <p:sp>
        <p:nvSpPr>
          <p:cNvPr id="108548" name="Rectangle 4"/>
          <p:cNvSpPr>
            <a:spLocks noChangeArrowheads="1"/>
          </p:cNvSpPr>
          <p:nvPr/>
        </p:nvSpPr>
        <p:spPr bwMode="auto">
          <a:xfrm>
            <a:off x="381000" y="1054919"/>
            <a:ext cx="152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2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pwd</a:t>
            </a:r>
            <a:endParaRPr lang="en-US" altLang="x-none" sz="32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08550" name="Text Box 6"/>
          <p:cNvSpPr txBox="1">
            <a:spLocks noChangeArrowheads="1"/>
          </p:cNvSpPr>
          <p:nvPr/>
        </p:nvSpPr>
        <p:spPr bwMode="auto">
          <a:xfrm>
            <a:off x="381000" y="3677182"/>
            <a:ext cx="6623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cd</a:t>
            </a:r>
          </a:p>
        </p:txBody>
      </p:sp>
      <p:sp>
        <p:nvSpPr>
          <p:cNvPr id="108552" name="Rectangle 8"/>
          <p:cNvSpPr>
            <a:spLocks noChangeArrowheads="1"/>
          </p:cNvSpPr>
          <p:nvPr/>
        </p:nvSpPr>
        <p:spPr bwMode="auto">
          <a:xfrm>
            <a:off x="762000" y="4191000"/>
            <a:ext cx="792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sz="2800" b="1" dirty="0">
                <a:solidFill>
                  <a:srgbClr val="FF0000"/>
                </a:solidFill>
              </a:rPr>
              <a:t>cd</a:t>
            </a:r>
            <a:r>
              <a:rPr lang="en-US" altLang="x-none" sz="2800" dirty="0"/>
              <a:t> </a:t>
            </a:r>
            <a:r>
              <a:rPr lang="en-US" altLang="x-none" dirty="0"/>
              <a:t>is used to </a:t>
            </a:r>
            <a:r>
              <a:rPr lang="en-US" altLang="x-none" b="1" dirty="0">
                <a:solidFill>
                  <a:srgbClr val="FF0000"/>
                </a:solidFill>
              </a:rPr>
              <a:t>c</a:t>
            </a:r>
            <a:r>
              <a:rPr lang="en-US" altLang="x-none" dirty="0"/>
              <a:t>hange </a:t>
            </a:r>
            <a:r>
              <a:rPr lang="en-US" altLang="x-none" b="1" dirty="0">
                <a:solidFill>
                  <a:srgbClr val="FF0000"/>
                </a:solidFill>
              </a:rPr>
              <a:t>d</a:t>
            </a:r>
            <a:r>
              <a:rPr lang="en-US" altLang="x-none" dirty="0"/>
              <a:t>irectories.</a:t>
            </a:r>
          </a:p>
          <a:p>
            <a:pPr>
              <a:spcBef>
                <a:spcPct val="20000"/>
              </a:spcBef>
              <a:buClr>
                <a:schemeClr val="tx1"/>
              </a:buClr>
              <a:buFontTx/>
              <a:buChar char="•"/>
            </a:pPr>
            <a:r>
              <a:rPr lang="en-US" altLang="x-none" dirty="0"/>
              <a:t>The format of this command :</a:t>
            </a:r>
          </a:p>
          <a:p>
            <a:pPr lvl="1">
              <a:spcBef>
                <a:spcPct val="20000"/>
              </a:spcBef>
              <a:buClr>
                <a:schemeClr val="tx1"/>
              </a:buClr>
            </a:pPr>
            <a:r>
              <a:rPr lang="en-US" altLang="x-none" dirty="0"/>
              <a:t> </a:t>
            </a:r>
            <a:r>
              <a:rPr lang="en-US" altLang="x-none" b="1" dirty="0">
                <a:solidFill>
                  <a:srgbClr val="FF0000"/>
                </a:solidFill>
                <a:latin typeface="Arial" charset="0"/>
              </a:rPr>
              <a:t>cd</a:t>
            </a:r>
            <a:r>
              <a:rPr lang="en-US" altLang="x-none" dirty="0">
                <a:solidFill>
                  <a:srgbClr val="FF0000"/>
                </a:solidFill>
                <a:latin typeface="Arial" charset="0"/>
              </a:rPr>
              <a:t> </a:t>
            </a:r>
            <a:r>
              <a:rPr lang="en-US" altLang="x-none" b="1" dirty="0">
                <a:solidFill>
                  <a:srgbClr val="FF0000"/>
                </a:solidFill>
                <a:latin typeface="Arial" charset="0"/>
              </a:rPr>
              <a:t>new-directory</a:t>
            </a:r>
            <a:r>
              <a:rPr lang="en-US" altLang="x-none" dirty="0">
                <a:latin typeface="Arial" charset="0"/>
              </a:rPr>
              <a:t> </a:t>
            </a:r>
            <a:r>
              <a:rPr lang="en-US" altLang="x-none" dirty="0"/>
              <a:t>(where </a:t>
            </a:r>
            <a:r>
              <a:rPr lang="en-US" altLang="x-none" dirty="0">
                <a:latin typeface="Arial" charset="0"/>
              </a:rPr>
              <a:t>new-directory </a:t>
            </a:r>
            <a:r>
              <a:rPr lang="en-US" altLang="x-none" dirty="0"/>
              <a:t>is the name of the new directory you want).</a:t>
            </a:r>
            <a:endParaRPr lang="en-US" altLang="x-none" i="1" dirty="0"/>
          </a:p>
        </p:txBody>
      </p:sp>
      <p:sp>
        <p:nvSpPr>
          <p:cNvPr id="7" name="Rectangle 2">
            <a:extLst>
              <a:ext uri="{FF2B5EF4-FFF2-40B4-BE49-F238E27FC236}">
                <a16:creationId xmlns:a16="http://schemas.microsoft.com/office/drawing/2014/main" id="{9A247856-A954-F346-875E-FDB6DC263D1D}"/>
              </a:ext>
            </a:extLst>
          </p:cNvPr>
          <p:cNvSpPr txBox="1">
            <a:spLocks noChangeArrowheads="1"/>
          </p:cNvSpPr>
          <p:nvPr/>
        </p:nvSpPr>
        <p:spPr bwMode="auto">
          <a:xfrm>
            <a:off x="381000" y="398424"/>
            <a:ext cx="62484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Clr>
                <a:schemeClr val="accent2"/>
              </a:buClr>
              <a:buFontTx/>
              <a:buNone/>
            </a:pPr>
            <a:r>
              <a:rPr lang="en-US" altLang="x-none" b="1" dirty="0">
                <a:solidFill>
                  <a:srgbClr val="FF0000"/>
                </a:solidFill>
                <a:latin typeface="Arial" charset="0"/>
              </a:rPr>
              <a:t>Navigating Directories</a:t>
            </a:r>
            <a:endParaRPr lang="en-US" altLang="x-none" b="1" dirty="0">
              <a:solidFill>
                <a:schemeClr val="accent2"/>
              </a:solidFill>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3BA700-D820-6247-B4B9-3584D7435A97}" type="slidenum">
              <a:rPr lang="en-US" altLang="x-none"/>
              <a:pPr/>
              <a:t>22</a:t>
            </a:fld>
            <a:endParaRPr lang="en-US" altLang="x-none"/>
          </a:p>
        </p:txBody>
      </p:sp>
      <p:sp>
        <p:nvSpPr>
          <p:cNvPr id="98306" name="Rectangle 2"/>
          <p:cNvSpPr>
            <a:spLocks noChangeArrowheads="1"/>
          </p:cNvSpPr>
          <p:nvPr/>
        </p:nvSpPr>
        <p:spPr bwMode="auto">
          <a:xfrm>
            <a:off x="762000" y="381000"/>
            <a:ext cx="7086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pPr>
            <a:r>
              <a:rPr lang="en-US" altLang="x-none" dirty="0">
                <a:latin typeface="Arial" charset="0"/>
              </a:rPr>
              <a:t> To see autocomplete *nix command names, press </a:t>
            </a:r>
            <a:r>
              <a:rPr lang="en-US" altLang="x-none" b="1" dirty="0">
                <a:solidFill>
                  <a:srgbClr val="FF0000"/>
                </a:solidFill>
                <a:latin typeface="Arial" charset="0"/>
              </a:rPr>
              <a:t>Tab</a:t>
            </a:r>
            <a:r>
              <a:rPr lang="en-US" altLang="x-none" dirty="0">
                <a:latin typeface="Arial" charset="0"/>
              </a:rPr>
              <a:t> key</a:t>
            </a:r>
          </a:p>
          <a:p>
            <a:pPr>
              <a:buFontTx/>
              <a:buChar char="•"/>
            </a:pPr>
            <a:r>
              <a:rPr lang="en-US" altLang="x-none" dirty="0">
                <a:latin typeface="Arial" charset="0"/>
              </a:rPr>
              <a:t> If you want to learn commands beginning with c you can write </a:t>
            </a:r>
            <a:r>
              <a:rPr lang="en-US" altLang="x-none" b="1" dirty="0">
                <a:solidFill>
                  <a:srgbClr val="FF0000"/>
                </a:solidFill>
                <a:latin typeface="Arial" charset="0"/>
              </a:rPr>
              <a:t>c</a:t>
            </a:r>
            <a:r>
              <a:rPr lang="en-US" altLang="x-none" dirty="0">
                <a:latin typeface="Arial" charset="0"/>
              </a:rPr>
              <a:t> then press </a:t>
            </a:r>
            <a:r>
              <a:rPr lang="en-US" altLang="x-none" b="1" dirty="0">
                <a:solidFill>
                  <a:srgbClr val="FF0000"/>
                </a:solidFill>
                <a:latin typeface="Arial" charset="0"/>
              </a:rPr>
              <a:t>Tab</a:t>
            </a:r>
            <a:r>
              <a:rPr lang="en-US" altLang="x-none" dirty="0">
                <a:latin typeface="Arial" charset="0"/>
              </a:rPr>
              <a:t> key</a:t>
            </a:r>
          </a:p>
        </p:txBody>
      </p:sp>
      <p:pic>
        <p:nvPicPr>
          <p:cNvPr id="98307" name="Picture 3"/>
          <p:cNvPicPr>
            <a:picLocks noChangeAspect="1" noChangeArrowheads="1"/>
          </p:cNvPicPr>
          <p:nvPr/>
        </p:nvPicPr>
        <p:blipFill>
          <a:blip r:embed="rId2">
            <a:extLst>
              <a:ext uri="{28A0092B-C50C-407E-A947-70E740481C1C}">
                <a14:useLocalDpi xmlns:a14="http://schemas.microsoft.com/office/drawing/2010/main" val="0"/>
              </a:ext>
            </a:extLst>
          </a:blip>
          <a:srcRect t="26003" r="6601" b="31604"/>
          <a:stretch>
            <a:fillRect/>
          </a:stretch>
        </p:blipFill>
        <p:spPr bwMode="auto">
          <a:xfrm>
            <a:off x="304800" y="1981200"/>
            <a:ext cx="861853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 name="Rectangle 2">
            <a:extLst>
              <a:ext uri="{FF2B5EF4-FFF2-40B4-BE49-F238E27FC236}">
                <a16:creationId xmlns:a16="http://schemas.microsoft.com/office/drawing/2014/main" id="{A13F07F8-9AE5-6F4B-B5C2-1BF9F2757FC2}"/>
              </a:ext>
            </a:extLst>
          </p:cNvPr>
          <p:cNvSpPr>
            <a:spLocks noChangeArrowheads="1"/>
          </p:cNvSpPr>
          <p:nvPr/>
        </p:nvSpPr>
        <p:spPr bwMode="auto">
          <a:xfrm>
            <a:off x="762000" y="5440740"/>
            <a:ext cx="7086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accent2"/>
              </a:buClr>
            </a:pPr>
            <a:r>
              <a:rPr lang="en-US" altLang="x-none" dirty="0">
                <a:latin typeface="Arial" charset="0"/>
              </a:rPr>
              <a:t>…and 104 more commands…</a:t>
            </a:r>
          </a:p>
          <a:p>
            <a:pPr>
              <a:buClr>
                <a:schemeClr val="accent2"/>
              </a:buClr>
            </a:pPr>
            <a:r>
              <a:rPr lang="en-US" altLang="x-none" dirty="0">
                <a:solidFill>
                  <a:srgbClr val="C00000"/>
                </a:solidFill>
                <a:latin typeface="Arial" charset="0"/>
              </a:rPr>
              <a:t>Now, what happens if you type “h” after the “c” and press Tab again?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F7C4F4C-680B-C64E-B3AC-C11ED403239B}" type="slidenum">
              <a:rPr lang="en-US" altLang="x-none"/>
              <a:pPr/>
              <a:t>23</a:t>
            </a:fld>
            <a:endParaRPr lang="en-US" altLang="x-none"/>
          </a:p>
        </p:txBody>
      </p:sp>
      <p:sp>
        <p:nvSpPr>
          <p:cNvPr id="110594" name="Rectangle 2"/>
          <p:cNvSpPr>
            <a:spLocks noGrp="1" noChangeArrowheads="1"/>
          </p:cNvSpPr>
          <p:nvPr>
            <p:ph type="body" idx="1"/>
          </p:nvPr>
        </p:nvSpPr>
        <p:spPr>
          <a:xfrm>
            <a:off x="533400" y="1295400"/>
            <a:ext cx="7543800" cy="1295400"/>
          </a:xfrm>
        </p:spPr>
        <p:txBody>
          <a:bodyPr/>
          <a:lstStyle/>
          <a:p>
            <a:pPr>
              <a:buFontTx/>
              <a:buNone/>
            </a:pPr>
            <a:r>
              <a:rPr lang="en-US" altLang="x-none" sz="2400" b="1" dirty="0" err="1">
                <a:solidFill>
                  <a:srgbClr val="FF0000"/>
                </a:solidFill>
              </a:rPr>
              <a:t>mkdir</a:t>
            </a:r>
            <a:r>
              <a:rPr lang="en-US" altLang="x-none" sz="2400" dirty="0">
                <a:solidFill>
                  <a:srgbClr val="FF0000"/>
                </a:solidFill>
              </a:rPr>
              <a:t> </a:t>
            </a:r>
            <a:r>
              <a:rPr lang="en-US" altLang="x-none" sz="2400" dirty="0"/>
              <a:t>(</a:t>
            </a:r>
            <a:r>
              <a:rPr lang="en-US" altLang="x-none" sz="2400" b="1" dirty="0">
                <a:solidFill>
                  <a:srgbClr val="FF0000"/>
                </a:solidFill>
              </a:rPr>
              <a:t>m</a:t>
            </a:r>
            <a:r>
              <a:rPr lang="en-US" altLang="x-none" sz="2400" dirty="0"/>
              <a:t>a</a:t>
            </a:r>
            <a:r>
              <a:rPr lang="en-US" altLang="x-none" sz="2400" b="1" dirty="0">
                <a:solidFill>
                  <a:srgbClr val="FF0000"/>
                </a:solidFill>
              </a:rPr>
              <a:t>k</a:t>
            </a:r>
            <a:r>
              <a:rPr lang="en-US" altLang="x-none" sz="2400" dirty="0"/>
              <a:t>e </a:t>
            </a:r>
            <a:r>
              <a:rPr lang="en-US" altLang="x-none" sz="2400" b="1" dirty="0">
                <a:solidFill>
                  <a:srgbClr val="FF0000"/>
                </a:solidFill>
              </a:rPr>
              <a:t>dir</a:t>
            </a:r>
            <a:r>
              <a:rPr lang="en-US" altLang="x-none" sz="2400" dirty="0"/>
              <a:t>ectory) is used to create a new directory, </a:t>
            </a:r>
          </a:p>
          <a:p>
            <a:pPr>
              <a:buClr>
                <a:schemeClr val="tx1"/>
              </a:buClr>
            </a:pPr>
            <a:r>
              <a:rPr lang="en-US" altLang="x-none" sz="2400" dirty="0"/>
              <a:t>It can take more than one argument, interpreting each argument as another directory to create.</a:t>
            </a:r>
          </a:p>
          <a:p>
            <a:pPr>
              <a:buClr>
                <a:schemeClr val="tx1"/>
              </a:buClr>
            </a:pPr>
            <a:r>
              <a:rPr lang="en-US" altLang="x-none" sz="2400" dirty="0"/>
              <a:t>By default, it will create the new directory as a subdirectory of the current directory</a:t>
            </a:r>
          </a:p>
          <a:p>
            <a:pPr>
              <a:buClr>
                <a:schemeClr val="accent2"/>
              </a:buClr>
            </a:pPr>
            <a:endParaRPr lang="en-US" altLang="x-none" sz="2400" dirty="0"/>
          </a:p>
        </p:txBody>
      </p:sp>
      <p:sp>
        <p:nvSpPr>
          <p:cNvPr id="110596" name="Rectangle 4"/>
          <p:cNvSpPr>
            <a:spLocks noChangeArrowheads="1"/>
          </p:cNvSpPr>
          <p:nvPr/>
        </p:nvSpPr>
        <p:spPr bwMode="auto">
          <a:xfrm>
            <a:off x="381000" y="4572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mkdir</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0598" name="Rectangle 6"/>
          <p:cNvSpPr>
            <a:spLocks noChangeArrowheads="1"/>
          </p:cNvSpPr>
          <p:nvPr/>
        </p:nvSpPr>
        <p:spPr bwMode="auto">
          <a:xfrm>
            <a:off x="381000" y="3505201"/>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err="1">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rmdir</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0600" name="Text Box 8"/>
          <p:cNvSpPr txBox="1">
            <a:spLocks noChangeArrowheads="1"/>
          </p:cNvSpPr>
          <p:nvPr/>
        </p:nvSpPr>
        <p:spPr bwMode="auto">
          <a:xfrm>
            <a:off x="533400" y="4267201"/>
            <a:ext cx="7467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dirty="0" err="1">
                <a:solidFill>
                  <a:srgbClr val="FF0000"/>
                </a:solidFill>
              </a:rPr>
              <a:t>rmdir</a:t>
            </a:r>
            <a:r>
              <a:rPr lang="en-US" altLang="x-none" dirty="0">
                <a:solidFill>
                  <a:srgbClr val="FF0000"/>
                </a:solidFill>
              </a:rPr>
              <a:t> </a:t>
            </a:r>
            <a:r>
              <a:rPr lang="en-US" altLang="x-none" dirty="0"/>
              <a:t>(</a:t>
            </a:r>
            <a:r>
              <a:rPr lang="en-US" altLang="x-none" b="1" dirty="0">
                <a:solidFill>
                  <a:srgbClr val="FF0000"/>
                </a:solidFill>
              </a:rPr>
              <a:t>r</a:t>
            </a:r>
            <a:r>
              <a:rPr lang="en-US" altLang="x-none" dirty="0"/>
              <a:t>e</a:t>
            </a:r>
            <a:r>
              <a:rPr lang="en-US" altLang="x-none" b="1" dirty="0">
                <a:solidFill>
                  <a:srgbClr val="FF0000"/>
                </a:solidFill>
              </a:rPr>
              <a:t>m</a:t>
            </a:r>
            <a:r>
              <a:rPr lang="en-US" altLang="x-none" dirty="0"/>
              <a:t>ove </a:t>
            </a:r>
            <a:r>
              <a:rPr lang="en-US" altLang="x-none" b="1" dirty="0">
                <a:solidFill>
                  <a:srgbClr val="FF0000"/>
                </a:solidFill>
              </a:rPr>
              <a:t>dir</a:t>
            </a:r>
            <a:r>
              <a:rPr lang="en-US" altLang="x-none" dirty="0"/>
              <a:t>ectory) is used to remove a directory, </a:t>
            </a:r>
          </a:p>
          <a:p>
            <a:pPr>
              <a:buClr>
                <a:schemeClr val="tx1"/>
              </a:buClr>
              <a:buFontTx/>
              <a:buChar char="•"/>
            </a:pPr>
            <a:r>
              <a:rPr lang="en-US" altLang="x-none" dirty="0">
                <a:solidFill>
                  <a:srgbClr val="FF0000"/>
                </a:solidFill>
              </a:rPr>
              <a:t>  </a:t>
            </a:r>
            <a:r>
              <a:rPr lang="en-US" altLang="x-none" b="1" dirty="0" err="1">
                <a:solidFill>
                  <a:srgbClr val="FF0000"/>
                </a:solidFill>
              </a:rPr>
              <a:t>rmdir</a:t>
            </a:r>
            <a:r>
              <a:rPr lang="en-US" altLang="x-none" dirty="0"/>
              <a:t> will refuse to remove a </a:t>
            </a:r>
            <a:r>
              <a:rPr lang="en-US" altLang="x-none" dirty="0">
                <a:solidFill>
                  <a:srgbClr val="008000"/>
                </a:solidFill>
              </a:rPr>
              <a:t>non-existent directory</a:t>
            </a:r>
            <a:r>
              <a:rPr lang="en-US" altLang="x-none" dirty="0"/>
              <a:t>, as well as a </a:t>
            </a:r>
            <a:r>
              <a:rPr lang="en-US" altLang="x-none" b="1" dirty="0">
                <a:solidFill>
                  <a:srgbClr val="008000"/>
                </a:solidFill>
              </a:rPr>
              <a:t>directory that has anything in it</a:t>
            </a:r>
            <a:r>
              <a:rPr lang="en-US" altLang="x-none" dirty="0"/>
              <a:t>.</a:t>
            </a:r>
          </a:p>
          <a:p>
            <a:endParaRPr lang="en-US" altLang="x-non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17673D29-EB37-B445-8934-083070CB11D2}" type="slidenum">
              <a:rPr lang="en-US" altLang="x-none"/>
              <a:pPr/>
              <a:t>24</a:t>
            </a:fld>
            <a:endParaRPr lang="en-US" altLang="x-none"/>
          </a:p>
        </p:txBody>
      </p:sp>
      <p:sp>
        <p:nvSpPr>
          <p:cNvPr id="109570" name="Rectangle 2"/>
          <p:cNvSpPr>
            <a:spLocks noGrp="1" noChangeArrowheads="1"/>
          </p:cNvSpPr>
          <p:nvPr>
            <p:ph type="body" sz="half" idx="1"/>
          </p:nvPr>
        </p:nvSpPr>
        <p:spPr>
          <a:xfrm>
            <a:off x="457199" y="457200"/>
            <a:ext cx="5526741" cy="533400"/>
          </a:xfrm>
        </p:spPr>
        <p:txBody>
          <a:bodyPr/>
          <a:lstStyle/>
          <a:p>
            <a:pPr>
              <a:buClr>
                <a:schemeClr val="tx1"/>
              </a:buClr>
            </a:pPr>
            <a:r>
              <a:rPr lang="en-US" altLang="x-none" sz="2400" dirty="0"/>
              <a:t>And now, let’s return to </a:t>
            </a:r>
            <a:r>
              <a:rPr lang="en-US" altLang="x-none" sz="2400" b="1" dirty="0">
                <a:solidFill>
                  <a:srgbClr val="FF0000"/>
                </a:solidFill>
              </a:rPr>
              <a:t>cd</a:t>
            </a:r>
            <a:r>
              <a:rPr lang="en-US" altLang="x-none" sz="2400" dirty="0"/>
              <a:t>. Try this: </a:t>
            </a:r>
          </a:p>
        </p:txBody>
      </p:sp>
      <p:sp>
        <p:nvSpPr>
          <p:cNvPr id="109572" name="Rectangle 4"/>
          <p:cNvSpPr>
            <a:spLocks noChangeArrowheads="1"/>
          </p:cNvSpPr>
          <p:nvPr/>
        </p:nvSpPr>
        <p:spPr bwMode="auto">
          <a:xfrm>
            <a:off x="1752600" y="990600"/>
            <a:ext cx="3276600" cy="861774"/>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b="1" dirty="0">
                <a:solidFill>
                  <a:srgbClr val="FFFF00"/>
                </a:solidFill>
              </a:rPr>
              <a:t>bash-3.2$ </a:t>
            </a:r>
            <a:r>
              <a:rPr lang="en-US" altLang="x-none" sz="2000" b="1" dirty="0">
                <a:solidFill>
                  <a:schemeClr val="bg1"/>
                </a:solidFill>
              </a:rPr>
              <a:t>cd /</a:t>
            </a:r>
            <a:r>
              <a:rPr lang="en-US" altLang="x-none" sz="2000" b="1" dirty="0" err="1">
                <a:solidFill>
                  <a:schemeClr val="bg1"/>
                </a:solidFill>
              </a:rPr>
              <a:t>larry</a:t>
            </a:r>
            <a:r>
              <a:rPr lang="en-US" altLang="x-none" sz="2000" dirty="0">
                <a:solidFill>
                  <a:schemeClr val="bg1"/>
                </a:solidFill>
              </a:rPr>
              <a:t>                       </a:t>
            </a:r>
          </a:p>
          <a:p>
            <a:pPr>
              <a:spcBef>
                <a:spcPct val="50000"/>
              </a:spcBef>
            </a:pPr>
            <a:r>
              <a:rPr lang="en-US" altLang="x-none" sz="2000" b="1" dirty="0">
                <a:solidFill>
                  <a:srgbClr val="FFFF00"/>
                </a:solidFill>
              </a:rPr>
              <a:t>bash-3.2$</a:t>
            </a:r>
            <a:endParaRPr lang="en-US" altLang="x-none" sz="2000" dirty="0">
              <a:solidFill>
                <a:srgbClr val="FFFF00"/>
              </a:solidFill>
            </a:endParaRPr>
          </a:p>
        </p:txBody>
      </p:sp>
      <p:sp>
        <p:nvSpPr>
          <p:cNvPr id="109573" name="Rectangle 5"/>
          <p:cNvSpPr>
            <a:spLocks noChangeArrowheads="1"/>
          </p:cNvSpPr>
          <p:nvPr/>
        </p:nvSpPr>
        <p:spPr bwMode="auto">
          <a:xfrm>
            <a:off x="457200" y="1981200"/>
            <a:ext cx="7772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 If you </a:t>
            </a:r>
            <a:r>
              <a:rPr lang="en-US" altLang="x-none" b="1" dirty="0"/>
              <a:t>omit the optional argument</a:t>
            </a:r>
            <a:r>
              <a:rPr lang="en-US" altLang="x-none" dirty="0"/>
              <a:t> </a:t>
            </a:r>
            <a:r>
              <a:rPr lang="en-US" altLang="x-none" i="1" dirty="0"/>
              <a:t>directory</a:t>
            </a:r>
            <a:r>
              <a:rPr lang="en-US" altLang="x-none" dirty="0"/>
              <a:t>, you’re </a:t>
            </a:r>
            <a:r>
              <a:rPr lang="en-US" altLang="x-none" b="1" dirty="0"/>
              <a:t>returned to your home</a:t>
            </a:r>
            <a:r>
              <a:rPr lang="en-US" altLang="x-none" dirty="0"/>
              <a:t>, or original directory (the same as typing </a:t>
            </a:r>
            <a:r>
              <a:rPr lang="en-US" altLang="x-none" b="1" dirty="0">
                <a:solidFill>
                  <a:srgbClr val="FF0000"/>
                </a:solidFill>
              </a:rPr>
              <a:t>cd ~</a:t>
            </a:r>
            <a:r>
              <a:rPr lang="en-US" altLang="x-none" dirty="0"/>
              <a:t> ).  Otherwise, </a:t>
            </a:r>
            <a:r>
              <a:rPr lang="en-US" altLang="x-none" b="1" dirty="0">
                <a:solidFill>
                  <a:srgbClr val="FF0000"/>
                </a:solidFill>
              </a:rPr>
              <a:t>cd</a:t>
            </a:r>
            <a:r>
              <a:rPr lang="en-US" altLang="x-none" dirty="0"/>
              <a:t> will change you to the specified directory.</a:t>
            </a:r>
          </a:p>
          <a:p>
            <a:pPr>
              <a:buClr>
                <a:schemeClr val="tx1"/>
              </a:buClr>
              <a:buFontTx/>
              <a:buChar char="•"/>
            </a:pPr>
            <a:endParaRPr lang="en-US" altLang="x-none" dirty="0"/>
          </a:p>
          <a:p>
            <a:pPr>
              <a:buClr>
                <a:schemeClr val="tx1"/>
              </a:buClr>
              <a:buFontTx/>
              <a:buChar char="•"/>
            </a:pPr>
            <a:r>
              <a:rPr lang="en-US" altLang="x-none" dirty="0"/>
              <a:t> There are two directories used only for relative pathnames: </a:t>
            </a:r>
          </a:p>
          <a:p>
            <a:pPr lvl="1">
              <a:buClr>
                <a:schemeClr val="tx1"/>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008000"/>
                </a:solidFill>
              </a:rPr>
              <a:t>current directory</a:t>
            </a:r>
          </a:p>
          <a:p>
            <a:pPr lvl="1">
              <a:buClr>
                <a:schemeClr val="tx1"/>
              </a:buClr>
              <a:buFontTx/>
              <a:buChar char="•"/>
            </a:pPr>
            <a:r>
              <a:rPr lang="en-US" altLang="x-none" dirty="0"/>
              <a:t> The directory “</a:t>
            </a:r>
            <a:r>
              <a:rPr lang="en-US" altLang="x-none" dirty="0">
                <a:solidFill>
                  <a:srgbClr val="FF0000"/>
                </a:solidFill>
              </a:rPr>
              <a:t>..</a:t>
            </a:r>
            <a:r>
              <a:rPr lang="en-US" altLang="x-none" dirty="0"/>
              <a:t>” refers to the </a:t>
            </a:r>
            <a:r>
              <a:rPr lang="en-US" altLang="x-none" dirty="0">
                <a:solidFill>
                  <a:srgbClr val="008000"/>
                </a:solidFill>
              </a:rPr>
              <a:t>parent directory </a:t>
            </a:r>
            <a:r>
              <a:rPr lang="en-US" altLang="x-none" dirty="0"/>
              <a:t>of the current directory</a:t>
            </a:r>
          </a:p>
          <a:p>
            <a:pPr>
              <a:buClr>
                <a:schemeClr val="tx1"/>
              </a:buClr>
              <a:buFontTx/>
              <a:buChar char="•"/>
            </a:pPr>
            <a:r>
              <a:rPr lang="en-US" altLang="x-none" dirty="0"/>
              <a:t>The directory “</a:t>
            </a:r>
            <a:r>
              <a:rPr lang="en-US" altLang="x-none" b="1" dirty="0">
                <a:solidFill>
                  <a:srgbClr val="FF0000"/>
                </a:solidFill>
              </a:rPr>
              <a:t>..</a:t>
            </a:r>
            <a:r>
              <a:rPr lang="en-US" altLang="x-none" dirty="0"/>
              <a:t>” is most useful moving back up a directory: 	</a:t>
            </a:r>
            <a:r>
              <a:rPr lang="en-US" altLang="x-none" b="1" dirty="0">
                <a:solidFill>
                  <a:srgbClr val="FF0000"/>
                </a:solidFill>
              </a:rPr>
              <a:t>cd ..</a:t>
            </a:r>
            <a:endParaRPr lang="en-US" altLang="x-none" b="1" dirty="0"/>
          </a:p>
          <a:p>
            <a:pPr>
              <a:buClr>
                <a:schemeClr val="tx1"/>
              </a:buClr>
              <a:buFontTx/>
              <a:buChar char="•"/>
            </a:pPr>
            <a:r>
              <a:rPr lang="en-US" altLang="x-none" dirty="0"/>
              <a:t>The command “</a:t>
            </a:r>
            <a:r>
              <a:rPr lang="en-US" altLang="x-none" b="1" dirty="0">
                <a:solidFill>
                  <a:srgbClr val="FF0000"/>
                </a:solidFill>
              </a:rPr>
              <a:t>cd  –</a:t>
            </a:r>
            <a:r>
              <a:rPr lang="en-US" altLang="x-none" dirty="0"/>
              <a:t>” will return you to the most recent directory visited.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DA9A5B44-C51F-7E45-ADC2-D490D3DD8D0D}" type="slidenum">
              <a:rPr lang="en-US" altLang="x-none"/>
              <a:pPr/>
              <a:t>25</a:t>
            </a:fld>
            <a:endParaRPr lang="en-US" altLang="x-none"/>
          </a:p>
        </p:txBody>
      </p:sp>
      <p:sp>
        <p:nvSpPr>
          <p:cNvPr id="113666" name="Rectangle 2"/>
          <p:cNvSpPr>
            <a:spLocks noGrp="1" noChangeArrowheads="1"/>
          </p:cNvSpPr>
          <p:nvPr>
            <p:ph type="body" idx="1"/>
          </p:nvPr>
        </p:nvSpPr>
        <p:spPr>
          <a:xfrm>
            <a:off x="304800" y="1143000"/>
            <a:ext cx="8077200" cy="1295400"/>
          </a:xfrm>
        </p:spPr>
        <p:txBody>
          <a:bodyPr/>
          <a:lstStyle/>
          <a:p>
            <a:pPr>
              <a:buClr>
                <a:schemeClr val="tx1"/>
              </a:buClr>
            </a:pPr>
            <a:r>
              <a:rPr lang="en-US" altLang="x-none" sz="2400" dirty="0"/>
              <a:t>The primary commands for manipulating files under *nix are </a:t>
            </a:r>
            <a:r>
              <a:rPr lang="en-US" altLang="x-none" sz="2400" b="1" dirty="0">
                <a:solidFill>
                  <a:srgbClr val="FF0000"/>
                </a:solidFill>
              </a:rPr>
              <a:t>cp</a:t>
            </a:r>
            <a:r>
              <a:rPr lang="en-US" altLang="x-none" sz="2400" dirty="0"/>
              <a:t>,</a:t>
            </a:r>
            <a:r>
              <a:rPr lang="en-US" altLang="x-none" sz="2400" dirty="0">
                <a:solidFill>
                  <a:srgbClr val="800000"/>
                </a:solidFill>
              </a:rPr>
              <a:t> </a:t>
            </a:r>
            <a:r>
              <a:rPr lang="en-US" altLang="x-none" sz="2400" b="1" dirty="0">
                <a:solidFill>
                  <a:srgbClr val="FF0000"/>
                </a:solidFill>
              </a:rPr>
              <a:t>mv</a:t>
            </a:r>
            <a:r>
              <a:rPr lang="en-US" altLang="x-none" sz="2400" dirty="0"/>
              <a:t>, and </a:t>
            </a:r>
            <a:r>
              <a:rPr lang="en-US" altLang="x-none" sz="2400" b="1" dirty="0">
                <a:solidFill>
                  <a:srgbClr val="FF0000"/>
                </a:solidFill>
              </a:rPr>
              <a:t>rm</a:t>
            </a:r>
            <a:r>
              <a:rPr lang="en-US" altLang="x-none" sz="2400" dirty="0"/>
              <a:t>.  They stand for </a:t>
            </a:r>
            <a:r>
              <a:rPr lang="en-US" altLang="x-none" sz="2400" b="1" dirty="0">
                <a:solidFill>
                  <a:srgbClr val="FF0000"/>
                </a:solidFill>
              </a:rPr>
              <a:t>c</a:t>
            </a:r>
            <a:r>
              <a:rPr lang="en-US" altLang="x-none" sz="2400" dirty="0">
                <a:solidFill>
                  <a:schemeClr val="tx2"/>
                </a:solidFill>
              </a:rPr>
              <a:t>o</a:t>
            </a:r>
            <a:r>
              <a:rPr lang="en-US" altLang="x-none" sz="2400" b="1" dirty="0">
                <a:solidFill>
                  <a:srgbClr val="FF0000"/>
                </a:solidFill>
              </a:rPr>
              <a:t>p</a:t>
            </a:r>
            <a:r>
              <a:rPr lang="en-US" altLang="x-none" sz="2400" dirty="0">
                <a:solidFill>
                  <a:schemeClr val="tx2"/>
                </a:solidFill>
              </a:rPr>
              <a:t>y, </a:t>
            </a:r>
            <a:r>
              <a:rPr lang="en-US" altLang="x-none" sz="2400" b="1" dirty="0">
                <a:solidFill>
                  <a:srgbClr val="FF0000"/>
                </a:solidFill>
              </a:rPr>
              <a:t>m</a:t>
            </a:r>
            <a:r>
              <a:rPr lang="en-US" altLang="x-none" sz="2400" dirty="0">
                <a:solidFill>
                  <a:schemeClr val="tx2"/>
                </a:solidFill>
              </a:rPr>
              <a:t>o</a:t>
            </a:r>
            <a:r>
              <a:rPr lang="en-US" altLang="x-none" sz="2400" b="1" dirty="0">
                <a:solidFill>
                  <a:srgbClr val="FF0000"/>
                </a:solidFill>
              </a:rPr>
              <a:t>v</a:t>
            </a:r>
            <a:r>
              <a:rPr lang="en-US" altLang="x-none" sz="2400" dirty="0">
                <a:solidFill>
                  <a:schemeClr val="tx2"/>
                </a:solidFill>
              </a:rPr>
              <a:t>e, and </a:t>
            </a:r>
            <a:r>
              <a:rPr lang="en-US" altLang="x-none" sz="2400" b="1" dirty="0">
                <a:solidFill>
                  <a:srgbClr val="FF0000"/>
                </a:solidFill>
              </a:rPr>
              <a:t>r</a:t>
            </a:r>
            <a:r>
              <a:rPr lang="en-US" altLang="x-none" sz="2400" dirty="0">
                <a:solidFill>
                  <a:schemeClr val="tx2"/>
                </a:solidFill>
              </a:rPr>
              <a:t>e</a:t>
            </a:r>
            <a:r>
              <a:rPr lang="en-US" altLang="x-none" sz="2400" b="1" dirty="0">
                <a:solidFill>
                  <a:srgbClr val="FF0000"/>
                </a:solidFill>
              </a:rPr>
              <a:t>m</a:t>
            </a:r>
            <a:r>
              <a:rPr lang="en-US" altLang="x-none" sz="2400" dirty="0">
                <a:solidFill>
                  <a:schemeClr val="tx2"/>
                </a:solidFill>
              </a:rPr>
              <a:t>ove, respectively</a:t>
            </a:r>
            <a:r>
              <a:rPr lang="en-US" altLang="x-none" sz="2800" dirty="0">
                <a:solidFill>
                  <a:schemeClr val="tx2"/>
                </a:solidFill>
              </a:rPr>
              <a:t>.</a:t>
            </a:r>
          </a:p>
        </p:txBody>
      </p:sp>
      <p:sp>
        <p:nvSpPr>
          <p:cNvPr id="113668" name="Rectangle 4"/>
          <p:cNvSpPr>
            <a:spLocks noChangeArrowheads="1"/>
          </p:cNvSpPr>
          <p:nvPr/>
        </p:nvSpPr>
        <p:spPr bwMode="auto">
          <a:xfrm>
            <a:off x="304800" y="273050"/>
            <a:ext cx="551946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Moving Files/Directories</a:t>
            </a:r>
            <a:endParaRPr lang="en-US" altLang="x-none" sz="3200" b="1" u="sng" dirty="0">
              <a:solidFill>
                <a:srgbClr val="FF3300"/>
              </a:solidFill>
              <a:latin typeface="Arial" panose="020B0604020202020204" pitchFamily="34" charset="0"/>
              <a:cs typeface="Arial" panose="020B0604020202020204" pitchFamily="34" charset="0"/>
            </a:endParaRPr>
          </a:p>
        </p:txBody>
      </p:sp>
      <p:sp>
        <p:nvSpPr>
          <p:cNvPr id="113670" name="Rectangle 6"/>
          <p:cNvSpPr>
            <a:spLocks noChangeArrowheads="1"/>
          </p:cNvSpPr>
          <p:nvPr/>
        </p:nvSpPr>
        <p:spPr bwMode="auto">
          <a:xfrm>
            <a:off x="457200" y="3429000"/>
            <a:ext cx="80772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Clr>
                <a:schemeClr val="tx1"/>
              </a:buClr>
              <a:buFontTx/>
              <a:buChar char="•"/>
            </a:pPr>
            <a:r>
              <a:rPr lang="en-US" altLang="x-none" b="1" dirty="0">
                <a:solidFill>
                  <a:srgbClr val="FF0000"/>
                </a:solidFill>
              </a:rPr>
              <a:t> cp</a:t>
            </a:r>
            <a:r>
              <a:rPr lang="en-US" altLang="x-none" dirty="0"/>
              <a:t> is used to copy contents of file1 to file2</a:t>
            </a:r>
          </a:p>
          <a:p>
            <a:pPr lvl="1">
              <a:spcBef>
                <a:spcPct val="50000"/>
              </a:spcBef>
              <a:buClr>
                <a:schemeClr val="tx1"/>
              </a:buClr>
            </a:pPr>
            <a:r>
              <a:rPr lang="en-US" altLang="x-none" b="1" dirty="0">
                <a:solidFill>
                  <a:srgbClr val="FF0000"/>
                </a:solidFill>
              </a:rPr>
              <a:t>cp file1 file2</a:t>
            </a:r>
            <a:r>
              <a:rPr lang="en-US" altLang="x-none" dirty="0">
                <a:solidFill>
                  <a:srgbClr val="FF0000"/>
                </a:solidFill>
              </a:rPr>
              <a:t> </a:t>
            </a:r>
            <a:r>
              <a:rPr lang="en-US" altLang="x-none" sz="2000" dirty="0"/>
              <a:t>(</a:t>
            </a:r>
            <a:r>
              <a:rPr lang="en-US" altLang="x-none" sz="2000" i="1" dirty="0"/>
              <a:t>contents of file1 is copied to file2 in the same directory</a:t>
            </a:r>
            <a:r>
              <a:rPr lang="en-US" altLang="x-none" sz="2000" dirty="0"/>
              <a:t>)</a:t>
            </a:r>
          </a:p>
          <a:p>
            <a:pPr lvl="1">
              <a:spcBef>
                <a:spcPct val="50000"/>
              </a:spcBef>
              <a:buClr>
                <a:schemeClr val="tx1"/>
              </a:buClr>
            </a:pPr>
            <a:r>
              <a:rPr lang="en-US" altLang="x-none" b="1" dirty="0">
                <a:solidFill>
                  <a:srgbClr val="FF0000"/>
                </a:solidFill>
              </a:rPr>
              <a:t>cp folder1/file1 folder2 </a:t>
            </a:r>
            <a:r>
              <a:rPr lang="en-US" altLang="x-none" sz="2000" dirty="0"/>
              <a:t>(</a:t>
            </a:r>
            <a:r>
              <a:rPr lang="en-US" altLang="x-none" sz="2000" i="1" dirty="0"/>
              <a:t>contents of file1 is copied to file1 in the inside of folder2 directory</a:t>
            </a:r>
            <a:r>
              <a:rPr lang="en-US" altLang="x-none" sz="2000" dirty="0"/>
              <a:t>)</a:t>
            </a:r>
          </a:p>
        </p:txBody>
      </p:sp>
      <p:sp>
        <p:nvSpPr>
          <p:cNvPr id="113671" name="Rectangle 7"/>
          <p:cNvSpPr>
            <a:spLocks noChangeArrowheads="1"/>
          </p:cNvSpPr>
          <p:nvPr/>
        </p:nvSpPr>
        <p:spPr bwMode="auto">
          <a:xfrm>
            <a:off x="457200" y="2487037"/>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cp</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E9E25B5-6436-B449-B182-FA35C01E859E}" type="slidenum">
              <a:rPr lang="en-US" altLang="x-none"/>
              <a:pPr/>
              <a:t>26</a:t>
            </a:fld>
            <a:endParaRPr lang="en-US" altLang="x-none"/>
          </a:p>
        </p:txBody>
      </p:sp>
      <p:sp>
        <p:nvSpPr>
          <p:cNvPr id="115714" name="Rectangle 2"/>
          <p:cNvSpPr>
            <a:spLocks noGrp="1" noChangeArrowheads="1"/>
          </p:cNvSpPr>
          <p:nvPr>
            <p:ph type="body" idx="1"/>
          </p:nvPr>
        </p:nvSpPr>
        <p:spPr>
          <a:xfrm>
            <a:off x="381000" y="1295400"/>
            <a:ext cx="8229600" cy="990600"/>
          </a:xfrm>
        </p:spPr>
        <p:txBody>
          <a:bodyPr/>
          <a:lstStyle/>
          <a:p>
            <a:pPr>
              <a:buClr>
                <a:schemeClr val="tx1"/>
              </a:buClr>
            </a:pPr>
            <a:r>
              <a:rPr lang="en-US" altLang="x-none" sz="2400" b="1" dirty="0">
                <a:solidFill>
                  <a:srgbClr val="FF0000"/>
                </a:solidFill>
              </a:rPr>
              <a:t>rm</a:t>
            </a:r>
            <a:r>
              <a:rPr lang="en-US" altLang="x-none" sz="2400" dirty="0"/>
              <a:t> is used to </a:t>
            </a:r>
            <a:r>
              <a:rPr lang="en-US" altLang="x-none" sz="2400" dirty="0">
                <a:solidFill>
                  <a:srgbClr val="FF0000"/>
                </a:solidFill>
              </a:rPr>
              <a:t>r</a:t>
            </a:r>
            <a:r>
              <a:rPr lang="en-US" altLang="x-none" sz="2400" dirty="0"/>
              <a:t>e</a:t>
            </a:r>
            <a:r>
              <a:rPr lang="en-US" altLang="x-none" sz="2400" dirty="0">
                <a:solidFill>
                  <a:srgbClr val="FF0000"/>
                </a:solidFill>
              </a:rPr>
              <a:t>m</a:t>
            </a:r>
            <a:r>
              <a:rPr lang="en-US" altLang="x-none" sz="2400" dirty="0"/>
              <a:t>ove a file.</a:t>
            </a:r>
          </a:p>
          <a:p>
            <a:pPr lvl="1">
              <a:buClr>
                <a:schemeClr val="tx1"/>
              </a:buClr>
            </a:pPr>
            <a:r>
              <a:rPr lang="en-US" altLang="x-none" sz="2400" b="1" dirty="0">
                <a:solidFill>
                  <a:srgbClr val="FF0000"/>
                </a:solidFill>
                <a:latin typeface="Verdana" charset="0"/>
              </a:rPr>
              <a:t>rm </a:t>
            </a:r>
            <a:r>
              <a:rPr lang="en-US" altLang="x-none" sz="2400" b="1" i="1" dirty="0">
                <a:solidFill>
                  <a:srgbClr val="FF0000"/>
                </a:solidFill>
                <a:latin typeface="Verdana" charset="0"/>
              </a:rPr>
              <a:t>filename </a:t>
            </a:r>
            <a:r>
              <a:rPr lang="en-US" altLang="x-none" sz="2400" dirty="0">
                <a:solidFill>
                  <a:srgbClr val="008000"/>
                </a:solidFill>
                <a:latin typeface="Verdana" charset="0"/>
              </a:rPr>
              <a:t>---&gt;</a:t>
            </a:r>
            <a:r>
              <a:rPr lang="en-US" altLang="x-none" sz="2400" dirty="0">
                <a:solidFill>
                  <a:srgbClr val="FFCC00"/>
                </a:solidFill>
                <a:latin typeface="Verdana" charset="0"/>
              </a:rPr>
              <a:t> </a:t>
            </a:r>
            <a:r>
              <a:rPr lang="en-US" altLang="x-none" sz="2400" dirty="0"/>
              <a:t>removes a file named</a:t>
            </a:r>
            <a:r>
              <a:rPr lang="en-US" altLang="x-none" sz="2400" dirty="0">
                <a:latin typeface="Verdana" charset="0"/>
              </a:rPr>
              <a:t> </a:t>
            </a:r>
            <a:r>
              <a:rPr lang="en-US" altLang="x-none" sz="2400" i="1" dirty="0">
                <a:solidFill>
                  <a:srgbClr val="008000"/>
                </a:solidFill>
              </a:rPr>
              <a:t>filename</a:t>
            </a:r>
            <a:endParaRPr lang="en-US" altLang="x-none" sz="2000" dirty="0"/>
          </a:p>
        </p:txBody>
      </p:sp>
      <p:sp>
        <p:nvSpPr>
          <p:cNvPr id="115716" name="Rectangle 4"/>
          <p:cNvSpPr>
            <a:spLocks noChangeArrowheads="1"/>
          </p:cNvSpPr>
          <p:nvPr/>
        </p:nvSpPr>
        <p:spPr bwMode="auto">
          <a:xfrm>
            <a:off x="533400" y="457200"/>
            <a:ext cx="990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rm</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5718" name="Rectangle 6"/>
          <p:cNvSpPr>
            <a:spLocks noChangeArrowheads="1"/>
          </p:cNvSpPr>
          <p:nvPr/>
        </p:nvSpPr>
        <p:spPr bwMode="auto">
          <a:xfrm>
            <a:off x="457200" y="3200400"/>
            <a:ext cx="8305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dirty="0">
                <a:solidFill>
                  <a:srgbClr val="FF0000"/>
                </a:solidFill>
              </a:rPr>
              <a:t>mv</a:t>
            </a:r>
            <a:r>
              <a:rPr lang="en-US" altLang="x-none" dirty="0"/>
              <a:t> is used to </a:t>
            </a:r>
            <a:r>
              <a:rPr lang="en-US" altLang="x-none" dirty="0">
                <a:solidFill>
                  <a:srgbClr val="FF0000"/>
                </a:solidFill>
              </a:rPr>
              <a:t>m</a:t>
            </a:r>
            <a:r>
              <a:rPr lang="en-US" altLang="x-none" dirty="0"/>
              <a:t>o</a:t>
            </a:r>
            <a:r>
              <a:rPr lang="en-US" altLang="x-none" dirty="0">
                <a:solidFill>
                  <a:srgbClr val="FF0000"/>
                </a:solidFill>
              </a:rPr>
              <a:t>v</a:t>
            </a:r>
            <a:r>
              <a:rPr lang="en-US" altLang="x-none" dirty="0"/>
              <a:t>e a file.</a:t>
            </a:r>
          </a:p>
          <a:p>
            <a:pPr lvl="1">
              <a:spcBef>
                <a:spcPct val="20000"/>
              </a:spcBef>
              <a:buClr>
                <a:schemeClr val="tx1"/>
              </a:buClr>
              <a:buFontTx/>
              <a:buChar char="–"/>
            </a:pPr>
            <a:r>
              <a:rPr lang="en-US" altLang="x-none" b="1" dirty="0">
                <a:solidFill>
                  <a:srgbClr val="FF0000"/>
                </a:solidFill>
                <a:latin typeface="Verdana" charset="0"/>
              </a:rPr>
              <a:t>mv </a:t>
            </a:r>
            <a:r>
              <a:rPr lang="en-US" altLang="x-none" b="1" i="1" dirty="0">
                <a:solidFill>
                  <a:srgbClr val="FF0000"/>
                </a:solidFill>
                <a:latin typeface="Verdana" charset="0"/>
              </a:rPr>
              <a:t>filename /path/newname </a:t>
            </a:r>
            <a:r>
              <a:rPr lang="en-US" altLang="x-none" dirty="0">
                <a:solidFill>
                  <a:srgbClr val="008000"/>
                </a:solidFill>
                <a:latin typeface="Verdana" charset="0"/>
              </a:rPr>
              <a:t>---&gt;</a:t>
            </a:r>
            <a:r>
              <a:rPr lang="en-US" altLang="x-none" dirty="0">
                <a:solidFill>
                  <a:srgbClr val="FFCC00"/>
                </a:solidFill>
                <a:latin typeface="Verdana" charset="0"/>
              </a:rPr>
              <a:t> </a:t>
            </a:r>
            <a:r>
              <a:rPr lang="en-US" altLang="x-none" dirty="0"/>
              <a:t>moves a file named</a:t>
            </a:r>
            <a:r>
              <a:rPr lang="en-US" altLang="x-none" dirty="0">
                <a:latin typeface="Verdana" charset="0"/>
              </a:rPr>
              <a:t> </a:t>
            </a:r>
            <a:r>
              <a:rPr lang="en-US" altLang="x-none" i="1" dirty="0">
                <a:solidFill>
                  <a:srgbClr val="008000"/>
                </a:solidFill>
              </a:rPr>
              <a:t>filename </a:t>
            </a:r>
            <a:r>
              <a:rPr lang="en-US" altLang="x-none" dirty="0"/>
              <a:t>to a new location, with a new name</a:t>
            </a:r>
            <a:endParaRPr lang="en-US" altLang="x-none" i="1" dirty="0">
              <a:solidFill>
                <a:srgbClr val="008000"/>
              </a:solidFill>
            </a:endParaRPr>
          </a:p>
          <a:p>
            <a:pPr>
              <a:spcBef>
                <a:spcPct val="20000"/>
              </a:spcBef>
              <a:buClr>
                <a:schemeClr val="tx1"/>
              </a:buClr>
              <a:buFontTx/>
              <a:buChar char="•"/>
            </a:pPr>
            <a:r>
              <a:rPr lang="en-US" altLang="x-none" dirty="0"/>
              <a:t>looks like </a:t>
            </a:r>
            <a:r>
              <a:rPr lang="en-US" altLang="x-none" b="1" dirty="0">
                <a:solidFill>
                  <a:srgbClr val="FF0000"/>
                </a:solidFill>
              </a:rPr>
              <a:t>cp</a:t>
            </a:r>
            <a:r>
              <a:rPr lang="en-US" altLang="x-none" dirty="0"/>
              <a:t>, except that it </a:t>
            </a:r>
            <a:r>
              <a:rPr lang="en-US" altLang="x-none" dirty="0">
                <a:solidFill>
                  <a:srgbClr val="008000"/>
                </a:solidFill>
              </a:rPr>
              <a:t>deletes the original file </a:t>
            </a:r>
            <a:r>
              <a:rPr lang="en-US" altLang="x-none" dirty="0"/>
              <a:t>after copying it.</a:t>
            </a:r>
          </a:p>
          <a:p>
            <a:pPr>
              <a:spcBef>
                <a:spcPct val="20000"/>
              </a:spcBef>
              <a:buClr>
                <a:schemeClr val="tx1"/>
              </a:buClr>
              <a:buFontTx/>
              <a:buChar char="•"/>
            </a:pPr>
            <a:r>
              <a:rPr lang="en-US" altLang="x-none" b="1" dirty="0">
                <a:solidFill>
                  <a:srgbClr val="FF0000"/>
                </a:solidFill>
              </a:rPr>
              <a:t>mv</a:t>
            </a:r>
            <a:r>
              <a:rPr lang="en-US" altLang="x-none" dirty="0"/>
              <a:t> will </a:t>
            </a:r>
            <a:r>
              <a:rPr lang="en-US" altLang="x-none" dirty="0">
                <a:solidFill>
                  <a:srgbClr val="008000"/>
                </a:solidFill>
              </a:rPr>
              <a:t>rename</a:t>
            </a:r>
            <a:r>
              <a:rPr lang="en-US" altLang="x-none" dirty="0"/>
              <a:t> a file if the second argument is </a:t>
            </a:r>
            <a:r>
              <a:rPr lang="en-US" altLang="x-none" dirty="0">
                <a:solidFill>
                  <a:srgbClr val="008000"/>
                </a:solidFill>
              </a:rPr>
              <a:t>a file</a:t>
            </a:r>
            <a:r>
              <a:rPr lang="en-US" altLang="x-none" dirty="0"/>
              <a:t>.  If the second argument is a </a:t>
            </a:r>
            <a:r>
              <a:rPr lang="en-US" altLang="x-none" dirty="0">
                <a:solidFill>
                  <a:srgbClr val="008000"/>
                </a:solidFill>
              </a:rPr>
              <a:t>directory</a:t>
            </a:r>
            <a:r>
              <a:rPr lang="en-US" altLang="x-none" dirty="0"/>
              <a:t>, </a:t>
            </a:r>
            <a:r>
              <a:rPr lang="en-US" altLang="x-none" b="1" dirty="0">
                <a:solidFill>
                  <a:srgbClr val="FF0000"/>
                </a:solidFill>
              </a:rPr>
              <a:t>mv</a:t>
            </a:r>
            <a:r>
              <a:rPr lang="en-US" altLang="x-none" dirty="0"/>
              <a:t> will </a:t>
            </a:r>
            <a:r>
              <a:rPr lang="en-US" altLang="x-none" dirty="0">
                <a:solidFill>
                  <a:srgbClr val="008000"/>
                </a:solidFill>
              </a:rPr>
              <a:t>move</a:t>
            </a:r>
            <a:r>
              <a:rPr lang="en-US" altLang="x-none" dirty="0"/>
              <a:t> the file to the </a:t>
            </a:r>
            <a:r>
              <a:rPr lang="en-US" altLang="x-none" dirty="0">
                <a:solidFill>
                  <a:srgbClr val="008000"/>
                </a:solidFill>
              </a:rPr>
              <a:t>new directory</a:t>
            </a:r>
            <a:r>
              <a:rPr lang="en-US" altLang="x-none" dirty="0"/>
              <a:t>, keeping it’s </a:t>
            </a:r>
            <a:r>
              <a:rPr lang="en-US" altLang="x-none" dirty="0" err="1"/>
              <a:t>shortname</a:t>
            </a:r>
            <a:r>
              <a:rPr lang="en-US" altLang="x-none" dirty="0"/>
              <a:t> the same.</a:t>
            </a:r>
          </a:p>
        </p:txBody>
      </p:sp>
      <p:sp>
        <p:nvSpPr>
          <p:cNvPr id="115719" name="Rectangle 7"/>
          <p:cNvSpPr>
            <a:spLocks noChangeArrowheads="1"/>
          </p:cNvSpPr>
          <p:nvPr/>
        </p:nvSpPr>
        <p:spPr bwMode="auto">
          <a:xfrm>
            <a:off x="609600" y="2362200"/>
            <a:ext cx="1143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2400">
                <a:solidFill>
                  <a:schemeClr val="tx1"/>
                </a:solidFill>
                <a:latin typeface="Times New Roman" charset="0"/>
              </a:defRPr>
            </a:lvl1pPr>
            <a:lvl2pPr>
              <a:defRPr sz="2400">
                <a:solidFill>
                  <a:schemeClr val="tx1"/>
                </a:solidFill>
                <a:latin typeface="Times New Roman" charset="0"/>
              </a:defRPr>
            </a:lvl2pPr>
            <a:lvl3pPr>
              <a:defRPr sz="2400">
                <a:solidFill>
                  <a:schemeClr val="tx1"/>
                </a:solidFill>
                <a:latin typeface="Times New Roman" charset="0"/>
              </a:defRPr>
            </a:lvl3pPr>
            <a:lvl4pPr>
              <a:defRPr sz="2400">
                <a:solidFill>
                  <a:schemeClr val="tx1"/>
                </a:solidFill>
                <a:latin typeface="Times New Roman" charset="0"/>
              </a:defRPr>
            </a:lvl4pPr>
            <a:lvl5pPr>
              <a:defRPr sz="2400">
                <a:solidFill>
                  <a:schemeClr val="tx1"/>
                </a:solidFill>
                <a:latin typeface="Times New Roman" charset="0"/>
              </a:defRPr>
            </a:lvl5pPr>
            <a:lvl6pPr marL="457200" fontAlgn="base">
              <a:spcBef>
                <a:spcPct val="0"/>
              </a:spcBef>
              <a:spcAft>
                <a:spcPct val="0"/>
              </a:spcAft>
              <a:defRPr sz="2400">
                <a:solidFill>
                  <a:schemeClr val="tx1"/>
                </a:solidFill>
                <a:latin typeface="Times New Roman" charset="0"/>
              </a:defRPr>
            </a:lvl6pPr>
            <a:lvl7pPr marL="914400" fontAlgn="base">
              <a:spcBef>
                <a:spcPct val="0"/>
              </a:spcBef>
              <a:spcAft>
                <a:spcPct val="0"/>
              </a:spcAft>
              <a:defRPr sz="2400">
                <a:solidFill>
                  <a:schemeClr val="tx1"/>
                </a:solidFill>
                <a:latin typeface="Times New Roman" charset="0"/>
              </a:defRPr>
            </a:lvl7pPr>
            <a:lvl8pPr marL="1371600" fontAlgn="base">
              <a:spcBef>
                <a:spcPct val="0"/>
              </a:spcBef>
              <a:spcAft>
                <a:spcPct val="0"/>
              </a:spcAft>
              <a:defRPr sz="2400">
                <a:solidFill>
                  <a:schemeClr val="tx1"/>
                </a:solidFill>
                <a:latin typeface="Times New Roman" charset="0"/>
              </a:defRPr>
            </a:lvl8pPr>
            <a:lvl9pPr marL="1828800" fontAlgn="base">
              <a:spcBef>
                <a:spcPct val="0"/>
              </a:spcBef>
              <a:spcAft>
                <a:spcPct val="0"/>
              </a:spcAft>
              <a:defRPr sz="2400">
                <a:solidFill>
                  <a:schemeClr val="tx1"/>
                </a:solidFill>
                <a:latin typeface="Times New Roman" charset="0"/>
              </a:defRPr>
            </a:lvl9pPr>
          </a:lstStyle>
          <a:p>
            <a:pPr>
              <a:buClr>
                <a:schemeClr val="accent2"/>
              </a:buClr>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mv</a:t>
            </a:r>
            <a:endParaRPr lang="en-US" altLang="x-none" sz="36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AA516E-63EB-6841-AFDA-87A6A110DF01}" type="slidenum">
              <a:rPr lang="en-US" altLang="x-none"/>
              <a:pPr/>
              <a:t>27</a:t>
            </a:fld>
            <a:endParaRPr lang="en-US" altLang="x-none"/>
          </a:p>
        </p:txBody>
      </p:sp>
      <p:sp>
        <p:nvSpPr>
          <p:cNvPr id="118786" name="Rectangle 2"/>
          <p:cNvSpPr>
            <a:spLocks noGrp="1" noChangeArrowheads="1"/>
          </p:cNvSpPr>
          <p:nvPr>
            <p:ph type="body" idx="1"/>
          </p:nvPr>
        </p:nvSpPr>
        <p:spPr>
          <a:xfrm>
            <a:off x="443706" y="1214446"/>
            <a:ext cx="8256588" cy="3160713"/>
          </a:xfrm>
        </p:spPr>
        <p:txBody>
          <a:bodyPr/>
          <a:lstStyle/>
          <a:p>
            <a:pPr>
              <a:buClr>
                <a:schemeClr val="tx1"/>
              </a:buClr>
            </a:pPr>
            <a:r>
              <a:rPr lang="en-US" altLang="x-none" sz="2400" dirty="0"/>
              <a:t>In addition to the commands like </a:t>
            </a:r>
            <a:r>
              <a:rPr lang="en-US" altLang="x-none" sz="2400" b="1" dirty="0">
                <a:solidFill>
                  <a:srgbClr val="FF0000"/>
                </a:solidFill>
              </a:rPr>
              <a:t>cd</a:t>
            </a:r>
            <a:r>
              <a:rPr lang="en-US" altLang="x-none" sz="2400" dirty="0">
                <a:solidFill>
                  <a:srgbClr val="800000"/>
                </a:solidFill>
              </a:rPr>
              <a:t>, </a:t>
            </a:r>
            <a:r>
              <a:rPr lang="en-US" altLang="x-none" sz="2400" b="1" dirty="0">
                <a:solidFill>
                  <a:srgbClr val="FF0000"/>
                </a:solidFill>
              </a:rPr>
              <a:t>mv</a:t>
            </a:r>
            <a:r>
              <a:rPr lang="en-US" altLang="x-none" sz="2400" dirty="0"/>
              <a:t>, and </a:t>
            </a:r>
            <a:r>
              <a:rPr lang="en-US" altLang="x-none" sz="2400" b="1" dirty="0">
                <a:solidFill>
                  <a:srgbClr val="FF0000"/>
                </a:solidFill>
              </a:rPr>
              <a:t>rm</a:t>
            </a:r>
            <a:r>
              <a:rPr lang="en-US" altLang="x-none" sz="2400" dirty="0">
                <a:solidFill>
                  <a:srgbClr val="800000"/>
                </a:solidFill>
              </a:rPr>
              <a:t>,</a:t>
            </a:r>
            <a:r>
              <a:rPr lang="en-US" altLang="x-none" sz="2400" dirty="0"/>
              <a:t> we learned in the directories discussion, there are other commands that just operate on files, but not the data in them.  </a:t>
            </a:r>
          </a:p>
          <a:p>
            <a:pPr>
              <a:buClr>
                <a:schemeClr val="tx1"/>
              </a:buClr>
            </a:pPr>
            <a:r>
              <a:rPr lang="en-US" altLang="x-none" sz="2400" dirty="0"/>
              <a:t>These include </a:t>
            </a:r>
            <a:r>
              <a:rPr lang="en-US" altLang="x-none" sz="2400" b="1" dirty="0">
                <a:solidFill>
                  <a:srgbClr val="FF0000"/>
                </a:solidFill>
              </a:rPr>
              <a:t>touch</a:t>
            </a:r>
            <a:r>
              <a:rPr lang="en-US" altLang="x-none" sz="2400" dirty="0">
                <a:solidFill>
                  <a:srgbClr val="800000"/>
                </a:solidFill>
              </a:rPr>
              <a:t>, </a:t>
            </a:r>
            <a:r>
              <a:rPr lang="en-US" altLang="x-none" sz="2400" b="1" dirty="0" err="1">
                <a:solidFill>
                  <a:srgbClr val="FF0000"/>
                </a:solidFill>
              </a:rPr>
              <a:t>chmod</a:t>
            </a:r>
            <a:r>
              <a:rPr lang="en-US" altLang="x-none" sz="2400" dirty="0"/>
              <a:t>.       </a:t>
            </a:r>
          </a:p>
          <a:p>
            <a:pPr>
              <a:buClr>
                <a:schemeClr val="tx1"/>
              </a:buClr>
            </a:pPr>
            <a:r>
              <a:rPr lang="en-US" altLang="x-none" sz="2400" dirty="0"/>
              <a:t>None of these commands care what is within the file.</a:t>
            </a:r>
          </a:p>
          <a:p>
            <a:pPr>
              <a:buClr>
                <a:schemeClr val="tx1"/>
              </a:buClr>
            </a:pPr>
            <a:endParaRPr lang="en-US" altLang="x-none" sz="2400" dirty="0"/>
          </a:p>
        </p:txBody>
      </p:sp>
      <p:sp>
        <p:nvSpPr>
          <p:cNvPr id="118788" name="Rectangle 4"/>
          <p:cNvSpPr>
            <a:spLocks noChangeArrowheads="1"/>
          </p:cNvSpPr>
          <p:nvPr/>
        </p:nvSpPr>
        <p:spPr bwMode="auto">
          <a:xfrm>
            <a:off x="533400" y="457200"/>
            <a:ext cx="37802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Operating on Files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AA516E-63EB-6841-AFDA-87A6A110DF01}" type="slidenum">
              <a:rPr lang="en-US" altLang="x-none"/>
              <a:pPr/>
              <a:t>28</a:t>
            </a:fld>
            <a:endParaRPr lang="en-US" altLang="x-none"/>
          </a:p>
        </p:txBody>
      </p:sp>
      <p:sp>
        <p:nvSpPr>
          <p:cNvPr id="118786" name="Rectangle 2"/>
          <p:cNvSpPr>
            <a:spLocks noGrp="1" noChangeArrowheads="1"/>
          </p:cNvSpPr>
          <p:nvPr>
            <p:ph type="body" idx="1"/>
          </p:nvPr>
        </p:nvSpPr>
        <p:spPr>
          <a:xfrm>
            <a:off x="443706" y="1214446"/>
            <a:ext cx="8256588" cy="3160713"/>
          </a:xfrm>
        </p:spPr>
        <p:txBody>
          <a:bodyPr/>
          <a:lstStyle/>
          <a:p>
            <a:pPr marL="0" indent="0">
              <a:buClr>
                <a:schemeClr val="tx1"/>
              </a:buClr>
              <a:buNone/>
            </a:pPr>
            <a:r>
              <a:rPr lang="en-US" altLang="x-none" sz="2400" dirty="0">
                <a:cs typeface="Arial" panose="020B0604020202020204" pitchFamily="34" charset="0"/>
              </a:rPr>
              <a:t>Recall</a:t>
            </a:r>
            <a:r>
              <a:rPr lang="en-US" altLang="x-none" sz="2400" b="1" dirty="0">
                <a:solidFill>
                  <a:srgbClr val="FF0000"/>
                </a:solidFill>
                <a:latin typeface="Arial" panose="020B0604020202020204" pitchFamily="34" charset="0"/>
                <a:cs typeface="Arial" panose="020B0604020202020204" pitchFamily="34" charset="0"/>
              </a:rPr>
              <a:t> ls </a:t>
            </a:r>
          </a:p>
          <a:p>
            <a:pPr>
              <a:lnSpc>
                <a:spcPct val="80000"/>
              </a:lnSpc>
              <a:buClr>
                <a:schemeClr val="tx1"/>
              </a:buClr>
            </a:pPr>
            <a:r>
              <a:rPr lang="en-US" altLang="x-none" sz="2400" b="1" dirty="0">
                <a:solidFill>
                  <a:srgbClr val="FF0000"/>
                </a:solidFill>
              </a:rPr>
              <a:t>ls –l</a:t>
            </a:r>
            <a:r>
              <a:rPr lang="en-US" altLang="x-none" sz="2400" dirty="0"/>
              <a:t> displays all details (</a:t>
            </a:r>
            <a:r>
              <a:rPr lang="en-US" altLang="x-none" sz="2400" b="1" dirty="0">
                <a:solidFill>
                  <a:srgbClr val="FF0000"/>
                </a:solidFill>
              </a:rPr>
              <a:t>l</a:t>
            </a:r>
            <a:r>
              <a:rPr lang="en-US" altLang="x-none" sz="2400" dirty="0"/>
              <a:t>ong listing)</a:t>
            </a:r>
            <a:endParaRPr lang="en-US" altLang="x-none" sz="2400" b="1" dirty="0">
              <a:solidFill>
                <a:srgbClr val="FF0000"/>
              </a:solidFill>
            </a:endParaRPr>
          </a:p>
        </p:txBody>
      </p:sp>
      <p:sp>
        <p:nvSpPr>
          <p:cNvPr id="118788" name="Rectangle 4"/>
          <p:cNvSpPr>
            <a:spLocks noChangeArrowheads="1"/>
          </p:cNvSpPr>
          <p:nvPr/>
        </p:nvSpPr>
        <p:spPr bwMode="auto">
          <a:xfrm>
            <a:off x="533400" y="457200"/>
            <a:ext cx="26228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Permissions</a:t>
            </a:r>
          </a:p>
        </p:txBody>
      </p:sp>
      <p:pic>
        <p:nvPicPr>
          <p:cNvPr id="6" name="Picture 4">
            <a:extLst>
              <a:ext uri="{FF2B5EF4-FFF2-40B4-BE49-F238E27FC236}">
                <a16:creationId xmlns:a16="http://schemas.microsoft.com/office/drawing/2014/main" id="{E1647F97-BCB9-FF4A-8B40-EA410D331420}"/>
              </a:ext>
            </a:extLst>
          </p:cNvPr>
          <p:cNvPicPr>
            <a:picLocks noChangeAspect="1" noChangeArrowheads="1"/>
          </p:cNvPicPr>
          <p:nvPr/>
        </p:nvPicPr>
        <p:blipFill>
          <a:blip r:embed="rId2"/>
          <a:stretch>
            <a:fillRect/>
          </a:stretch>
        </p:blipFill>
        <p:spPr bwMode="auto">
          <a:xfrm>
            <a:off x="290280" y="2237260"/>
            <a:ext cx="8563439" cy="231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492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2058B1B-25E8-1241-8B23-7DD695D08863}" type="slidenum">
              <a:rPr lang="en-US" altLang="x-none"/>
              <a:pPr/>
              <a:t>29</a:t>
            </a:fld>
            <a:endParaRPr lang="en-US" altLang="x-none"/>
          </a:p>
        </p:txBody>
      </p:sp>
      <p:sp>
        <p:nvSpPr>
          <p:cNvPr id="119810" name="Rectangle 2"/>
          <p:cNvSpPr>
            <a:spLocks noGrp="1" noChangeArrowheads="1"/>
          </p:cNvSpPr>
          <p:nvPr>
            <p:ph type="body" idx="1"/>
          </p:nvPr>
        </p:nvSpPr>
        <p:spPr>
          <a:xfrm>
            <a:off x="457200" y="1025525"/>
            <a:ext cx="8229600" cy="5832475"/>
          </a:xfrm>
        </p:spPr>
        <p:txBody>
          <a:bodyPr/>
          <a:lstStyle/>
          <a:p>
            <a:pPr>
              <a:buFontTx/>
              <a:buNone/>
            </a:pPr>
            <a:r>
              <a:rPr lang="en-US" altLang="x-none" sz="2400" dirty="0"/>
              <a:t>Some of the things these commands can manipulate (most are shown by </a:t>
            </a:r>
            <a:r>
              <a:rPr lang="en-US" altLang="x-none" sz="2400" b="1" dirty="0">
                <a:solidFill>
                  <a:srgbClr val="FF0000"/>
                </a:solidFill>
              </a:rPr>
              <a:t>ls –l</a:t>
            </a:r>
            <a:r>
              <a:rPr lang="en-US" altLang="x-none" sz="2400" dirty="0"/>
              <a:t>):</a:t>
            </a:r>
          </a:p>
          <a:p>
            <a:pPr>
              <a:buFontTx/>
              <a:buNone/>
            </a:pPr>
            <a:endParaRPr lang="en-US" altLang="x-none" sz="1400" dirty="0"/>
          </a:p>
          <a:p>
            <a:pPr>
              <a:buClr>
                <a:schemeClr val="tx1"/>
              </a:buClr>
            </a:pPr>
            <a:r>
              <a:rPr lang="en-US" altLang="x-none" sz="2400" b="1" dirty="0"/>
              <a:t>The time stamp: </a:t>
            </a:r>
            <a:r>
              <a:rPr lang="en-US" altLang="x-none" sz="2400" dirty="0"/>
              <a:t>Each file has three dates associated with it. These are creation time, last modification time and last access time.</a:t>
            </a:r>
          </a:p>
          <a:p>
            <a:pPr>
              <a:buClr>
                <a:schemeClr val="tx1"/>
              </a:buClr>
              <a:buFontTx/>
              <a:buNone/>
            </a:pPr>
            <a:endParaRPr lang="en-US" altLang="x-none" sz="1400" dirty="0"/>
          </a:p>
          <a:p>
            <a:pPr>
              <a:buClr>
                <a:schemeClr val="tx1"/>
              </a:buClr>
            </a:pPr>
            <a:r>
              <a:rPr lang="en-US" altLang="x-none" sz="2400" b="1" dirty="0"/>
              <a:t>The owner: </a:t>
            </a:r>
            <a:r>
              <a:rPr lang="en-US" altLang="x-none" sz="2400" dirty="0"/>
              <a:t>the owner of files</a:t>
            </a:r>
          </a:p>
          <a:p>
            <a:pPr>
              <a:buClr>
                <a:schemeClr val="tx1"/>
              </a:buClr>
            </a:pPr>
            <a:endParaRPr lang="en-US" altLang="x-none" sz="1400" dirty="0"/>
          </a:p>
          <a:p>
            <a:pPr>
              <a:buClr>
                <a:schemeClr val="tx1"/>
              </a:buClr>
            </a:pPr>
            <a:r>
              <a:rPr lang="en-US" altLang="x-none" sz="2400" b="1" dirty="0"/>
              <a:t>The group: </a:t>
            </a:r>
            <a:r>
              <a:rPr lang="en-US" altLang="x-none" sz="2400" dirty="0"/>
              <a:t>the group of users</a:t>
            </a:r>
          </a:p>
          <a:p>
            <a:pPr>
              <a:buClr>
                <a:schemeClr val="tx1"/>
              </a:buClr>
            </a:pPr>
            <a:endParaRPr lang="en-US" altLang="x-none" sz="1400" dirty="0"/>
          </a:p>
          <a:p>
            <a:pPr>
              <a:buClr>
                <a:schemeClr val="tx1"/>
              </a:buClr>
            </a:pPr>
            <a:r>
              <a:rPr lang="en-US" altLang="x-none" sz="2400" b="1" dirty="0"/>
              <a:t>The permissions: </a:t>
            </a:r>
            <a:r>
              <a:rPr lang="en-US" altLang="x-none" sz="2400" dirty="0">
                <a:solidFill>
                  <a:schemeClr val="tx2"/>
                </a:solidFill>
              </a:rPr>
              <a:t>read, write, execute permissions of files. The permissions tell *nix who can access what file, or change it, or, in the case of programs, execute it. Each of these permissions can be toggled separately for the owner, the group, and all the other users. </a:t>
            </a:r>
          </a:p>
          <a:p>
            <a:endParaRPr lang="en-US" altLang="x-none" sz="2400" b="1" dirty="0">
              <a:solidFill>
                <a:schemeClr val="tx2"/>
              </a:solidFill>
            </a:endParaRPr>
          </a:p>
        </p:txBody>
      </p:sp>
      <p:sp>
        <p:nvSpPr>
          <p:cNvPr id="119811"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AU" altLang="x-none" sz="1400" b="1" i="1">
              <a:solidFill>
                <a:schemeClr val="accent2"/>
              </a:solidFill>
            </a:endParaRPr>
          </a:p>
        </p:txBody>
      </p:sp>
      <p:sp>
        <p:nvSpPr>
          <p:cNvPr id="5" name="Rectangle 4">
            <a:extLst>
              <a:ext uri="{FF2B5EF4-FFF2-40B4-BE49-F238E27FC236}">
                <a16:creationId xmlns:a16="http://schemas.microsoft.com/office/drawing/2014/main" id="{5279872D-17B7-BA4D-AE07-CCB1A65BD931}"/>
              </a:ext>
            </a:extLst>
          </p:cNvPr>
          <p:cNvSpPr>
            <a:spLocks noChangeArrowheads="1"/>
          </p:cNvSpPr>
          <p:nvPr/>
        </p:nvSpPr>
        <p:spPr bwMode="auto">
          <a:xfrm>
            <a:off x="533400" y="457200"/>
            <a:ext cx="26228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Permissions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B35D71-24EB-0546-A3C9-E176B6A734ED}" type="slidenum">
              <a:rPr lang="en-US" altLang="x-none"/>
              <a:pPr/>
              <a:t>3</a:t>
            </a:fld>
            <a:endParaRPr lang="en-US" altLang="x-none"/>
          </a:p>
        </p:txBody>
      </p:sp>
      <p:sp>
        <p:nvSpPr>
          <p:cNvPr id="7174" name="Rectangle 6"/>
          <p:cNvSpPr>
            <a:spLocks noGrp="1" noChangeArrowheads="1"/>
          </p:cNvSpPr>
          <p:nvPr>
            <p:ph type="body" idx="1"/>
          </p:nvPr>
        </p:nvSpPr>
        <p:spPr>
          <a:xfrm>
            <a:off x="801414" y="273269"/>
            <a:ext cx="7772400" cy="6260175"/>
          </a:xfrm>
          <a:noFill/>
          <a:ln>
            <a:noFill/>
          </a:ln>
        </p:spPr>
        <p:txBody>
          <a:bodyPr>
            <a:spAutoFit/>
          </a:bodyPr>
          <a:lstStyle/>
          <a:p>
            <a:r>
              <a:rPr lang="en-US" altLang="x-none" sz="3600" dirty="0"/>
              <a:t>Introduction to the Shell</a:t>
            </a:r>
          </a:p>
          <a:p>
            <a:r>
              <a:rPr lang="en-US" altLang="x-none" sz="3600" dirty="0"/>
              <a:t>Basic *nix Commands</a:t>
            </a:r>
          </a:p>
          <a:p>
            <a:pPr lvl="1"/>
            <a:r>
              <a:rPr lang="en-US" altLang="x-none" sz="3200" dirty="0"/>
              <a:t>Directory Structure</a:t>
            </a:r>
          </a:p>
          <a:p>
            <a:pPr lvl="1"/>
            <a:r>
              <a:rPr lang="en-US" altLang="x-none" sz="3200" dirty="0"/>
              <a:t>Viewing/Manipulating Text Files</a:t>
            </a:r>
          </a:p>
          <a:p>
            <a:r>
              <a:rPr lang="en-US" altLang="x-none" sz="3600" dirty="0"/>
              <a:t>Advanced *nix Commands</a:t>
            </a:r>
          </a:p>
          <a:p>
            <a:pPr lvl="1"/>
            <a:r>
              <a:rPr lang="en-US" altLang="x-none" sz="3200" dirty="0"/>
              <a:t>File Permissions</a:t>
            </a:r>
          </a:p>
          <a:p>
            <a:pPr lvl="1"/>
            <a:r>
              <a:rPr lang="en-US" altLang="x-none" sz="3200" dirty="0"/>
              <a:t>Redirections/Pipes</a:t>
            </a:r>
          </a:p>
          <a:p>
            <a:pPr lvl="1"/>
            <a:r>
              <a:rPr lang="en-US" altLang="x-none" sz="3200" dirty="0"/>
              <a:t>Wildcards</a:t>
            </a:r>
          </a:p>
          <a:p>
            <a:r>
              <a:rPr lang="en-US" altLang="x-none" sz="3600" dirty="0"/>
              <a:t>Help</a:t>
            </a:r>
          </a:p>
          <a:p>
            <a:endParaRPr lang="en-US" altLang="x-none" sz="3600" dirty="0"/>
          </a:p>
        </p:txBody>
      </p:sp>
    </p:spTree>
    <p:extLst>
      <p:ext uri="{BB962C8B-B14F-4D97-AF65-F5344CB8AC3E}">
        <p14:creationId xmlns:p14="http://schemas.microsoft.com/office/powerpoint/2010/main" val="1757235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E72FBF3B-893F-1C48-B2B6-5F155CF9B263}" type="slidenum">
              <a:rPr lang="en-US" altLang="x-none"/>
              <a:pPr/>
              <a:t>30</a:t>
            </a:fld>
            <a:endParaRPr lang="en-US" altLang="x-none"/>
          </a:p>
        </p:txBody>
      </p:sp>
      <p:sp>
        <p:nvSpPr>
          <p:cNvPr id="120834" name="Rectangle 2"/>
          <p:cNvSpPr>
            <a:spLocks noGrp="1" noChangeArrowheads="1"/>
          </p:cNvSpPr>
          <p:nvPr>
            <p:ph type="body" idx="1"/>
          </p:nvPr>
        </p:nvSpPr>
        <p:spPr>
          <a:xfrm>
            <a:off x="707747" y="4780910"/>
            <a:ext cx="7380288" cy="1862137"/>
          </a:xfrm>
        </p:spPr>
        <p:txBody>
          <a:bodyPr/>
          <a:lstStyle/>
          <a:p>
            <a:pPr>
              <a:buClr>
                <a:schemeClr val="tx1"/>
              </a:buClr>
            </a:pPr>
            <a:r>
              <a:rPr lang="en-US" altLang="x-none" sz="2400" b="1" dirty="0">
                <a:solidFill>
                  <a:srgbClr val="FF0000"/>
                </a:solidFill>
              </a:rPr>
              <a:t>touch</a:t>
            </a:r>
            <a:r>
              <a:rPr lang="en-US" altLang="x-none" sz="2400" dirty="0"/>
              <a:t> will update the time stamps of the files listed on the command line to the current time.</a:t>
            </a:r>
          </a:p>
          <a:p>
            <a:pPr>
              <a:buClr>
                <a:schemeClr val="tx1"/>
              </a:buClr>
            </a:pPr>
            <a:r>
              <a:rPr lang="en-US" altLang="x-none" sz="2400" dirty="0"/>
              <a:t>If a file doesn’t exist, </a:t>
            </a:r>
            <a:r>
              <a:rPr lang="en-US" altLang="x-none" sz="2400" b="1" dirty="0">
                <a:solidFill>
                  <a:srgbClr val="FF0000"/>
                </a:solidFill>
              </a:rPr>
              <a:t>touch</a:t>
            </a:r>
            <a:r>
              <a:rPr lang="en-US" altLang="x-none" sz="2400" dirty="0">
                <a:solidFill>
                  <a:srgbClr val="FF0000"/>
                </a:solidFill>
              </a:rPr>
              <a:t> </a:t>
            </a:r>
            <a:r>
              <a:rPr lang="en-US" altLang="x-none" sz="2400" dirty="0"/>
              <a:t>will create it.</a:t>
            </a:r>
            <a:endParaRPr lang="en-US" altLang="x-none" dirty="0"/>
          </a:p>
        </p:txBody>
      </p:sp>
      <p:sp>
        <p:nvSpPr>
          <p:cNvPr id="12083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0836" name="Rectangle 4"/>
          <p:cNvSpPr>
            <a:spLocks noChangeArrowheads="1"/>
          </p:cNvSpPr>
          <p:nvPr/>
        </p:nvSpPr>
        <p:spPr bwMode="auto">
          <a:xfrm>
            <a:off x="490917" y="4131809"/>
            <a:ext cx="11641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rPr>
              <a:t>touch</a:t>
            </a:r>
          </a:p>
        </p:txBody>
      </p:sp>
      <p:grpSp>
        <p:nvGrpSpPr>
          <p:cNvPr id="3" name="Group 2">
            <a:extLst>
              <a:ext uri="{FF2B5EF4-FFF2-40B4-BE49-F238E27FC236}">
                <a16:creationId xmlns:a16="http://schemas.microsoft.com/office/drawing/2014/main" id="{5EABCA58-B486-4645-89F7-BBE1343EB9B3}"/>
              </a:ext>
            </a:extLst>
          </p:cNvPr>
          <p:cNvGrpSpPr/>
          <p:nvPr/>
        </p:nvGrpSpPr>
        <p:grpSpPr>
          <a:xfrm>
            <a:off x="707747" y="1252549"/>
            <a:ext cx="6403793" cy="2700576"/>
            <a:chOff x="149407" y="136287"/>
            <a:chExt cx="6403793" cy="2700576"/>
          </a:xfrm>
        </p:grpSpPr>
        <p:sp>
          <p:nvSpPr>
            <p:cNvPr id="120844" name="Text Box 12"/>
            <p:cNvSpPr txBox="1">
              <a:spLocks noChangeArrowheads="1"/>
            </p:cNvSpPr>
            <p:nvPr/>
          </p:nvSpPr>
          <p:spPr bwMode="auto">
            <a:xfrm>
              <a:off x="946150" y="772716"/>
              <a:ext cx="5495928" cy="46166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dirty="0" err="1"/>
                <a:t>drwxr</a:t>
              </a:r>
              <a:r>
                <a:rPr lang="en-US" altLang="x-none" dirty="0"/>
                <a:t>-</a:t>
              </a:r>
              <a:r>
                <a:rPr lang="en-US" altLang="x-none" dirty="0" err="1"/>
                <a:t>xr</a:t>
              </a:r>
              <a:r>
                <a:rPr lang="en-US" altLang="x-none" dirty="0"/>
                <a:t>-x 2 </a:t>
              </a:r>
              <a:r>
                <a:rPr lang="en-US" altLang="x-none" dirty="0" err="1"/>
                <a:t>rjp</a:t>
              </a:r>
              <a:r>
                <a:rPr lang="en-US" altLang="x-none" dirty="0"/>
                <a:t> users 6 Dec 6 2020 </a:t>
              </a:r>
              <a:r>
                <a:rPr lang="en-US" altLang="x-none" dirty="0" err="1"/>
                <a:t>file.txt</a:t>
              </a:r>
              <a:endParaRPr lang="en-US" altLang="x-none" dirty="0"/>
            </a:p>
          </p:txBody>
        </p:sp>
        <p:sp>
          <p:nvSpPr>
            <p:cNvPr id="120846" name="AutoShape 14"/>
            <p:cNvSpPr>
              <a:spLocks/>
            </p:cNvSpPr>
            <p:nvPr/>
          </p:nvSpPr>
          <p:spPr bwMode="auto">
            <a:xfrm rot="16200000">
              <a:off x="1327150" y="1029891"/>
              <a:ext cx="152400" cy="381000"/>
            </a:xfrm>
            <a:prstGeom prst="leftBrace">
              <a:avLst>
                <a:gd name="adj1" fmla="val 20833"/>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7" name="AutoShape 15"/>
            <p:cNvSpPr>
              <a:spLocks/>
            </p:cNvSpPr>
            <p:nvPr/>
          </p:nvSpPr>
          <p:spPr bwMode="auto">
            <a:xfrm rot="16200000">
              <a:off x="1730375" y="1039416"/>
              <a:ext cx="152400" cy="342900"/>
            </a:xfrm>
            <a:prstGeom prst="leftBrace">
              <a:avLst>
                <a:gd name="adj1" fmla="val 18750"/>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8" name="AutoShape 16"/>
            <p:cNvSpPr>
              <a:spLocks/>
            </p:cNvSpPr>
            <p:nvPr/>
          </p:nvSpPr>
          <p:spPr bwMode="auto">
            <a:xfrm rot="16200000">
              <a:off x="2130425" y="1020366"/>
              <a:ext cx="152400" cy="381000"/>
            </a:xfrm>
            <a:prstGeom prst="leftBrace">
              <a:avLst>
                <a:gd name="adj1" fmla="val 20833"/>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49" name="Text Box 17"/>
            <p:cNvSpPr txBox="1">
              <a:spLocks noChangeArrowheads="1"/>
            </p:cNvSpPr>
            <p:nvPr/>
          </p:nvSpPr>
          <p:spPr bwMode="auto">
            <a:xfrm rot="16200000">
              <a:off x="1127125" y="1602979"/>
              <a:ext cx="584200" cy="27463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FF0000"/>
                  </a:solidFill>
                </a:rPr>
                <a:t>owner</a:t>
              </a:r>
            </a:p>
          </p:txBody>
        </p:sp>
        <p:sp>
          <p:nvSpPr>
            <p:cNvPr id="120850" name="Text Box 18"/>
            <p:cNvSpPr txBox="1">
              <a:spLocks noChangeArrowheads="1"/>
            </p:cNvSpPr>
            <p:nvPr/>
          </p:nvSpPr>
          <p:spPr bwMode="auto">
            <a:xfrm rot="16200000">
              <a:off x="1530350" y="1602979"/>
              <a:ext cx="584200" cy="27463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rgbClr val="008000"/>
                  </a:solidFill>
                </a:rPr>
                <a:t>group</a:t>
              </a:r>
            </a:p>
          </p:txBody>
        </p:sp>
        <p:sp>
          <p:nvSpPr>
            <p:cNvPr id="120851" name="Text Box 19"/>
            <p:cNvSpPr txBox="1">
              <a:spLocks noChangeArrowheads="1"/>
            </p:cNvSpPr>
            <p:nvPr/>
          </p:nvSpPr>
          <p:spPr bwMode="auto">
            <a:xfrm rot="16200000">
              <a:off x="1914525" y="1650604"/>
              <a:ext cx="584200" cy="27463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lgn="r"/>
              <a:r>
                <a:rPr lang="en-US" altLang="x-none" sz="1800">
                  <a:solidFill>
                    <a:schemeClr val="accent2"/>
                  </a:solidFill>
                </a:rPr>
                <a:t>others</a:t>
              </a:r>
            </a:p>
          </p:txBody>
        </p:sp>
        <p:sp>
          <p:nvSpPr>
            <p:cNvPr id="120852" name="Text Box 20"/>
            <p:cNvSpPr txBox="1">
              <a:spLocks noChangeArrowheads="1"/>
            </p:cNvSpPr>
            <p:nvPr/>
          </p:nvSpPr>
          <p:spPr bwMode="auto">
            <a:xfrm>
              <a:off x="5511800" y="1372791"/>
              <a:ext cx="1041400" cy="366713"/>
            </a:xfrm>
            <a:prstGeom prst="rect">
              <a:avLst/>
            </a:prstGeom>
            <a:noFill/>
            <a:ln w="12700">
              <a:no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7030A0"/>
                  </a:solidFill>
                </a:rPr>
                <a:t>file name</a:t>
              </a:r>
            </a:p>
          </p:txBody>
        </p:sp>
        <p:sp>
          <p:nvSpPr>
            <p:cNvPr id="120853" name="AutoShape 21"/>
            <p:cNvSpPr>
              <a:spLocks/>
            </p:cNvSpPr>
            <p:nvPr/>
          </p:nvSpPr>
          <p:spPr bwMode="auto">
            <a:xfrm rot="16200000">
              <a:off x="5934075" y="923529"/>
              <a:ext cx="152400" cy="882650"/>
            </a:xfrm>
            <a:prstGeom prst="leftBrace">
              <a:avLst>
                <a:gd name="adj1" fmla="val 48264"/>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0855" name="Text Box 23"/>
            <p:cNvSpPr txBox="1">
              <a:spLocks noChangeArrowheads="1"/>
            </p:cNvSpPr>
            <p:nvPr/>
          </p:nvSpPr>
          <p:spPr bwMode="auto">
            <a:xfrm>
              <a:off x="781050" y="2001838"/>
              <a:ext cx="2614613" cy="835025"/>
            </a:xfrm>
            <a:prstGeom prst="rect">
              <a:avLst/>
            </a:prstGeom>
            <a:noFill/>
            <a:ln w="12700">
              <a:solidFill>
                <a:srgbClr val="008000"/>
              </a:solidFill>
              <a:miter lim="800000"/>
              <a:headEnd type="none" w="sm" len="sm"/>
              <a:tailEnd type="none" w="sm" len="sm"/>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a:solidFill>
                    <a:srgbClr val="FF0000"/>
                  </a:solidFill>
                </a:rPr>
                <a:t>r</a:t>
              </a:r>
              <a:r>
                <a:rPr lang="en-US" altLang="x-none">
                  <a:solidFill>
                    <a:schemeClr val="tx2"/>
                  </a:solidFill>
                </a:rPr>
                <a:t>ead, </a:t>
              </a:r>
              <a:r>
                <a:rPr lang="en-US" altLang="x-none">
                  <a:solidFill>
                    <a:srgbClr val="FF0000"/>
                  </a:solidFill>
                </a:rPr>
                <a:t>w</a:t>
              </a:r>
              <a:r>
                <a:rPr lang="en-US" altLang="x-none">
                  <a:solidFill>
                    <a:schemeClr val="tx2"/>
                  </a:solidFill>
                </a:rPr>
                <a:t>rite, e</a:t>
              </a:r>
              <a:r>
                <a:rPr lang="en-US" altLang="x-none">
                  <a:solidFill>
                    <a:srgbClr val="FF0000"/>
                  </a:solidFill>
                </a:rPr>
                <a:t>x</a:t>
              </a:r>
              <a:r>
                <a:rPr lang="en-US" altLang="x-none">
                  <a:solidFill>
                    <a:schemeClr val="tx2"/>
                  </a:solidFill>
                </a:rPr>
                <a:t>ecute permissions of files</a:t>
              </a:r>
            </a:p>
          </p:txBody>
        </p:sp>
        <p:sp>
          <p:nvSpPr>
            <p:cNvPr id="18" name="AutoShape 16">
              <a:extLst>
                <a:ext uri="{FF2B5EF4-FFF2-40B4-BE49-F238E27FC236}">
                  <a16:creationId xmlns:a16="http://schemas.microsoft.com/office/drawing/2014/main" id="{35179FE6-3DC1-D842-813D-3F29F53AE3A5}"/>
                </a:ext>
              </a:extLst>
            </p:cNvPr>
            <p:cNvSpPr>
              <a:spLocks/>
            </p:cNvSpPr>
            <p:nvPr/>
          </p:nvSpPr>
          <p:spPr bwMode="auto">
            <a:xfrm rot="5400000">
              <a:off x="2772053" y="502246"/>
              <a:ext cx="105966" cy="38100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AutoShape 16">
              <a:extLst>
                <a:ext uri="{FF2B5EF4-FFF2-40B4-BE49-F238E27FC236}">
                  <a16:creationId xmlns:a16="http://schemas.microsoft.com/office/drawing/2014/main" id="{C4344F39-C81E-D547-9260-63315B428B67}"/>
                </a:ext>
              </a:extLst>
            </p:cNvPr>
            <p:cNvSpPr>
              <a:spLocks/>
            </p:cNvSpPr>
            <p:nvPr/>
          </p:nvSpPr>
          <p:spPr bwMode="auto">
            <a:xfrm rot="5400000">
              <a:off x="3317444" y="454208"/>
              <a:ext cx="163313" cy="518554"/>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92D050"/>
                </a:solidFill>
              </a:endParaRPr>
            </a:p>
          </p:txBody>
        </p:sp>
        <p:sp>
          <p:nvSpPr>
            <p:cNvPr id="2" name="TextBox 1">
              <a:extLst>
                <a:ext uri="{FF2B5EF4-FFF2-40B4-BE49-F238E27FC236}">
                  <a16:creationId xmlns:a16="http://schemas.microsoft.com/office/drawing/2014/main" id="{381DFD69-65AC-2B4A-8FFF-E8DFF68288D5}"/>
                </a:ext>
              </a:extLst>
            </p:cNvPr>
            <p:cNvSpPr txBox="1"/>
            <p:nvPr/>
          </p:nvSpPr>
          <p:spPr>
            <a:xfrm>
              <a:off x="2457450" y="297419"/>
              <a:ext cx="811398" cy="369332"/>
            </a:xfrm>
            <a:prstGeom prst="rect">
              <a:avLst/>
            </a:prstGeom>
            <a:noFill/>
          </p:spPr>
          <p:txBody>
            <a:bodyPr wrap="square" rtlCol="0">
              <a:spAutoFit/>
            </a:bodyPr>
            <a:lstStyle/>
            <a:p>
              <a:r>
                <a:rPr lang="en-US" sz="1800" dirty="0">
                  <a:solidFill>
                    <a:srgbClr val="FF0000"/>
                  </a:solidFill>
                </a:rPr>
                <a:t>owner</a:t>
              </a:r>
            </a:p>
          </p:txBody>
        </p:sp>
        <p:sp>
          <p:nvSpPr>
            <p:cNvPr id="21" name="TextBox 20">
              <a:extLst>
                <a:ext uri="{FF2B5EF4-FFF2-40B4-BE49-F238E27FC236}">
                  <a16:creationId xmlns:a16="http://schemas.microsoft.com/office/drawing/2014/main" id="{67ED37E4-95D5-F749-835C-09FE35F8DE29}"/>
                </a:ext>
              </a:extLst>
            </p:cNvPr>
            <p:cNvSpPr txBox="1"/>
            <p:nvPr/>
          </p:nvSpPr>
          <p:spPr>
            <a:xfrm>
              <a:off x="3140541" y="303485"/>
              <a:ext cx="811398" cy="369332"/>
            </a:xfrm>
            <a:prstGeom prst="rect">
              <a:avLst/>
            </a:prstGeom>
            <a:noFill/>
          </p:spPr>
          <p:txBody>
            <a:bodyPr wrap="square" rtlCol="0">
              <a:spAutoFit/>
            </a:bodyPr>
            <a:lstStyle/>
            <a:p>
              <a:r>
                <a:rPr lang="en-US" sz="1800" dirty="0">
                  <a:solidFill>
                    <a:srgbClr val="008000"/>
                  </a:solidFill>
                </a:rPr>
                <a:t>group</a:t>
              </a:r>
            </a:p>
          </p:txBody>
        </p:sp>
        <p:sp>
          <p:nvSpPr>
            <p:cNvPr id="22" name="AutoShape 21">
              <a:extLst>
                <a:ext uri="{FF2B5EF4-FFF2-40B4-BE49-F238E27FC236}">
                  <a16:creationId xmlns:a16="http://schemas.microsoft.com/office/drawing/2014/main" id="{8FF7C04D-E8AB-664E-BE96-1ACE99E3D350}"/>
                </a:ext>
              </a:extLst>
            </p:cNvPr>
            <p:cNvSpPr>
              <a:spLocks/>
            </p:cNvSpPr>
            <p:nvPr/>
          </p:nvSpPr>
          <p:spPr bwMode="auto">
            <a:xfrm rot="16200000">
              <a:off x="4572071" y="556492"/>
              <a:ext cx="240224" cy="1480484"/>
            </a:xfrm>
            <a:prstGeom prst="leftBrace">
              <a:avLst>
                <a:gd name="adj1" fmla="val 48264"/>
                <a:gd name="adj2" fmla="val 55000"/>
              </a:avLst>
            </a:prstGeom>
            <a:noFill/>
            <a:ln w="38100">
              <a:solidFill>
                <a:srgbClr val="7030A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Text Box 20">
              <a:extLst>
                <a:ext uri="{FF2B5EF4-FFF2-40B4-BE49-F238E27FC236}">
                  <a16:creationId xmlns:a16="http://schemas.microsoft.com/office/drawing/2014/main" id="{376A660B-59B7-814E-B932-C0579E80F54B}"/>
                </a:ext>
              </a:extLst>
            </p:cNvPr>
            <p:cNvSpPr txBox="1">
              <a:spLocks noChangeArrowheads="1"/>
            </p:cNvSpPr>
            <p:nvPr/>
          </p:nvSpPr>
          <p:spPr bwMode="auto">
            <a:xfrm>
              <a:off x="4203700" y="1447241"/>
              <a:ext cx="12041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1800" dirty="0">
                  <a:solidFill>
                    <a:srgbClr val="7030A0"/>
                  </a:solidFill>
                </a:rPr>
                <a:t>time stamp</a:t>
              </a:r>
            </a:p>
          </p:txBody>
        </p:sp>
        <p:sp>
          <p:nvSpPr>
            <p:cNvPr id="24" name="AutoShape 16">
              <a:extLst>
                <a:ext uri="{FF2B5EF4-FFF2-40B4-BE49-F238E27FC236}">
                  <a16:creationId xmlns:a16="http://schemas.microsoft.com/office/drawing/2014/main" id="{AB715E57-3E11-474E-A822-E6A80031EF35}"/>
                </a:ext>
              </a:extLst>
            </p:cNvPr>
            <p:cNvSpPr>
              <a:spLocks/>
            </p:cNvSpPr>
            <p:nvPr/>
          </p:nvSpPr>
          <p:spPr bwMode="auto">
            <a:xfrm rot="5400000">
              <a:off x="979185" y="540641"/>
              <a:ext cx="210740" cy="154990"/>
            </a:xfrm>
            <a:prstGeom prst="leftBrace">
              <a:avLst>
                <a:gd name="adj1" fmla="val 20833"/>
                <a:gd name="adj2" fmla="val 55000"/>
              </a:avLst>
            </a:prstGeom>
            <a:noFill/>
            <a:ln w="38100">
              <a:solidFill>
                <a:srgbClr val="0000FF"/>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TextBox 24">
              <a:extLst>
                <a:ext uri="{FF2B5EF4-FFF2-40B4-BE49-F238E27FC236}">
                  <a16:creationId xmlns:a16="http://schemas.microsoft.com/office/drawing/2014/main" id="{C53BBCCD-2069-A242-B0FA-9080E565B5C3}"/>
                </a:ext>
              </a:extLst>
            </p:cNvPr>
            <p:cNvSpPr txBox="1"/>
            <p:nvPr/>
          </p:nvSpPr>
          <p:spPr>
            <a:xfrm>
              <a:off x="149407" y="136287"/>
              <a:ext cx="1407137" cy="369332"/>
            </a:xfrm>
            <a:prstGeom prst="rect">
              <a:avLst/>
            </a:prstGeom>
            <a:noFill/>
          </p:spPr>
          <p:txBody>
            <a:bodyPr wrap="square" rtlCol="0">
              <a:spAutoFit/>
            </a:bodyPr>
            <a:lstStyle/>
            <a:p>
              <a:r>
                <a:rPr lang="en-US" sz="1800" b="1" dirty="0">
                  <a:solidFill>
                    <a:schemeClr val="accent2"/>
                  </a:solidFill>
                </a:rPr>
                <a:t>Entry type</a:t>
              </a:r>
            </a:p>
          </p:txBody>
        </p:sp>
      </p:grpSp>
      <p:sp>
        <p:nvSpPr>
          <p:cNvPr id="26" name="Rectangle 25">
            <a:extLst>
              <a:ext uri="{FF2B5EF4-FFF2-40B4-BE49-F238E27FC236}">
                <a16:creationId xmlns:a16="http://schemas.microsoft.com/office/drawing/2014/main" id="{6F524CA0-7181-A443-AACA-AAE8BCE3E840}"/>
              </a:ext>
            </a:extLst>
          </p:cNvPr>
          <p:cNvSpPr>
            <a:spLocks noChangeArrowheads="1"/>
          </p:cNvSpPr>
          <p:nvPr/>
        </p:nvSpPr>
        <p:spPr bwMode="auto">
          <a:xfrm>
            <a:off x="533400" y="457200"/>
            <a:ext cx="26228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Permissions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31</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dirty="0"/>
              <a:t>                (owner)  (group)  (others)</a:t>
            </a:r>
          </a:p>
          <a:p>
            <a:pPr>
              <a:buFontTx/>
              <a:buNone/>
            </a:pPr>
            <a:r>
              <a:rPr lang="en-US" altLang="x-none" sz="2400" dirty="0"/>
              <a:t>  </a:t>
            </a:r>
            <a:r>
              <a:rPr lang="en-US" altLang="x-none" sz="2400" b="1" dirty="0" err="1">
                <a:solidFill>
                  <a:srgbClr val="FF0000"/>
                </a:solidFill>
              </a:rPr>
              <a:t>chmod</a:t>
            </a:r>
            <a:r>
              <a:rPr lang="en-US" altLang="x-none" sz="2400" b="1" dirty="0">
                <a:solidFill>
                  <a:srgbClr val="FF0000"/>
                </a:solidFill>
              </a:rPr>
              <a:t> [number][number][number] file1</a:t>
            </a:r>
          </a:p>
          <a:p>
            <a:pPr>
              <a:buFontTx/>
              <a:buNone/>
            </a:pPr>
            <a:endParaRPr lang="en-US" altLang="x-none" sz="1400" dirty="0">
              <a:solidFill>
                <a:srgbClr val="800080"/>
              </a:solidFill>
            </a:endParaRPr>
          </a:p>
          <a:p>
            <a:pPr>
              <a:buFontTx/>
              <a:buNone/>
            </a:pPr>
            <a:r>
              <a:rPr lang="en-US" altLang="x-none" sz="2400" dirty="0">
                <a:solidFill>
                  <a:schemeClr val="accent2"/>
                </a:solidFill>
              </a:rPr>
              <a:t>  </a:t>
            </a:r>
            <a:r>
              <a:rPr lang="en-US" altLang="x-none" sz="2400" dirty="0">
                <a:solidFill>
                  <a:srgbClr val="008000"/>
                </a:solidFill>
              </a:rPr>
              <a:t>Number = (read)4 + (write)2 + (execute)1</a:t>
            </a:r>
          </a:p>
          <a:p>
            <a:pPr>
              <a:buFontTx/>
              <a:buNone/>
            </a:pPr>
            <a:endParaRPr lang="en-US" altLang="x-none" sz="1400" dirty="0">
              <a:solidFill>
                <a:schemeClr val="accent2"/>
              </a:solidFill>
            </a:endParaRPr>
          </a:p>
          <a:p>
            <a:pPr>
              <a:buClr>
                <a:schemeClr val="tx1"/>
              </a:buClr>
            </a:pPr>
            <a:r>
              <a:rPr lang="en-US" altLang="x-none" sz="2400" dirty="0"/>
              <a:t>Example:       </a:t>
            </a:r>
            <a:r>
              <a:rPr lang="en-US" altLang="x-none" sz="2400" dirty="0" err="1">
                <a:solidFill>
                  <a:srgbClr val="FF0000"/>
                </a:solidFill>
              </a:rPr>
              <a:t>chmod</a:t>
            </a:r>
            <a:r>
              <a:rPr lang="en-US" altLang="x-none" sz="2400" dirty="0">
                <a:solidFill>
                  <a:srgbClr val="FF0000"/>
                </a:solidFill>
              </a:rPr>
              <a:t> 754 file1</a:t>
            </a:r>
          </a:p>
          <a:p>
            <a:pPr>
              <a:buFontTx/>
              <a:buNone/>
            </a:pPr>
            <a:endParaRPr lang="en-US" altLang="x-none" sz="1400" dirty="0">
              <a:solidFill>
                <a:srgbClr val="800000"/>
              </a:solidFill>
            </a:endParaRPr>
          </a:p>
          <a:p>
            <a:pPr>
              <a:buFontTx/>
              <a:buNone/>
            </a:pPr>
            <a:r>
              <a:rPr lang="en-US" altLang="x-none" sz="2400" dirty="0"/>
              <a:t>   </a:t>
            </a:r>
            <a:r>
              <a:rPr lang="en-US" altLang="x-none" sz="2400" u="sng" dirty="0"/>
              <a:t>for owner</a:t>
            </a:r>
            <a:r>
              <a:rPr lang="en-US" altLang="x-none" sz="2400" dirty="0"/>
              <a:t>: </a:t>
            </a:r>
            <a:r>
              <a:rPr lang="en-US" altLang="x-none" sz="2400" i="1" dirty="0"/>
              <a:t>read</a:t>
            </a:r>
            <a:r>
              <a:rPr lang="en-US" altLang="x-none" sz="2400" dirty="0"/>
              <a:t>, </a:t>
            </a:r>
            <a:r>
              <a:rPr lang="en-US" altLang="x-none" sz="2400" i="1" dirty="0"/>
              <a:t>write</a:t>
            </a:r>
            <a:r>
              <a:rPr lang="en-US" altLang="x-none" sz="2400" dirty="0"/>
              <a:t> and </a:t>
            </a:r>
            <a:r>
              <a:rPr lang="en-US" altLang="x-none" sz="2400" i="1" dirty="0"/>
              <a:t>execute</a:t>
            </a:r>
            <a:r>
              <a:rPr lang="en-US" altLang="x-none" sz="2400" dirty="0"/>
              <a:t> permissions (</a:t>
            </a:r>
            <a:r>
              <a:rPr lang="en-US" altLang="x-none" sz="2400" dirty="0">
                <a:solidFill>
                  <a:srgbClr val="008000"/>
                </a:solidFill>
              </a:rPr>
              <a:t>4+2+1</a:t>
            </a:r>
            <a:r>
              <a:rPr lang="en-US" altLang="x-none" sz="2400" dirty="0"/>
              <a:t>)</a:t>
            </a:r>
          </a:p>
          <a:p>
            <a:pPr>
              <a:buFontTx/>
              <a:buNone/>
            </a:pPr>
            <a:r>
              <a:rPr lang="en-US" altLang="x-none" sz="2400" dirty="0"/>
              <a:t>   </a:t>
            </a:r>
            <a:r>
              <a:rPr lang="en-US" altLang="x-none" sz="2400" u="sng" dirty="0"/>
              <a:t>for group</a:t>
            </a:r>
            <a:r>
              <a:rPr lang="en-US" altLang="x-none" sz="2400" dirty="0"/>
              <a:t>: </a:t>
            </a:r>
            <a:r>
              <a:rPr lang="en-US" altLang="x-none" sz="2400" i="1" dirty="0"/>
              <a:t>read</a:t>
            </a:r>
            <a:r>
              <a:rPr lang="en-US" altLang="x-none" sz="2400" dirty="0"/>
              <a:t> and </a:t>
            </a:r>
            <a:r>
              <a:rPr lang="en-US" altLang="x-none" sz="2400" i="1" dirty="0"/>
              <a:t>execute</a:t>
            </a:r>
            <a:r>
              <a:rPr lang="en-US" altLang="x-none" sz="2400" dirty="0"/>
              <a:t> permissions (</a:t>
            </a:r>
            <a:r>
              <a:rPr lang="en-US" altLang="x-none" sz="2400" dirty="0">
                <a:solidFill>
                  <a:srgbClr val="008000"/>
                </a:solidFill>
              </a:rPr>
              <a:t>4+0+1</a:t>
            </a:r>
            <a:r>
              <a:rPr lang="en-US" altLang="x-none" sz="2400" dirty="0"/>
              <a:t>)</a:t>
            </a:r>
          </a:p>
          <a:p>
            <a:pPr>
              <a:buFontTx/>
              <a:buNone/>
            </a:pPr>
            <a:r>
              <a:rPr lang="en-US" altLang="x-none" sz="2400" dirty="0"/>
              <a:t>   </a:t>
            </a:r>
            <a:r>
              <a:rPr lang="en-US" altLang="x-none" sz="2400" u="sng" dirty="0"/>
              <a:t>for others</a:t>
            </a:r>
            <a:r>
              <a:rPr lang="en-US" altLang="x-none" sz="2400" dirty="0"/>
              <a:t>: only </a:t>
            </a:r>
            <a:r>
              <a:rPr lang="en-US" altLang="x-none" sz="2400" i="1" dirty="0"/>
              <a:t>read</a:t>
            </a:r>
            <a:r>
              <a:rPr lang="en-US" altLang="x-none" sz="2400" dirty="0"/>
              <a:t> permission (</a:t>
            </a:r>
            <a:r>
              <a:rPr lang="en-US" altLang="x-none" sz="2400" dirty="0">
                <a:solidFill>
                  <a:srgbClr val="008000"/>
                </a:solidFill>
              </a:rPr>
              <a:t>4+0+0</a:t>
            </a:r>
            <a:r>
              <a:rPr lang="en-US" altLang="x-none" sz="2400" dirty="0"/>
              <a:t>)</a:t>
            </a:r>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b="1" dirty="0" err="1">
                <a:solidFill>
                  <a:srgbClr val="FF0000"/>
                </a:solidFill>
              </a:rPr>
              <a:t>chmod</a:t>
            </a:r>
            <a:r>
              <a:rPr lang="en-US" altLang="x-none" dirty="0">
                <a:solidFill>
                  <a:srgbClr val="FF0000"/>
                </a:solidFill>
              </a:rPr>
              <a:t> </a:t>
            </a:r>
            <a:r>
              <a:rPr lang="en-US" altLang="x-none" dirty="0"/>
              <a:t>(</a:t>
            </a:r>
            <a:r>
              <a:rPr lang="en-US" altLang="x-none" b="1" dirty="0">
                <a:solidFill>
                  <a:srgbClr val="FF0000"/>
                </a:solidFill>
              </a:rPr>
              <a:t>ch</a:t>
            </a:r>
            <a:r>
              <a:rPr lang="en-US" altLang="x-none" dirty="0"/>
              <a:t>ange </a:t>
            </a:r>
            <a:r>
              <a:rPr lang="en-US" altLang="x-none" b="1" dirty="0">
                <a:solidFill>
                  <a:srgbClr val="FF0000"/>
                </a:solidFill>
              </a:rPr>
              <a:t>mod</a:t>
            </a:r>
            <a:r>
              <a:rPr lang="en-US" altLang="x-none" dirty="0"/>
              <a:t>e) is used to change the permissions on a file.</a:t>
            </a:r>
          </a:p>
        </p:txBody>
      </p:sp>
      <p:sp>
        <p:nvSpPr>
          <p:cNvPr id="7" name="Rectangle 4">
            <a:extLst>
              <a:ext uri="{FF2B5EF4-FFF2-40B4-BE49-F238E27FC236}">
                <a16:creationId xmlns:a16="http://schemas.microsoft.com/office/drawing/2014/main" id="{75C52389-B0AA-1D4C-B3D6-7B3E3189137B}"/>
              </a:ext>
            </a:extLst>
          </p:cNvPr>
          <p:cNvSpPr>
            <a:spLocks noChangeArrowheads="1"/>
          </p:cNvSpPr>
          <p:nvPr/>
        </p:nvSpPr>
        <p:spPr bwMode="auto">
          <a:xfrm>
            <a:off x="603250" y="596326"/>
            <a:ext cx="421621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Permissions: </a:t>
            </a:r>
            <a:r>
              <a:rPr lang="en-US" altLang="x-none" sz="3200" b="1" dirty="0" err="1">
                <a:solidFill>
                  <a:srgbClr val="FF0000"/>
                </a:solidFill>
                <a:latin typeface="Arial" panose="020B0604020202020204" pitchFamily="34" charset="0"/>
                <a:cs typeface="Arial" panose="020B0604020202020204" pitchFamily="34" charset="0"/>
              </a:rPr>
              <a:t>chmod</a:t>
            </a:r>
            <a:endParaRPr lang="en-US" altLang="x-none" sz="3200" b="1" dirty="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A1FC8310-DC53-8C4D-87CA-891A4D250EBB}" type="slidenum">
              <a:rPr lang="en-US" altLang="x-none"/>
              <a:pPr/>
              <a:t>32</a:t>
            </a:fld>
            <a:endParaRPr lang="en-US" altLang="x-none"/>
          </a:p>
        </p:txBody>
      </p:sp>
      <p:sp>
        <p:nvSpPr>
          <p:cNvPr id="125954" name="Rectangle 2"/>
          <p:cNvSpPr>
            <a:spLocks noGrp="1" noChangeArrowheads="1"/>
          </p:cNvSpPr>
          <p:nvPr>
            <p:ph type="body" idx="1"/>
          </p:nvPr>
        </p:nvSpPr>
        <p:spPr>
          <a:xfrm>
            <a:off x="441325" y="1277938"/>
            <a:ext cx="8229600" cy="855662"/>
          </a:xfrm>
        </p:spPr>
        <p:txBody>
          <a:bodyPr/>
          <a:lstStyle/>
          <a:p>
            <a:pPr>
              <a:buClr>
                <a:schemeClr val="tx1"/>
              </a:buClr>
            </a:pPr>
            <a:r>
              <a:rPr lang="en-US" altLang="x-none" sz="2400" dirty="0"/>
              <a:t>There are two major commands used in *nix for listing files, </a:t>
            </a:r>
            <a:r>
              <a:rPr lang="en-US" altLang="x-none" sz="2400" b="1" dirty="0">
                <a:solidFill>
                  <a:srgbClr val="FF0000"/>
                </a:solidFill>
              </a:rPr>
              <a:t>cat</a:t>
            </a:r>
            <a:r>
              <a:rPr lang="en-US" altLang="x-none" sz="2400" dirty="0"/>
              <a:t>, and </a:t>
            </a:r>
            <a:r>
              <a:rPr lang="en-US" altLang="x-none" sz="2400" b="1" dirty="0">
                <a:solidFill>
                  <a:srgbClr val="FF0000"/>
                </a:solidFill>
              </a:rPr>
              <a:t>more </a:t>
            </a:r>
            <a:r>
              <a:rPr lang="en-US" altLang="x-none" sz="2400" dirty="0"/>
              <a:t>(and </a:t>
            </a:r>
            <a:r>
              <a:rPr lang="en-US" altLang="x-none" sz="2400" b="1" dirty="0">
                <a:solidFill>
                  <a:srgbClr val="FF0000"/>
                </a:solidFill>
              </a:rPr>
              <a:t>less</a:t>
            </a:r>
            <a:r>
              <a:rPr lang="en-US" altLang="x-none" sz="2400" dirty="0"/>
              <a:t>). </a:t>
            </a:r>
            <a:r>
              <a:rPr lang="en-US" altLang="x-none" sz="2400" b="1" dirty="0">
                <a:solidFill>
                  <a:srgbClr val="FF0000"/>
                </a:solidFill>
              </a:rPr>
              <a:t>head</a:t>
            </a:r>
            <a:r>
              <a:rPr lang="en-US" altLang="x-none" sz="2400" dirty="0"/>
              <a:t> and </a:t>
            </a:r>
            <a:r>
              <a:rPr lang="en-US" altLang="x-none" sz="2400" b="1" dirty="0">
                <a:solidFill>
                  <a:srgbClr val="FF0000"/>
                </a:solidFill>
              </a:rPr>
              <a:t>tail</a:t>
            </a:r>
            <a:r>
              <a:rPr lang="en-US" altLang="x-none" sz="2400" dirty="0"/>
              <a:t> are also useful.</a:t>
            </a:r>
          </a:p>
        </p:txBody>
      </p:sp>
      <p:sp>
        <p:nvSpPr>
          <p:cNvPr id="125955" name="Text Box 3"/>
          <p:cNvSpPr txBox="1">
            <a:spLocks noChangeArrowheads="1"/>
          </p:cNvSpPr>
          <p:nvPr/>
        </p:nvSpPr>
        <p:spPr bwMode="auto">
          <a:xfrm>
            <a:off x="441325" y="63357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ltLang="x-none" sz="1400" b="1" i="1">
              <a:solidFill>
                <a:schemeClr val="accent2"/>
              </a:solidFill>
            </a:endParaRPr>
          </a:p>
        </p:txBody>
      </p:sp>
      <p:sp>
        <p:nvSpPr>
          <p:cNvPr id="125956" name="Rectangle 4"/>
          <p:cNvSpPr>
            <a:spLocks noChangeArrowheads="1"/>
          </p:cNvSpPr>
          <p:nvPr/>
        </p:nvSpPr>
        <p:spPr bwMode="auto">
          <a:xfrm>
            <a:off x="457200" y="373063"/>
            <a:ext cx="330411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sz="3200" b="1" dirty="0">
                <a:solidFill>
                  <a:srgbClr val="FF0000"/>
                </a:solidFill>
                <a:latin typeface="Arial" panose="020B0604020202020204" pitchFamily="34" charset="0"/>
                <a:cs typeface="Arial" panose="020B0604020202020204" pitchFamily="34" charset="0"/>
              </a:rPr>
              <a:t>Examining Files</a:t>
            </a:r>
          </a:p>
        </p:txBody>
      </p:sp>
      <p:sp>
        <p:nvSpPr>
          <p:cNvPr id="125958" name="Text Box 6"/>
          <p:cNvSpPr txBox="1">
            <a:spLocks noChangeArrowheads="1"/>
          </p:cNvSpPr>
          <p:nvPr/>
        </p:nvSpPr>
        <p:spPr bwMode="auto">
          <a:xfrm>
            <a:off x="533400" y="2396044"/>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cat</a:t>
            </a:r>
          </a:p>
        </p:txBody>
      </p:sp>
      <p:sp>
        <p:nvSpPr>
          <p:cNvPr id="125960" name="Rectangle 8"/>
          <p:cNvSpPr>
            <a:spLocks noChangeArrowheads="1"/>
          </p:cNvSpPr>
          <p:nvPr/>
        </p:nvSpPr>
        <p:spPr bwMode="auto">
          <a:xfrm>
            <a:off x="684213" y="3243263"/>
            <a:ext cx="8148637"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fontAlgn="base">
              <a:spcBef>
                <a:spcPct val="20000"/>
              </a:spcBef>
              <a:spcAft>
                <a:spcPct val="0"/>
              </a:spcAft>
              <a:buChar char="»"/>
              <a:defRPr sz="2000">
                <a:solidFill>
                  <a:schemeClr val="tx1"/>
                </a:solidFill>
                <a:latin typeface="Times New Roman" charset="0"/>
              </a:defRPr>
            </a:lvl6pPr>
            <a:lvl7pPr marL="2971800" indent="-228600" fontAlgn="base">
              <a:spcBef>
                <a:spcPct val="20000"/>
              </a:spcBef>
              <a:spcAft>
                <a:spcPct val="0"/>
              </a:spcAft>
              <a:buChar char="»"/>
              <a:defRPr sz="2000">
                <a:solidFill>
                  <a:schemeClr val="tx1"/>
                </a:solidFill>
                <a:latin typeface="Times New Roman" charset="0"/>
              </a:defRPr>
            </a:lvl7pPr>
            <a:lvl8pPr marL="3429000" indent="-228600" fontAlgn="base">
              <a:spcBef>
                <a:spcPct val="20000"/>
              </a:spcBef>
              <a:spcAft>
                <a:spcPct val="0"/>
              </a:spcAft>
              <a:buChar char="»"/>
              <a:defRPr sz="2000">
                <a:solidFill>
                  <a:schemeClr val="tx1"/>
                </a:solidFill>
                <a:latin typeface="Times New Roman" charset="0"/>
              </a:defRPr>
            </a:lvl8pPr>
            <a:lvl9pPr marL="3886200" indent="-228600" fontAlgn="base">
              <a:spcBef>
                <a:spcPct val="20000"/>
              </a:spcBef>
              <a:spcAft>
                <a:spcPct val="0"/>
              </a:spcAft>
              <a:buChar char="»"/>
              <a:defRPr sz="2000">
                <a:solidFill>
                  <a:schemeClr val="tx1"/>
                </a:solidFill>
                <a:latin typeface="Times New Roman" charset="0"/>
              </a:defRPr>
            </a:lvl9pPr>
          </a:lstStyle>
          <a:p>
            <a:pPr>
              <a:buClr>
                <a:schemeClr val="tx1"/>
              </a:buClr>
            </a:pPr>
            <a:r>
              <a:rPr lang="en-US" altLang="x-none" sz="2400" b="1" dirty="0">
                <a:solidFill>
                  <a:srgbClr val="FF0000"/>
                </a:solidFill>
              </a:rPr>
              <a:t>cat</a:t>
            </a:r>
            <a:r>
              <a:rPr lang="en-US" altLang="x-none" sz="2400" b="1" dirty="0"/>
              <a:t> </a:t>
            </a:r>
            <a:r>
              <a:rPr lang="en-US" altLang="x-none" sz="2400" dirty="0"/>
              <a:t>shows the contents of the file.</a:t>
            </a:r>
          </a:p>
          <a:p>
            <a:pPr>
              <a:buClr>
                <a:schemeClr val="tx1"/>
              </a:buClr>
              <a:buFontTx/>
              <a:buNone/>
            </a:pPr>
            <a:r>
              <a:rPr lang="en-US" altLang="x-none" sz="2400" dirty="0"/>
              <a:t> </a:t>
            </a:r>
            <a:r>
              <a:rPr lang="en-US" altLang="x-none" sz="2400" dirty="0">
                <a:solidFill>
                  <a:srgbClr val="800080"/>
                </a:solidFill>
              </a:rPr>
              <a:t>  		</a:t>
            </a:r>
            <a:r>
              <a:rPr lang="en-US" altLang="x-none" sz="2400" b="1" dirty="0">
                <a:solidFill>
                  <a:srgbClr val="FF0000"/>
                </a:solidFill>
              </a:rPr>
              <a:t>cat [-</a:t>
            </a:r>
            <a:r>
              <a:rPr lang="en-US" altLang="x-none" sz="2400" b="1" dirty="0" err="1">
                <a:solidFill>
                  <a:srgbClr val="FF0000"/>
                </a:solidFill>
              </a:rPr>
              <a:t>nA</a:t>
            </a:r>
            <a:r>
              <a:rPr lang="en-US" altLang="x-none" sz="2400" b="1" dirty="0">
                <a:solidFill>
                  <a:srgbClr val="FF0000"/>
                </a:solidFill>
              </a:rPr>
              <a:t>] [file1 file2 . . . </a:t>
            </a:r>
            <a:r>
              <a:rPr lang="en-US" altLang="x-none" sz="2400" b="1" dirty="0" err="1">
                <a:solidFill>
                  <a:srgbClr val="FF0000"/>
                </a:solidFill>
              </a:rPr>
              <a:t>fileN</a:t>
            </a:r>
            <a:r>
              <a:rPr lang="en-US" altLang="x-none" sz="2400" b="1" dirty="0">
                <a:solidFill>
                  <a:srgbClr val="FF0000"/>
                </a:solidFill>
              </a:rPr>
              <a:t>]</a:t>
            </a:r>
            <a:r>
              <a:rPr lang="en-US" altLang="x-none" sz="2400" b="1" dirty="0">
                <a:solidFill>
                  <a:srgbClr val="800080"/>
                </a:solidFill>
              </a:rPr>
              <a:t>                                                             </a:t>
            </a:r>
            <a:endParaRPr lang="en-US" altLang="x-none" sz="2400" b="1" dirty="0"/>
          </a:p>
          <a:p>
            <a:pPr>
              <a:buClr>
                <a:schemeClr val="tx1"/>
              </a:buClr>
            </a:pPr>
            <a:r>
              <a:rPr lang="en-US" altLang="x-none" sz="2400" b="1" dirty="0">
                <a:solidFill>
                  <a:srgbClr val="FF0000"/>
                </a:solidFill>
              </a:rPr>
              <a:t>cat</a:t>
            </a:r>
            <a:r>
              <a:rPr lang="en-US" altLang="x-none" sz="2400" dirty="0"/>
              <a:t> is not a user-friendly command-it doesn’t wait for you to read the file and is mostly used in conjunction with pipes.</a:t>
            </a:r>
          </a:p>
          <a:p>
            <a:pPr>
              <a:buClr>
                <a:schemeClr val="tx1"/>
              </a:buClr>
            </a:pPr>
            <a:r>
              <a:rPr lang="en-US" altLang="x-none" sz="2400" dirty="0"/>
              <a:t>However, </a:t>
            </a:r>
            <a:r>
              <a:rPr lang="en-US" altLang="x-none" sz="2400" b="1" dirty="0">
                <a:solidFill>
                  <a:srgbClr val="FF0000"/>
                </a:solidFill>
              </a:rPr>
              <a:t>cat</a:t>
            </a:r>
            <a:r>
              <a:rPr lang="en-US" altLang="x-none" sz="2400" dirty="0"/>
              <a:t> does have some useful command-line options. For instance,</a:t>
            </a:r>
            <a:r>
              <a:rPr lang="en-US" altLang="x-none" sz="2400" dirty="0">
                <a:solidFill>
                  <a:schemeClr val="accent1"/>
                </a:solidFill>
              </a:rPr>
              <a:t> </a:t>
            </a:r>
            <a:r>
              <a:rPr lang="en-US" altLang="x-none" sz="2400" b="1" dirty="0">
                <a:solidFill>
                  <a:srgbClr val="FF0000"/>
                </a:solidFill>
              </a:rPr>
              <a:t>n</a:t>
            </a:r>
            <a:r>
              <a:rPr lang="en-US" altLang="x-none" sz="2400" dirty="0">
                <a:solidFill>
                  <a:schemeClr val="accent2"/>
                </a:solidFill>
              </a:rPr>
              <a:t> </a:t>
            </a:r>
            <a:r>
              <a:rPr lang="en-US" altLang="x-none" sz="2400" dirty="0"/>
              <a:t>will number all the lines in the file, and </a:t>
            </a:r>
            <a:r>
              <a:rPr lang="en-US" altLang="x-none" sz="2400" b="1" dirty="0">
                <a:solidFill>
                  <a:srgbClr val="FF0000"/>
                </a:solidFill>
              </a:rPr>
              <a:t>A</a:t>
            </a:r>
            <a:r>
              <a:rPr lang="en-US" altLang="x-none" sz="2400" dirty="0"/>
              <a:t> will show control characters.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BB04AE-0B08-414F-B9A9-28A0BDE183D2}" type="slidenum">
              <a:rPr lang="en-US" altLang="x-none"/>
              <a:pPr/>
              <a:t>33</a:t>
            </a:fld>
            <a:endParaRPr lang="en-US" altLang="x-none"/>
          </a:p>
        </p:txBody>
      </p:sp>
      <p:sp>
        <p:nvSpPr>
          <p:cNvPr id="128002" name="Rectangle 2"/>
          <p:cNvSpPr>
            <a:spLocks noGrp="1" noChangeArrowheads="1"/>
          </p:cNvSpPr>
          <p:nvPr>
            <p:ph type="body" idx="1"/>
          </p:nvPr>
        </p:nvSpPr>
        <p:spPr>
          <a:xfrm>
            <a:off x="584200" y="4568205"/>
            <a:ext cx="7867650" cy="2046288"/>
          </a:xfrm>
        </p:spPr>
        <p:txBody>
          <a:bodyPr/>
          <a:lstStyle/>
          <a:p>
            <a:pPr>
              <a:lnSpc>
                <a:spcPct val="80000"/>
              </a:lnSpc>
              <a:buFontTx/>
              <a:buNone/>
            </a:pPr>
            <a:r>
              <a:rPr lang="en-US" altLang="x-none" sz="2800" dirty="0"/>
              <a:t> </a:t>
            </a:r>
            <a:r>
              <a:rPr lang="en-US" altLang="x-none" sz="2400" b="1" dirty="0">
                <a:solidFill>
                  <a:srgbClr val="FF0000"/>
                </a:solidFill>
              </a:rPr>
              <a:t>less</a:t>
            </a:r>
            <a:r>
              <a:rPr lang="en-US" altLang="x-none" sz="2400" dirty="0"/>
              <a:t> is similar to </a:t>
            </a:r>
            <a:r>
              <a:rPr lang="en-US" altLang="x-none" sz="2400" b="1" dirty="0">
                <a:solidFill>
                  <a:srgbClr val="FF0000"/>
                </a:solidFill>
              </a:rPr>
              <a:t>more</a:t>
            </a:r>
            <a:r>
              <a:rPr lang="en-US" altLang="x-none" sz="2400" dirty="0"/>
              <a:t> but also allows you to scroll backwards or forward through a file. </a:t>
            </a:r>
            <a:r>
              <a:rPr lang="en-US" altLang="x-none" sz="2400" b="1" dirty="0">
                <a:solidFill>
                  <a:srgbClr val="FF0000"/>
                </a:solidFill>
              </a:rPr>
              <a:t>less</a:t>
            </a:r>
            <a:r>
              <a:rPr lang="en-US" altLang="x-none" sz="2400" dirty="0"/>
              <a:t> also quickly loads a file and can operate on a file that is still being written to.</a:t>
            </a:r>
          </a:p>
          <a:p>
            <a:pPr>
              <a:lnSpc>
                <a:spcPct val="80000"/>
              </a:lnSpc>
              <a:buFontTx/>
              <a:buNone/>
            </a:pPr>
            <a:endParaRPr lang="en-US" altLang="x-none" sz="2400" b="1" dirty="0"/>
          </a:p>
          <a:p>
            <a:pPr>
              <a:lnSpc>
                <a:spcPct val="80000"/>
              </a:lnSpc>
              <a:buFontTx/>
              <a:buNone/>
            </a:pPr>
            <a:r>
              <a:rPr lang="en-US" altLang="x-none" sz="2400" b="1" dirty="0">
                <a:solidFill>
                  <a:srgbClr val="FF0000"/>
                </a:solidFill>
              </a:rPr>
              <a:t>         less </a:t>
            </a:r>
            <a:r>
              <a:rPr lang="en-US" altLang="x-none" sz="2400" b="1" dirty="0"/>
              <a:t>&gt;</a:t>
            </a:r>
            <a:r>
              <a:rPr lang="en-US" altLang="x-none" sz="2400" b="1" dirty="0">
                <a:solidFill>
                  <a:srgbClr val="FF0000"/>
                </a:solidFill>
              </a:rPr>
              <a:t> more   </a:t>
            </a:r>
            <a:r>
              <a:rPr lang="en-US" altLang="x-none" sz="2400" dirty="0">
                <a:solidFill>
                  <a:srgbClr val="FF0000"/>
                </a:solidFill>
              </a:rPr>
              <a:t>      </a:t>
            </a:r>
            <a:r>
              <a:rPr lang="en-US" altLang="x-none" sz="2400" dirty="0"/>
              <a:t>or          “</a:t>
            </a:r>
            <a:r>
              <a:rPr lang="en-US" altLang="x-none" sz="2400" b="1" dirty="0">
                <a:solidFill>
                  <a:srgbClr val="FF0000"/>
                </a:solidFill>
              </a:rPr>
              <a:t>less</a:t>
            </a:r>
            <a:r>
              <a:rPr lang="en-US" altLang="x-none" sz="2400" b="1" dirty="0"/>
              <a:t> </a:t>
            </a:r>
            <a:r>
              <a:rPr lang="en-US" altLang="x-none" sz="2400" dirty="0"/>
              <a:t>is</a:t>
            </a:r>
            <a:r>
              <a:rPr lang="en-US" altLang="x-none" sz="2400" b="1" dirty="0"/>
              <a:t> </a:t>
            </a:r>
            <a:r>
              <a:rPr lang="en-US" altLang="x-none" sz="2400" b="1" dirty="0">
                <a:solidFill>
                  <a:srgbClr val="FF0000"/>
                </a:solidFill>
              </a:rPr>
              <a:t>more</a:t>
            </a:r>
            <a:r>
              <a:rPr lang="en-US" altLang="x-none" sz="2400" dirty="0"/>
              <a:t>, more or less”</a:t>
            </a:r>
          </a:p>
          <a:p>
            <a:pPr>
              <a:lnSpc>
                <a:spcPct val="80000"/>
              </a:lnSpc>
              <a:buFontTx/>
              <a:buNone/>
            </a:pPr>
            <a:r>
              <a:rPr lang="en-US" altLang="x-none" sz="2400" b="1" dirty="0"/>
              <a:t>    		</a:t>
            </a:r>
            <a:endParaRPr lang="en-US" altLang="x-none" sz="2400" dirty="0"/>
          </a:p>
        </p:txBody>
      </p:sp>
      <p:sp>
        <p:nvSpPr>
          <p:cNvPr id="128005" name="Text Box 5"/>
          <p:cNvSpPr txBox="1">
            <a:spLocks noChangeArrowheads="1"/>
          </p:cNvSpPr>
          <p:nvPr/>
        </p:nvSpPr>
        <p:spPr bwMode="auto">
          <a:xfrm>
            <a:off x="441325" y="330200"/>
            <a:ext cx="63097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Examining Files: more and less</a:t>
            </a:r>
          </a:p>
        </p:txBody>
      </p:sp>
      <p:sp>
        <p:nvSpPr>
          <p:cNvPr id="128007" name="Rectangle 7"/>
          <p:cNvSpPr>
            <a:spLocks noChangeArrowheads="1"/>
          </p:cNvSpPr>
          <p:nvPr/>
        </p:nvSpPr>
        <p:spPr bwMode="auto">
          <a:xfrm>
            <a:off x="546100" y="1553018"/>
            <a:ext cx="8051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solidFill>
                  <a:srgbClr val="FF0000"/>
                </a:solidFill>
              </a:rPr>
              <a:t> </a:t>
            </a:r>
            <a:r>
              <a:rPr lang="en-US" altLang="x-none" b="1" dirty="0">
                <a:solidFill>
                  <a:srgbClr val="FF0000"/>
                </a:solidFill>
              </a:rPr>
              <a:t>more</a:t>
            </a:r>
            <a:r>
              <a:rPr lang="en-US" altLang="x-none" dirty="0"/>
              <a:t> is much more useful, and is the command that you’ll want to use when browsing ASCII text files</a:t>
            </a:r>
          </a:p>
          <a:p>
            <a:pPr>
              <a:buClr>
                <a:schemeClr val="tx1"/>
              </a:buClr>
            </a:pPr>
            <a:r>
              <a:rPr lang="en-US" altLang="x-none" dirty="0"/>
              <a:t>	</a:t>
            </a:r>
            <a:r>
              <a:rPr lang="en-US" altLang="x-none" b="1" dirty="0">
                <a:solidFill>
                  <a:srgbClr val="FF0000"/>
                </a:solidFill>
              </a:rPr>
              <a:t>more [-l] [+</a:t>
            </a:r>
            <a:r>
              <a:rPr lang="en-US" altLang="x-none" b="1" i="1" dirty="0" err="1">
                <a:solidFill>
                  <a:srgbClr val="FF0000"/>
                </a:solidFill>
              </a:rPr>
              <a:t>linenumber</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r>
              <a:rPr lang="en-US" altLang="x-none" b="1" dirty="0"/>
              <a:t>  </a:t>
            </a:r>
          </a:p>
          <a:p>
            <a:pPr>
              <a:buClr>
                <a:schemeClr val="tx1"/>
              </a:buClr>
              <a:buFontTx/>
              <a:buChar char="•"/>
            </a:pPr>
            <a:r>
              <a:rPr lang="en-US" altLang="x-none" dirty="0"/>
              <a:t> A useful option is  </a:t>
            </a:r>
            <a:r>
              <a:rPr lang="en-US" altLang="x-none" b="1" dirty="0">
                <a:solidFill>
                  <a:srgbClr val="FF0000"/>
                </a:solidFill>
              </a:rPr>
              <a:t>l</a:t>
            </a:r>
            <a:r>
              <a:rPr lang="en-US" altLang="x-none" dirty="0"/>
              <a:t>, which will tell  </a:t>
            </a:r>
            <a:r>
              <a:rPr lang="en-US" altLang="x-none" b="1" dirty="0">
                <a:solidFill>
                  <a:srgbClr val="FF0000"/>
                </a:solidFill>
              </a:rPr>
              <a:t>more</a:t>
            </a:r>
            <a:r>
              <a:rPr lang="en-US" altLang="x-none" dirty="0"/>
              <a:t> that you aren't interested in treating the character  Ctrl-L} as a ``</a:t>
            </a:r>
            <a:r>
              <a:rPr lang="en-US" altLang="x-none" dirty="0">
                <a:solidFill>
                  <a:srgbClr val="008000"/>
                </a:solidFill>
              </a:rPr>
              <a:t>new page</a:t>
            </a:r>
            <a:r>
              <a:rPr lang="en-US" altLang="x-none" dirty="0"/>
              <a:t>” character.  </a:t>
            </a:r>
            <a:r>
              <a:rPr lang="en-US" altLang="x-none" b="1" dirty="0">
                <a:solidFill>
                  <a:srgbClr val="FF0000"/>
                </a:solidFill>
              </a:rPr>
              <a:t>more</a:t>
            </a:r>
            <a:r>
              <a:rPr lang="en-US" altLang="x-none" dirty="0"/>
              <a:t> can also start on a specified line number. </a:t>
            </a:r>
          </a:p>
        </p:txBody>
      </p:sp>
      <p:sp>
        <p:nvSpPr>
          <p:cNvPr id="128008" name="Text Box 8"/>
          <p:cNvSpPr txBox="1">
            <a:spLocks noChangeArrowheads="1"/>
          </p:cNvSpPr>
          <p:nvPr/>
        </p:nvSpPr>
        <p:spPr bwMode="auto">
          <a:xfrm>
            <a:off x="441325" y="3875596"/>
            <a:ext cx="9813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less</a:t>
            </a:r>
          </a:p>
        </p:txBody>
      </p:sp>
      <p:sp>
        <p:nvSpPr>
          <p:cNvPr id="7" name="Text Box 8">
            <a:extLst>
              <a:ext uri="{FF2B5EF4-FFF2-40B4-BE49-F238E27FC236}">
                <a16:creationId xmlns:a16="http://schemas.microsoft.com/office/drawing/2014/main" id="{62B3342A-94D6-1045-9E0B-14F699415374}"/>
              </a:ext>
            </a:extLst>
          </p:cNvPr>
          <p:cNvSpPr txBox="1">
            <a:spLocks noChangeArrowheads="1"/>
          </p:cNvSpPr>
          <p:nvPr/>
        </p:nvSpPr>
        <p:spPr bwMode="auto">
          <a:xfrm>
            <a:off x="441325" y="977546"/>
            <a:ext cx="11881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more</a:t>
            </a:r>
          </a:p>
        </p:txBody>
      </p:sp>
    </p:spTree>
    <p:extLst>
      <p:ext uri="{BB962C8B-B14F-4D97-AF65-F5344CB8AC3E}">
        <p14:creationId xmlns:p14="http://schemas.microsoft.com/office/powerpoint/2010/main" val="4108594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DBB04AE-0B08-414F-B9A9-28A0BDE183D2}" type="slidenum">
              <a:rPr lang="en-US" altLang="x-none"/>
              <a:pPr/>
              <a:t>34</a:t>
            </a:fld>
            <a:endParaRPr lang="en-US" altLang="x-none"/>
          </a:p>
        </p:txBody>
      </p:sp>
      <p:sp>
        <p:nvSpPr>
          <p:cNvPr id="128002" name="Rectangle 2"/>
          <p:cNvSpPr>
            <a:spLocks noGrp="1" noChangeArrowheads="1"/>
          </p:cNvSpPr>
          <p:nvPr>
            <p:ph type="body" idx="1"/>
          </p:nvPr>
        </p:nvSpPr>
        <p:spPr>
          <a:xfrm>
            <a:off x="488622" y="1728543"/>
            <a:ext cx="7867650" cy="2046288"/>
          </a:xfrm>
        </p:spPr>
        <p:txBody>
          <a:bodyPr/>
          <a:lstStyle/>
          <a:p>
            <a:pPr>
              <a:lnSpc>
                <a:spcPct val="80000"/>
              </a:lnSpc>
              <a:buFontTx/>
              <a:buNone/>
            </a:pPr>
            <a:r>
              <a:rPr lang="en-US" altLang="x-none" sz="2800" dirty="0"/>
              <a:t> </a:t>
            </a:r>
            <a:r>
              <a:rPr lang="en-US" altLang="x-none" sz="2400" b="1" dirty="0">
                <a:solidFill>
                  <a:srgbClr val="FF0000"/>
                </a:solidFill>
              </a:rPr>
              <a:t>head</a:t>
            </a:r>
            <a:r>
              <a:rPr lang="en-US" altLang="x-none" sz="2400" dirty="0"/>
              <a:t> will display the first ten lines in the listed files.</a:t>
            </a:r>
            <a:endParaRPr lang="en-US" altLang="x-none" sz="2400" b="1" dirty="0"/>
          </a:p>
          <a:p>
            <a:pPr>
              <a:lnSpc>
                <a:spcPct val="80000"/>
              </a:lnSpc>
              <a:buFontTx/>
              <a:buNone/>
            </a:pPr>
            <a:r>
              <a:rPr lang="en-US" altLang="x-none" sz="2400" b="1" dirty="0"/>
              <a:t>    		</a:t>
            </a:r>
            <a:r>
              <a:rPr lang="en-US" altLang="x-none" sz="2400" b="1" dirty="0">
                <a:solidFill>
                  <a:srgbClr val="FF0000"/>
                </a:solidFill>
              </a:rPr>
              <a:t>head [- </a:t>
            </a:r>
            <a:r>
              <a:rPr lang="en-US" altLang="x-none" sz="2400" b="1" i="1" dirty="0">
                <a:solidFill>
                  <a:srgbClr val="FF0000"/>
                </a:solidFill>
              </a:rPr>
              <a:t>lines</a:t>
            </a:r>
            <a:r>
              <a:rPr lang="en-US" altLang="x-none" sz="2400" b="1" dirty="0">
                <a:solidFill>
                  <a:srgbClr val="FF0000"/>
                </a:solidFill>
              </a:rPr>
              <a:t>}] [l </a:t>
            </a:r>
            <a:r>
              <a:rPr lang="en-US" altLang="x-none" sz="2400" b="1" i="1" dirty="0">
                <a:solidFill>
                  <a:srgbClr val="FF0000"/>
                </a:solidFill>
              </a:rPr>
              <a:t>file1 file2 ... </a:t>
            </a:r>
            <a:r>
              <a:rPr lang="en-US" altLang="x-none" sz="2400" b="1" i="1" dirty="0" err="1">
                <a:solidFill>
                  <a:srgbClr val="FF0000"/>
                </a:solidFill>
              </a:rPr>
              <a:t>fileN</a:t>
            </a:r>
            <a:r>
              <a:rPr lang="en-US" altLang="x-none" sz="2400" b="1" dirty="0">
                <a:solidFill>
                  <a:srgbClr val="FF0000"/>
                </a:solidFill>
              </a:rPr>
              <a:t>]</a:t>
            </a:r>
          </a:p>
          <a:p>
            <a:pPr>
              <a:lnSpc>
                <a:spcPct val="80000"/>
              </a:lnSpc>
              <a:buClr>
                <a:schemeClr val="tx1"/>
              </a:buClr>
            </a:pPr>
            <a:r>
              <a:rPr lang="en-US" altLang="x-none" sz="2400" dirty="0"/>
              <a:t>Any numeric option will be taken as the number of lines to print, so  </a:t>
            </a:r>
            <a:r>
              <a:rPr lang="en-US" altLang="x-none" sz="2400" b="1" dirty="0">
                <a:solidFill>
                  <a:srgbClr val="FF0000"/>
                </a:solidFill>
              </a:rPr>
              <a:t>head -15 frog </a:t>
            </a:r>
            <a:r>
              <a:rPr lang="en-US" altLang="x-none" sz="2400" dirty="0"/>
              <a:t>will print the first fifteen lines of the file </a:t>
            </a:r>
            <a:r>
              <a:rPr lang="en-US" altLang="x-none" sz="2400" i="1" dirty="0"/>
              <a:t>frog</a:t>
            </a:r>
            <a:r>
              <a:rPr lang="en-US" altLang="x-none" sz="2400" dirty="0"/>
              <a:t> </a:t>
            </a:r>
          </a:p>
        </p:txBody>
      </p:sp>
      <p:sp>
        <p:nvSpPr>
          <p:cNvPr id="128008" name="Text Box 8"/>
          <p:cNvSpPr txBox="1">
            <a:spLocks noChangeArrowheads="1"/>
          </p:cNvSpPr>
          <p:nvPr/>
        </p:nvSpPr>
        <p:spPr bwMode="auto">
          <a:xfrm>
            <a:off x="294180" y="1013310"/>
            <a:ext cx="1140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head</a:t>
            </a:r>
          </a:p>
        </p:txBody>
      </p:sp>
      <p:sp>
        <p:nvSpPr>
          <p:cNvPr id="9" name="Text Box 4">
            <a:extLst>
              <a:ext uri="{FF2B5EF4-FFF2-40B4-BE49-F238E27FC236}">
                <a16:creationId xmlns:a16="http://schemas.microsoft.com/office/drawing/2014/main" id="{1396F883-F977-BF41-880F-7C06CE28CCE3}"/>
              </a:ext>
            </a:extLst>
          </p:cNvPr>
          <p:cNvSpPr txBox="1">
            <a:spLocks noChangeArrowheads="1"/>
          </p:cNvSpPr>
          <p:nvPr/>
        </p:nvSpPr>
        <p:spPr bwMode="auto">
          <a:xfrm>
            <a:off x="294180" y="3941464"/>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tail</a:t>
            </a:r>
          </a:p>
        </p:txBody>
      </p:sp>
      <p:sp>
        <p:nvSpPr>
          <p:cNvPr id="10" name="Rectangle 6">
            <a:extLst>
              <a:ext uri="{FF2B5EF4-FFF2-40B4-BE49-F238E27FC236}">
                <a16:creationId xmlns:a16="http://schemas.microsoft.com/office/drawing/2014/main" id="{4D9439E9-C609-F941-B08D-F4FFFB57E335}"/>
              </a:ext>
            </a:extLst>
          </p:cNvPr>
          <p:cNvSpPr>
            <a:spLocks noChangeArrowheads="1"/>
          </p:cNvSpPr>
          <p:nvPr/>
        </p:nvSpPr>
        <p:spPr bwMode="auto">
          <a:xfrm>
            <a:off x="488622" y="4787155"/>
            <a:ext cx="7772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 Like </a:t>
            </a:r>
            <a:r>
              <a:rPr lang="en-US" altLang="x-none" b="1" dirty="0">
                <a:solidFill>
                  <a:srgbClr val="FF0000"/>
                </a:solidFill>
              </a:rPr>
              <a:t>head</a:t>
            </a:r>
            <a:r>
              <a:rPr lang="en-US" altLang="x-none" dirty="0"/>
              <a:t>, </a:t>
            </a:r>
            <a:r>
              <a:rPr lang="en-US" altLang="x-none" b="1" dirty="0">
                <a:solidFill>
                  <a:srgbClr val="FF0000"/>
                </a:solidFill>
              </a:rPr>
              <a:t>tail</a:t>
            </a:r>
            <a:r>
              <a:rPr lang="en-US" altLang="x-none" dirty="0"/>
              <a:t> display only a fraction of the file. </a:t>
            </a:r>
          </a:p>
          <a:p>
            <a:pPr>
              <a:buClr>
                <a:schemeClr val="tx1"/>
              </a:buClr>
              <a:buFontTx/>
              <a:buChar char="•"/>
            </a:pPr>
            <a:r>
              <a:rPr lang="en-US" altLang="x-none" dirty="0"/>
              <a:t> </a:t>
            </a:r>
            <a:r>
              <a:rPr lang="en-US" altLang="x-none" b="1" dirty="0">
                <a:solidFill>
                  <a:srgbClr val="FF0000"/>
                </a:solidFill>
              </a:rPr>
              <a:t>tail</a:t>
            </a:r>
            <a:r>
              <a:rPr lang="en-US" altLang="x-none" dirty="0"/>
              <a:t> also accepts an option specifying the number of lines.</a:t>
            </a:r>
          </a:p>
          <a:p>
            <a:pPr>
              <a:buClr>
                <a:schemeClr val="accent2"/>
              </a:buClr>
            </a:pPr>
            <a:r>
              <a:rPr lang="en-US" altLang="x-none" dirty="0"/>
              <a:t>	</a:t>
            </a:r>
            <a:r>
              <a:rPr lang="en-US" altLang="x-none" b="1" dirty="0">
                <a:solidFill>
                  <a:srgbClr val="FF0000"/>
                </a:solidFill>
              </a:rPr>
              <a:t>tail [-</a:t>
            </a:r>
            <a:r>
              <a:rPr lang="en-US" altLang="x-none" b="1" i="1" dirty="0">
                <a:solidFill>
                  <a:srgbClr val="FF0000"/>
                </a:solidFill>
              </a:rPr>
              <a:t>lines</a:t>
            </a:r>
            <a:r>
              <a:rPr lang="en-US" altLang="x-none" b="1" dirty="0">
                <a:solidFill>
                  <a:srgbClr val="FF0000"/>
                </a:solidFill>
              </a:rPr>
              <a:t>] [l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p>
        </p:txBody>
      </p:sp>
      <p:sp>
        <p:nvSpPr>
          <p:cNvPr id="7" name="Text Box 5">
            <a:extLst>
              <a:ext uri="{FF2B5EF4-FFF2-40B4-BE49-F238E27FC236}">
                <a16:creationId xmlns:a16="http://schemas.microsoft.com/office/drawing/2014/main" id="{B36CA071-6392-ED4E-82D9-701458F1C0E6}"/>
              </a:ext>
            </a:extLst>
          </p:cNvPr>
          <p:cNvSpPr txBox="1">
            <a:spLocks noChangeArrowheads="1"/>
          </p:cNvSpPr>
          <p:nvPr/>
        </p:nvSpPr>
        <p:spPr bwMode="auto">
          <a:xfrm>
            <a:off x="441325" y="330200"/>
            <a:ext cx="6056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Examining Files: head and tail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0470F303-9906-D14B-B396-B90EA1DC0E14}" type="slidenum">
              <a:rPr lang="en-US" altLang="x-none"/>
              <a:pPr/>
              <a:t>35</a:t>
            </a:fld>
            <a:endParaRPr lang="en-US" altLang="x-none"/>
          </a:p>
        </p:txBody>
      </p:sp>
      <p:sp>
        <p:nvSpPr>
          <p:cNvPr id="130050" name="Rectangle 2"/>
          <p:cNvSpPr>
            <a:spLocks noGrp="1" noChangeArrowheads="1"/>
          </p:cNvSpPr>
          <p:nvPr>
            <p:ph type="body" idx="1"/>
          </p:nvPr>
        </p:nvSpPr>
        <p:spPr>
          <a:xfrm>
            <a:off x="441325" y="1074738"/>
            <a:ext cx="7927975" cy="898525"/>
          </a:xfrm>
        </p:spPr>
        <p:txBody>
          <a:bodyPr/>
          <a:lstStyle/>
          <a:p>
            <a:pPr marL="0" indent="0">
              <a:lnSpc>
                <a:spcPct val="90000"/>
              </a:lnSpc>
              <a:buClr>
                <a:schemeClr val="tx1"/>
              </a:buClr>
              <a:buNone/>
            </a:pPr>
            <a:r>
              <a:rPr lang="en-US" altLang="x-none" sz="2400" dirty="0"/>
              <a:t>These commands will search a file, perform certain operations on the file, or display statistics about the file.</a:t>
            </a:r>
          </a:p>
        </p:txBody>
      </p:sp>
      <p:sp>
        <p:nvSpPr>
          <p:cNvPr id="130052" name="Rectangle 4"/>
          <p:cNvSpPr>
            <a:spLocks noChangeArrowheads="1"/>
          </p:cNvSpPr>
          <p:nvPr/>
        </p:nvSpPr>
        <p:spPr bwMode="auto">
          <a:xfrm>
            <a:off x="441325" y="242888"/>
            <a:ext cx="4689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More info about the file</a:t>
            </a:r>
          </a:p>
        </p:txBody>
      </p:sp>
      <p:sp>
        <p:nvSpPr>
          <p:cNvPr id="130054" name="Rectangle 6"/>
          <p:cNvSpPr>
            <a:spLocks noChangeArrowheads="1"/>
          </p:cNvSpPr>
          <p:nvPr/>
        </p:nvSpPr>
        <p:spPr bwMode="auto">
          <a:xfrm>
            <a:off x="611188" y="2847975"/>
            <a:ext cx="799623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solidFill>
                  <a:srgbClr val="800000"/>
                </a:solidFill>
              </a:rPr>
              <a:t> </a:t>
            </a:r>
            <a:r>
              <a:rPr lang="en-US" altLang="x-none" b="1" dirty="0">
                <a:solidFill>
                  <a:srgbClr val="FF0000"/>
                </a:solidFill>
              </a:rPr>
              <a:t>grep</a:t>
            </a:r>
            <a:r>
              <a:rPr lang="en-US" altLang="x-none" dirty="0"/>
              <a:t> is the </a:t>
            </a:r>
            <a:r>
              <a:rPr lang="en-US" altLang="x-none" b="1" dirty="0">
                <a:solidFill>
                  <a:srgbClr val="FF0000"/>
                </a:solidFill>
              </a:rPr>
              <a:t>g</a:t>
            </a:r>
            <a:r>
              <a:rPr lang="en-US" altLang="x-none" dirty="0"/>
              <a:t>eneralized </a:t>
            </a:r>
            <a:r>
              <a:rPr lang="en-US" altLang="x-none" b="1" dirty="0">
                <a:solidFill>
                  <a:srgbClr val="FF0000"/>
                </a:solidFill>
              </a:rPr>
              <a:t>r</a:t>
            </a:r>
            <a:r>
              <a:rPr lang="en-US" altLang="x-none" dirty="0"/>
              <a:t>egular </a:t>
            </a:r>
            <a:r>
              <a:rPr lang="en-US" altLang="x-none" b="1" dirty="0">
                <a:solidFill>
                  <a:srgbClr val="FF0000"/>
                </a:solidFill>
              </a:rPr>
              <a:t>e</a:t>
            </a:r>
            <a:r>
              <a:rPr lang="en-US" altLang="x-none" dirty="0"/>
              <a:t>xpression </a:t>
            </a:r>
            <a:r>
              <a:rPr lang="en-US" altLang="x-none" b="1" dirty="0">
                <a:solidFill>
                  <a:srgbClr val="FF0000"/>
                </a:solidFill>
              </a:rPr>
              <a:t>p</a:t>
            </a:r>
            <a:r>
              <a:rPr lang="en-US" altLang="x-none" dirty="0"/>
              <a:t>arser. </a:t>
            </a:r>
          </a:p>
          <a:p>
            <a:pPr>
              <a:buClr>
                <a:schemeClr val="tx1"/>
              </a:buClr>
              <a:buFontTx/>
              <a:buChar char="•"/>
            </a:pPr>
            <a:r>
              <a:rPr lang="en-US" altLang="x-none" dirty="0"/>
              <a:t> This is a fancy name for a powerful utility which can only search a text file.   </a:t>
            </a:r>
          </a:p>
          <a:p>
            <a:pPr>
              <a:buClr>
                <a:schemeClr val="accent2"/>
              </a:buClr>
            </a:pPr>
            <a:r>
              <a:rPr lang="en-US" altLang="x-none" b="1" dirty="0">
                <a:solidFill>
                  <a:srgbClr val="FF0000"/>
                </a:solidFill>
              </a:rPr>
              <a:t>grep [-</a:t>
            </a:r>
            <a:r>
              <a:rPr lang="en-US" altLang="x-none" b="1" dirty="0" err="1">
                <a:solidFill>
                  <a:srgbClr val="FF0000"/>
                </a:solidFill>
              </a:rPr>
              <a:t>nvwx</a:t>
            </a:r>
            <a:r>
              <a:rPr lang="en-US" altLang="x-none" b="1" dirty="0">
                <a:solidFill>
                  <a:srgbClr val="FF0000"/>
                </a:solidFill>
              </a:rPr>
              <a:t>] [-number] { </a:t>
            </a:r>
            <a:r>
              <a:rPr lang="en-US" altLang="x-none" b="1" i="1" dirty="0">
                <a:solidFill>
                  <a:srgbClr val="FF0000"/>
                </a:solidFill>
              </a:rPr>
              <a:t>expression</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 </a:t>
            </a:r>
          </a:p>
        </p:txBody>
      </p:sp>
      <p:sp>
        <p:nvSpPr>
          <p:cNvPr id="130055" name="Text Box 7"/>
          <p:cNvSpPr txBox="1">
            <a:spLocks noChangeArrowheads="1"/>
          </p:cNvSpPr>
          <p:nvPr/>
        </p:nvSpPr>
        <p:spPr bwMode="auto">
          <a:xfrm>
            <a:off x="441325" y="2011483"/>
            <a:ext cx="107273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grep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36</a:t>
            </a:fld>
            <a:endParaRPr lang="en-US" altLang="x-none"/>
          </a:p>
        </p:txBody>
      </p:sp>
      <p:sp>
        <p:nvSpPr>
          <p:cNvPr id="133122" name="Rectangle 2"/>
          <p:cNvSpPr>
            <a:spLocks noGrp="1" noChangeArrowheads="1"/>
          </p:cNvSpPr>
          <p:nvPr>
            <p:ph type="body" idx="1"/>
          </p:nvPr>
        </p:nvSpPr>
        <p:spPr>
          <a:xfrm>
            <a:off x="523411" y="1878981"/>
            <a:ext cx="7772400" cy="3500438"/>
          </a:xfrm>
        </p:spPr>
        <p:txBody>
          <a:bodyPr/>
          <a:lstStyle/>
          <a:p>
            <a:pPr>
              <a:buClr>
                <a:schemeClr val="tx1"/>
              </a:buClr>
            </a:pPr>
            <a:r>
              <a:rPr lang="en-US" altLang="x-none" sz="2400" dirty="0"/>
              <a:t>The GNU version of </a:t>
            </a:r>
            <a:r>
              <a:rPr lang="en-US" altLang="x-none" sz="2400" b="1" dirty="0">
                <a:solidFill>
                  <a:srgbClr val="FF0000"/>
                </a:solidFill>
              </a:rPr>
              <a:t>diff</a:t>
            </a:r>
            <a:r>
              <a:rPr lang="en-US" altLang="x-none" sz="2400" dirty="0"/>
              <a:t> has over twenty command line options.  It shows you what the differences are between two files</a:t>
            </a:r>
          </a:p>
          <a:p>
            <a:pPr>
              <a:buClr>
                <a:schemeClr val="tx1"/>
              </a:buClr>
            </a:pPr>
            <a:r>
              <a:rPr lang="en-US" altLang="x-none" sz="2400" b="1" dirty="0">
                <a:solidFill>
                  <a:srgbClr val="FF0000"/>
                </a:solidFill>
              </a:rPr>
              <a:t>diff  </a:t>
            </a:r>
            <a:r>
              <a:rPr lang="en-US" altLang="x-none" sz="2400" b="1" i="1" dirty="0">
                <a:solidFill>
                  <a:srgbClr val="FF0000"/>
                </a:solidFill>
              </a:rPr>
              <a:t>file1  file2</a:t>
            </a:r>
          </a:p>
        </p:txBody>
      </p:sp>
      <p:sp>
        <p:nvSpPr>
          <p:cNvPr id="133124" name="Text Box 4"/>
          <p:cNvSpPr txBox="1">
            <a:spLocks noChangeArrowheads="1"/>
          </p:cNvSpPr>
          <p:nvPr/>
        </p:nvSpPr>
        <p:spPr bwMode="auto">
          <a:xfrm>
            <a:off x="384872" y="1108658"/>
            <a:ext cx="8210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diff</a:t>
            </a:r>
          </a:p>
        </p:txBody>
      </p:sp>
      <p:sp>
        <p:nvSpPr>
          <p:cNvPr id="6" name="Rectangle 4">
            <a:extLst>
              <a:ext uri="{FF2B5EF4-FFF2-40B4-BE49-F238E27FC236}">
                <a16:creationId xmlns:a16="http://schemas.microsoft.com/office/drawing/2014/main" id="{10A02029-7492-F348-B3E0-17CD64193CFE}"/>
              </a:ext>
            </a:extLst>
          </p:cNvPr>
          <p:cNvSpPr>
            <a:spLocks noChangeArrowheads="1"/>
          </p:cNvSpPr>
          <p:nvPr/>
        </p:nvSpPr>
        <p:spPr bwMode="auto">
          <a:xfrm>
            <a:off x="441325" y="242888"/>
            <a:ext cx="4689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More info about the file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C9CCDAE-3B72-4140-B4AB-8650C0E76CDB}" type="slidenum">
              <a:rPr lang="en-US" altLang="x-none"/>
              <a:pPr/>
              <a:t>37</a:t>
            </a:fld>
            <a:endParaRPr lang="en-US" altLang="x-none"/>
          </a:p>
        </p:txBody>
      </p:sp>
      <p:sp>
        <p:nvSpPr>
          <p:cNvPr id="117762" name="Rectangle 2"/>
          <p:cNvSpPr>
            <a:spLocks noGrp="1" noChangeArrowheads="1"/>
          </p:cNvSpPr>
          <p:nvPr>
            <p:ph type="title"/>
          </p:nvPr>
        </p:nvSpPr>
        <p:spPr>
          <a:xfrm>
            <a:off x="457200" y="457200"/>
            <a:ext cx="7086600" cy="533400"/>
          </a:xfrm>
        </p:spPr>
        <p:txBody>
          <a:bodyPr/>
          <a:lstStyle/>
          <a:p>
            <a:pPr algn="l">
              <a:buClr>
                <a:schemeClr val="accent2"/>
              </a:buClr>
            </a:pPr>
            <a:r>
              <a:rPr lang="en-US" altLang="x-none" sz="3200" b="1" dirty="0">
                <a:solidFill>
                  <a:srgbClr val="FF3300"/>
                </a:solidFill>
                <a:effectLst>
                  <a:outerShdw blurRad="38100" dist="38100" dir="2700000" algn="tl">
                    <a:srgbClr val="C0C0C0"/>
                  </a:outerShdw>
                </a:effectLst>
                <a:latin typeface="Arial" panose="020B0604020202020204" pitchFamily="34" charset="0"/>
                <a:cs typeface="Arial" panose="020B0604020202020204" pitchFamily="34" charset="0"/>
              </a:rPr>
              <a:t>Some Other *nix Commands</a:t>
            </a:r>
          </a:p>
        </p:txBody>
      </p:sp>
      <p:sp>
        <p:nvSpPr>
          <p:cNvPr id="117763" name="Rectangle 3"/>
          <p:cNvSpPr>
            <a:spLocks noGrp="1" noChangeArrowheads="1"/>
          </p:cNvSpPr>
          <p:nvPr>
            <p:ph type="body" idx="1"/>
          </p:nvPr>
        </p:nvSpPr>
        <p:spPr>
          <a:xfrm>
            <a:off x="762000" y="2123420"/>
            <a:ext cx="7620000" cy="2895600"/>
          </a:xfrm>
        </p:spPr>
        <p:txBody>
          <a:bodyPr/>
          <a:lstStyle/>
          <a:p>
            <a:pPr>
              <a:buClr>
                <a:schemeClr val="tx1"/>
              </a:buClr>
            </a:pPr>
            <a:r>
              <a:rPr lang="en-US" altLang="x-none" sz="2400" dirty="0"/>
              <a:t>The power of *nix is hidden in small commands that don’t seem too useful when used alone, but when </a:t>
            </a:r>
            <a:r>
              <a:rPr lang="en-US" altLang="x-none" sz="2400" dirty="0">
                <a:solidFill>
                  <a:srgbClr val="008000"/>
                </a:solidFill>
              </a:rPr>
              <a:t>combined</a:t>
            </a:r>
            <a:r>
              <a:rPr lang="en-US" altLang="x-none" sz="2400" dirty="0"/>
              <a:t> with other commands produce a system that’s much more powerful, and flexible than most other operating systems.  </a:t>
            </a:r>
          </a:p>
          <a:p>
            <a:pPr>
              <a:buClr>
                <a:schemeClr val="tx1"/>
              </a:buClr>
            </a:pPr>
            <a:r>
              <a:rPr lang="en-US" altLang="x-none" sz="2400" dirty="0"/>
              <a:t>The commands include </a:t>
            </a:r>
            <a:r>
              <a:rPr lang="en-US" altLang="x-none" sz="2400" b="1" dirty="0">
                <a:solidFill>
                  <a:srgbClr val="FF0000"/>
                </a:solidFill>
              </a:rPr>
              <a:t>sort</a:t>
            </a:r>
            <a:r>
              <a:rPr lang="en-US" altLang="x-none" sz="2400" dirty="0">
                <a:solidFill>
                  <a:srgbClr val="800000"/>
                </a:solidFill>
              </a:rPr>
              <a:t>, </a:t>
            </a:r>
            <a:r>
              <a:rPr lang="en-US" altLang="x-none" sz="2400" b="1" dirty="0">
                <a:solidFill>
                  <a:srgbClr val="FF0000"/>
                </a:solidFill>
              </a:rPr>
              <a:t>grep</a:t>
            </a:r>
            <a:r>
              <a:rPr lang="en-US" altLang="x-none" sz="2400" dirty="0">
                <a:solidFill>
                  <a:srgbClr val="800000"/>
                </a:solidFill>
              </a:rPr>
              <a:t>, </a:t>
            </a:r>
            <a:r>
              <a:rPr lang="en-US" altLang="x-none" sz="2400" b="1" dirty="0">
                <a:solidFill>
                  <a:srgbClr val="FF0000"/>
                </a:solidFill>
              </a:rPr>
              <a:t>more</a:t>
            </a:r>
            <a:r>
              <a:rPr lang="en-US" altLang="x-none" sz="2400" dirty="0">
                <a:solidFill>
                  <a:srgbClr val="800000"/>
                </a:solidFill>
              </a:rPr>
              <a:t>, </a:t>
            </a:r>
            <a:r>
              <a:rPr lang="en-US" altLang="x-none" sz="2400" b="1" dirty="0">
                <a:solidFill>
                  <a:srgbClr val="FF0000"/>
                </a:solidFill>
              </a:rPr>
              <a:t>cat</a:t>
            </a:r>
            <a:r>
              <a:rPr lang="en-US" altLang="x-none" sz="2400" dirty="0">
                <a:solidFill>
                  <a:srgbClr val="800000"/>
                </a:solidFill>
              </a:rPr>
              <a:t>, </a:t>
            </a:r>
            <a:r>
              <a:rPr lang="en-US" altLang="x-none" sz="2400" b="1" dirty="0" err="1">
                <a:solidFill>
                  <a:srgbClr val="FF0000"/>
                </a:solidFill>
              </a:rPr>
              <a:t>wc</a:t>
            </a:r>
            <a:r>
              <a:rPr lang="en-US" altLang="x-none" sz="2400" dirty="0">
                <a:solidFill>
                  <a:srgbClr val="800000"/>
                </a:solidFill>
              </a:rPr>
              <a:t>, </a:t>
            </a:r>
            <a:r>
              <a:rPr lang="en-US" altLang="x-none" sz="2400" b="1" dirty="0">
                <a:solidFill>
                  <a:srgbClr val="FF0000"/>
                </a:solidFill>
              </a:rPr>
              <a:t>spell</a:t>
            </a:r>
            <a:r>
              <a:rPr lang="en-US" altLang="x-none" sz="2400" dirty="0">
                <a:solidFill>
                  <a:srgbClr val="800000"/>
                </a:solidFill>
              </a:rPr>
              <a:t>, </a:t>
            </a:r>
            <a:r>
              <a:rPr lang="en-US" altLang="x-none" sz="2400" b="1" dirty="0">
                <a:solidFill>
                  <a:srgbClr val="FF0000"/>
                </a:solidFill>
              </a:rPr>
              <a:t>diff</a:t>
            </a:r>
            <a:r>
              <a:rPr lang="en-US" altLang="x-none" sz="2400" dirty="0">
                <a:solidFill>
                  <a:srgbClr val="800000"/>
                </a:solidFill>
              </a:rPr>
              <a:t>, </a:t>
            </a:r>
            <a:r>
              <a:rPr lang="en-US" altLang="x-none" sz="2400" b="1" dirty="0">
                <a:solidFill>
                  <a:srgbClr val="FF0000"/>
                </a:solidFill>
              </a:rPr>
              <a:t>head</a:t>
            </a:r>
            <a:r>
              <a:rPr lang="en-US" altLang="x-none" sz="2400" dirty="0">
                <a:solidFill>
                  <a:srgbClr val="800000"/>
                </a:solidFill>
              </a:rPr>
              <a:t>, </a:t>
            </a:r>
            <a:r>
              <a:rPr lang="en-US" altLang="x-none" sz="2400" dirty="0"/>
              <a:t>and </a:t>
            </a:r>
            <a:r>
              <a:rPr lang="en-US" altLang="x-none" sz="2400" b="1" dirty="0">
                <a:solidFill>
                  <a:srgbClr val="FF0000"/>
                </a:solidFill>
              </a:rPr>
              <a:t>tail</a:t>
            </a:r>
            <a:r>
              <a:rPr lang="en-US" altLang="x-none" sz="2400" dirty="0"/>
              <a:t>. </a:t>
            </a:r>
          </a:p>
        </p:txBody>
      </p:sp>
      <p:sp>
        <p:nvSpPr>
          <p:cNvPr id="117766" name="Text Box 6"/>
          <p:cNvSpPr txBox="1">
            <a:spLocks noChangeArrowheads="1"/>
          </p:cNvSpPr>
          <p:nvPr/>
        </p:nvSpPr>
        <p:spPr bwMode="auto">
          <a:xfrm>
            <a:off x="1676400" y="1295400"/>
            <a:ext cx="29802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2800" b="1" dirty="0">
                <a:solidFill>
                  <a:srgbClr val="FF0000"/>
                </a:solidFill>
              </a:rPr>
              <a:t>The Power of *nix</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38</a:t>
            </a:fld>
            <a:endParaRPr lang="en-US" altLang="x-none"/>
          </a:p>
        </p:txBody>
      </p:sp>
      <p:sp>
        <p:nvSpPr>
          <p:cNvPr id="133122" name="Rectangle 2"/>
          <p:cNvSpPr>
            <a:spLocks noGrp="1" noChangeArrowheads="1"/>
          </p:cNvSpPr>
          <p:nvPr>
            <p:ph type="body" idx="1"/>
          </p:nvPr>
        </p:nvSpPr>
        <p:spPr>
          <a:xfrm>
            <a:off x="657225" y="1143000"/>
            <a:ext cx="7772400" cy="3500438"/>
          </a:xfrm>
        </p:spPr>
        <p:txBody>
          <a:bodyPr/>
          <a:lstStyle/>
          <a:p>
            <a:pPr>
              <a:buClr>
                <a:schemeClr val="tx1"/>
              </a:buClr>
            </a:pPr>
            <a:r>
              <a:rPr lang="en-US" altLang="x-none" sz="2400" dirty="0"/>
              <a:t>Combining *nix commands greatly expands your ability to interrogate and manipulate files.</a:t>
            </a:r>
          </a:p>
          <a:p>
            <a:pPr>
              <a:buClr>
                <a:schemeClr val="tx1"/>
              </a:buClr>
            </a:pPr>
            <a:r>
              <a:rPr lang="en-US" altLang="x-none" sz="2400" dirty="0"/>
              <a:t>So far, we have just output the results of commands to the screen.</a:t>
            </a:r>
          </a:p>
          <a:p>
            <a:pPr>
              <a:buClr>
                <a:schemeClr val="tx1"/>
              </a:buClr>
            </a:pPr>
            <a:r>
              <a:rPr lang="en-US" altLang="x-none" sz="2400" dirty="0"/>
              <a:t>Let’s now </a:t>
            </a:r>
            <a:r>
              <a:rPr lang="en-US" altLang="x-none" sz="2400" b="1" dirty="0">
                <a:solidFill>
                  <a:srgbClr val="008000"/>
                </a:solidFill>
              </a:rPr>
              <a:t>redirect</a:t>
            </a:r>
            <a:r>
              <a:rPr lang="en-US" altLang="x-none" sz="2400" dirty="0"/>
              <a:t> the output of a command to a file, and </a:t>
            </a:r>
            <a:r>
              <a:rPr lang="en-US" altLang="x-none" sz="2400" b="1" dirty="0">
                <a:solidFill>
                  <a:srgbClr val="008000"/>
                </a:solidFill>
              </a:rPr>
              <a:t>pipe</a:t>
            </a:r>
            <a:r>
              <a:rPr lang="en-US" altLang="x-none" sz="2400" dirty="0"/>
              <a:t> the output of a command into another command</a:t>
            </a:r>
          </a:p>
        </p:txBody>
      </p:sp>
      <p:sp>
        <p:nvSpPr>
          <p:cNvPr id="133124" name="Text Box 4"/>
          <p:cNvSpPr txBox="1">
            <a:spLocks noChangeArrowheads="1"/>
          </p:cNvSpPr>
          <p:nvPr/>
        </p:nvSpPr>
        <p:spPr bwMode="auto">
          <a:xfrm>
            <a:off x="478549" y="372460"/>
            <a:ext cx="436369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Putting it all Together</a:t>
            </a:r>
          </a:p>
        </p:txBody>
      </p:sp>
    </p:spTree>
    <p:extLst>
      <p:ext uri="{BB962C8B-B14F-4D97-AF65-F5344CB8AC3E}">
        <p14:creationId xmlns:p14="http://schemas.microsoft.com/office/powerpoint/2010/main" val="2539221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39</a:t>
            </a:fld>
            <a:endParaRPr lang="en-US" altLang="x-none"/>
          </a:p>
        </p:txBody>
      </p:sp>
      <p:sp>
        <p:nvSpPr>
          <p:cNvPr id="133122" name="Rectangle 2"/>
          <p:cNvSpPr>
            <a:spLocks noGrp="1" noChangeArrowheads="1"/>
          </p:cNvSpPr>
          <p:nvPr>
            <p:ph type="body" idx="1"/>
          </p:nvPr>
        </p:nvSpPr>
        <p:spPr>
          <a:xfrm>
            <a:off x="685800" y="2335539"/>
            <a:ext cx="7772400" cy="5704489"/>
          </a:xfrm>
        </p:spPr>
        <p:txBody>
          <a:bodyPr/>
          <a:lstStyle/>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&gt;</a:t>
            </a:r>
            <a:r>
              <a:rPr lang="en-US" altLang="x-none" sz="2400" dirty="0"/>
              <a:t> filename</a:t>
            </a:r>
          </a:p>
          <a:p>
            <a:pPr lvl="1">
              <a:buClr>
                <a:schemeClr val="tx1"/>
              </a:buClr>
            </a:pPr>
            <a:r>
              <a:rPr lang="en-US" altLang="x-none" sz="2000" dirty="0"/>
              <a:t>Create a new file called </a:t>
            </a:r>
            <a:r>
              <a:rPr lang="en-US" altLang="x-none" sz="2000" b="1" dirty="0"/>
              <a:t>filename</a:t>
            </a:r>
            <a:r>
              <a:rPr lang="en-US" altLang="x-none" sz="2000" dirty="0"/>
              <a:t>, and fill it with the output of </a:t>
            </a:r>
            <a:r>
              <a:rPr lang="en-US" altLang="x-none" sz="2000" i="1" dirty="0">
                <a:solidFill>
                  <a:srgbClr val="FF0000"/>
                </a:solidFill>
              </a:rPr>
              <a:t>COMMAND</a:t>
            </a:r>
          </a:p>
          <a:p>
            <a:pPr lvl="1">
              <a:buClr>
                <a:schemeClr val="tx1"/>
              </a:buClr>
            </a:pPr>
            <a:r>
              <a:rPr lang="en-US" altLang="x-none" sz="2000" dirty="0"/>
              <a:t>If filename already exists, it will be overwritten</a:t>
            </a:r>
          </a:p>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&gt;&gt;</a:t>
            </a:r>
            <a:r>
              <a:rPr lang="en-US" altLang="x-none" sz="2400" dirty="0"/>
              <a:t> filename</a:t>
            </a:r>
          </a:p>
          <a:p>
            <a:pPr lvl="1">
              <a:buClr>
                <a:schemeClr val="tx1"/>
              </a:buClr>
            </a:pPr>
            <a:r>
              <a:rPr lang="en-US" altLang="x-none" sz="2000" i="1" dirty="0"/>
              <a:t>Append</a:t>
            </a:r>
            <a:r>
              <a:rPr lang="en-US" altLang="x-none" sz="2000" dirty="0"/>
              <a:t> the output from </a:t>
            </a:r>
            <a:r>
              <a:rPr lang="en-US" altLang="x-none" sz="2000" i="1" dirty="0">
                <a:solidFill>
                  <a:srgbClr val="FF0000"/>
                </a:solidFill>
              </a:rPr>
              <a:t>COMMAND </a:t>
            </a:r>
            <a:r>
              <a:rPr lang="en-US" altLang="x-none" sz="2000" dirty="0"/>
              <a:t>to an existing file called </a:t>
            </a:r>
            <a:r>
              <a:rPr lang="en-US" altLang="x-none" sz="2000" b="1" dirty="0"/>
              <a:t>filename</a:t>
            </a:r>
          </a:p>
          <a:p>
            <a:pPr marL="457200" lvl="1" indent="0">
              <a:buClr>
                <a:schemeClr val="tx1"/>
              </a:buClr>
              <a:buNone/>
            </a:pPr>
            <a:endParaRPr lang="en-US" altLang="x-none" sz="2000" b="1" dirty="0"/>
          </a:p>
          <a:p>
            <a:pPr>
              <a:buClr>
                <a:schemeClr val="tx1"/>
              </a:buClr>
            </a:pPr>
            <a:r>
              <a:rPr lang="en-US" altLang="x-none" sz="2400" i="1" dirty="0">
                <a:solidFill>
                  <a:srgbClr val="FF0000"/>
                </a:solidFill>
              </a:rPr>
              <a:t>COMMAND</a:t>
            </a:r>
            <a:r>
              <a:rPr lang="en-US" altLang="x-none" sz="2400" dirty="0"/>
              <a:t> </a:t>
            </a:r>
            <a:r>
              <a:rPr lang="en-US" altLang="x-none" sz="2400" b="1" dirty="0">
                <a:solidFill>
                  <a:srgbClr val="008000"/>
                </a:solidFill>
              </a:rPr>
              <a:t>&lt;</a:t>
            </a:r>
            <a:r>
              <a:rPr lang="en-US" altLang="x-none" sz="2400" dirty="0"/>
              <a:t> filename</a:t>
            </a:r>
          </a:p>
          <a:p>
            <a:pPr lvl="1">
              <a:buClr>
                <a:schemeClr val="tx1"/>
              </a:buClr>
            </a:pPr>
            <a:r>
              <a:rPr lang="en-US" altLang="x-none" sz="2000" dirty="0"/>
              <a:t>Redirect the contents of the existing file called </a:t>
            </a:r>
            <a:r>
              <a:rPr lang="en-US" altLang="x-none" sz="2000" b="1" dirty="0"/>
              <a:t>filename</a:t>
            </a:r>
            <a:r>
              <a:rPr lang="en-US" altLang="x-none" sz="2000" dirty="0"/>
              <a:t> into a command called </a:t>
            </a:r>
            <a:r>
              <a:rPr lang="en-US" altLang="x-none" sz="2000" i="1" dirty="0">
                <a:solidFill>
                  <a:srgbClr val="FF0000"/>
                </a:solidFill>
              </a:rPr>
              <a:t>COMMAND</a:t>
            </a:r>
            <a:endParaRPr lang="en-US" altLang="x-none" sz="2000" dirty="0"/>
          </a:p>
          <a:p>
            <a:pPr>
              <a:buClr>
                <a:schemeClr val="tx1"/>
              </a:buClr>
            </a:pPr>
            <a:endParaRPr lang="en-US" altLang="x-none" sz="2400" b="1" dirty="0"/>
          </a:p>
        </p:txBody>
      </p:sp>
      <p:sp>
        <p:nvSpPr>
          <p:cNvPr id="133124" name="Text Box 4"/>
          <p:cNvSpPr txBox="1">
            <a:spLocks noChangeArrowheads="1"/>
          </p:cNvSpPr>
          <p:nvPr/>
        </p:nvSpPr>
        <p:spPr bwMode="auto">
          <a:xfrm>
            <a:off x="445095" y="1532186"/>
            <a:ext cx="20521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Redirects</a:t>
            </a:r>
          </a:p>
        </p:txBody>
      </p:sp>
      <p:sp>
        <p:nvSpPr>
          <p:cNvPr id="6" name="Text Box 4">
            <a:extLst>
              <a:ext uri="{FF2B5EF4-FFF2-40B4-BE49-F238E27FC236}">
                <a16:creationId xmlns:a16="http://schemas.microsoft.com/office/drawing/2014/main" id="{7776EE28-D962-0A47-B7E8-40CF00AF7571}"/>
              </a:ext>
            </a:extLst>
          </p:cNvPr>
          <p:cNvSpPr txBox="1">
            <a:spLocks noChangeArrowheads="1"/>
          </p:cNvSpPr>
          <p:nvPr/>
        </p:nvSpPr>
        <p:spPr bwMode="auto">
          <a:xfrm>
            <a:off x="478549" y="372460"/>
            <a:ext cx="436369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Putting it all Together</a:t>
            </a:r>
          </a:p>
        </p:txBody>
      </p:sp>
    </p:spTree>
    <p:extLst>
      <p:ext uri="{BB962C8B-B14F-4D97-AF65-F5344CB8AC3E}">
        <p14:creationId xmlns:p14="http://schemas.microsoft.com/office/powerpoint/2010/main" val="376625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B03685-47B7-024D-B77E-28EA7DEF725F}" type="slidenum">
              <a:rPr lang="en-US" altLang="x-none"/>
              <a:pPr/>
              <a:t>4</a:t>
            </a:fld>
            <a:endParaRPr lang="en-US" altLang="x-none"/>
          </a:p>
        </p:txBody>
      </p:sp>
      <p:sp>
        <p:nvSpPr>
          <p:cNvPr id="138242" name="Rectangle 2"/>
          <p:cNvSpPr>
            <a:spLocks noGrp="1" noChangeArrowheads="1"/>
          </p:cNvSpPr>
          <p:nvPr>
            <p:ph type="title"/>
          </p:nvPr>
        </p:nvSpPr>
        <p:spPr>
          <a:xfrm>
            <a:off x="412531" y="457200"/>
            <a:ext cx="3429000" cy="609600"/>
          </a:xfrm>
        </p:spPr>
        <p:txBody>
          <a:bodyPr/>
          <a:lstStyle/>
          <a:p>
            <a:pPr algn="l"/>
            <a:r>
              <a:rPr lang="en-US" altLang="x-none" sz="2800" b="1" dirty="0">
                <a:solidFill>
                  <a:srgbClr val="FF0000"/>
                </a:solidFill>
                <a:latin typeface="Arial" charset="0"/>
              </a:rPr>
              <a:t>What Is *nix?</a:t>
            </a:r>
          </a:p>
        </p:txBody>
      </p:sp>
      <p:sp>
        <p:nvSpPr>
          <p:cNvPr id="138243" name="Rectangle 3"/>
          <p:cNvSpPr>
            <a:spLocks noGrp="1" noChangeArrowheads="1"/>
          </p:cNvSpPr>
          <p:nvPr>
            <p:ph type="body" idx="1"/>
          </p:nvPr>
        </p:nvSpPr>
        <p:spPr>
          <a:xfrm>
            <a:off x="609600" y="1600200"/>
            <a:ext cx="7772400" cy="4114800"/>
          </a:xfrm>
        </p:spPr>
        <p:txBody>
          <a:bodyPr/>
          <a:lstStyle/>
          <a:p>
            <a:pPr>
              <a:lnSpc>
                <a:spcPct val="90000"/>
              </a:lnSpc>
              <a:buClr>
                <a:schemeClr val="tx1"/>
              </a:buClr>
            </a:pPr>
            <a:r>
              <a:rPr lang="en-US" altLang="x-none" sz="2800" dirty="0"/>
              <a:t>*nix is a computer operating system, a control program that works with users to </a:t>
            </a:r>
          </a:p>
          <a:p>
            <a:pPr lvl="1">
              <a:lnSpc>
                <a:spcPct val="90000"/>
              </a:lnSpc>
              <a:buClr>
                <a:schemeClr val="tx1"/>
              </a:buClr>
            </a:pPr>
            <a:r>
              <a:rPr lang="en-US" altLang="x-none" sz="2400" dirty="0"/>
              <a:t>run programs, </a:t>
            </a:r>
          </a:p>
          <a:p>
            <a:pPr lvl="1">
              <a:lnSpc>
                <a:spcPct val="90000"/>
              </a:lnSpc>
              <a:buClr>
                <a:schemeClr val="tx1"/>
              </a:buClr>
            </a:pPr>
            <a:r>
              <a:rPr lang="en-US" altLang="x-none" sz="2400" dirty="0"/>
              <a:t>manage resources, and </a:t>
            </a:r>
          </a:p>
          <a:p>
            <a:pPr lvl="1">
              <a:lnSpc>
                <a:spcPct val="90000"/>
              </a:lnSpc>
              <a:buClr>
                <a:schemeClr val="tx1"/>
              </a:buClr>
            </a:pPr>
            <a:r>
              <a:rPr lang="en-US" altLang="x-none" sz="2400" dirty="0"/>
              <a:t>communicate with other computer systems. </a:t>
            </a:r>
          </a:p>
          <a:p>
            <a:pPr>
              <a:lnSpc>
                <a:spcPct val="90000"/>
              </a:lnSpc>
              <a:buClr>
                <a:schemeClr val="tx1"/>
              </a:buClr>
            </a:pPr>
            <a:r>
              <a:rPr lang="en-US" altLang="x-none" sz="2800" dirty="0"/>
              <a:t>*nix systems are</a:t>
            </a:r>
          </a:p>
          <a:p>
            <a:pPr lvl="1">
              <a:lnSpc>
                <a:spcPct val="90000"/>
              </a:lnSpc>
              <a:buClr>
                <a:schemeClr val="tx1"/>
              </a:buClr>
            </a:pPr>
            <a:r>
              <a:rPr lang="en-US" altLang="x-none" sz="2400" dirty="0">
                <a:solidFill>
                  <a:srgbClr val="FF0000"/>
                </a:solidFill>
              </a:rPr>
              <a:t>Multiuser</a:t>
            </a:r>
            <a:r>
              <a:rPr lang="en-US" altLang="x-none" sz="2400" dirty="0"/>
              <a:t>: Several people can use a *nix computer at the same time</a:t>
            </a:r>
          </a:p>
          <a:p>
            <a:pPr lvl="1">
              <a:lnSpc>
                <a:spcPct val="90000"/>
              </a:lnSpc>
              <a:buClr>
                <a:schemeClr val="tx1"/>
              </a:buClr>
            </a:pPr>
            <a:r>
              <a:rPr lang="en-US" altLang="x-none" sz="2400" dirty="0">
                <a:solidFill>
                  <a:srgbClr val="FF0000"/>
                </a:solidFill>
              </a:rPr>
              <a:t>Multitasking</a:t>
            </a:r>
            <a:r>
              <a:rPr lang="en-US" altLang="x-none" sz="2400" dirty="0"/>
              <a:t>: Any of these users can also run multiple programs at the same time</a:t>
            </a:r>
          </a:p>
          <a:p>
            <a:pPr lvl="1">
              <a:lnSpc>
                <a:spcPct val="90000"/>
              </a:lnSpc>
              <a:buClr>
                <a:schemeClr val="tx1"/>
              </a:buClr>
            </a:pPr>
            <a:r>
              <a:rPr lang="en-US" altLang="x-none" sz="2400" dirty="0">
                <a:solidFill>
                  <a:srgbClr val="FF0000"/>
                </a:solidFill>
              </a:rPr>
              <a:t>Plain Text Data Storage</a:t>
            </a:r>
          </a:p>
          <a:p>
            <a:pPr lvl="1">
              <a:lnSpc>
                <a:spcPct val="90000"/>
              </a:lnSpc>
              <a:buClr>
                <a:schemeClr val="tx1"/>
              </a:buClr>
            </a:pPr>
            <a:r>
              <a:rPr lang="en-US" altLang="x-none" sz="2400" dirty="0">
                <a:solidFill>
                  <a:srgbClr val="FF0000"/>
                </a:solidFill>
              </a:rPr>
              <a:t>Hierarchical File System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40</a:t>
            </a:fld>
            <a:endParaRPr lang="en-US" altLang="x-none"/>
          </a:p>
        </p:txBody>
      </p:sp>
      <p:sp>
        <p:nvSpPr>
          <p:cNvPr id="133122" name="Rectangle 2"/>
          <p:cNvSpPr>
            <a:spLocks noGrp="1" noChangeArrowheads="1"/>
          </p:cNvSpPr>
          <p:nvPr>
            <p:ph type="body" idx="1"/>
          </p:nvPr>
        </p:nvSpPr>
        <p:spPr>
          <a:xfrm>
            <a:off x="685800" y="2424749"/>
            <a:ext cx="7772400" cy="5704489"/>
          </a:xfrm>
        </p:spPr>
        <p:txBody>
          <a:bodyPr/>
          <a:lstStyle/>
          <a:p>
            <a:pPr>
              <a:buClr>
                <a:schemeClr val="tx1"/>
              </a:buClr>
            </a:pPr>
            <a:r>
              <a:rPr lang="en-US" altLang="x-none" sz="2400" i="1" dirty="0">
                <a:solidFill>
                  <a:srgbClr val="FF0000"/>
                </a:solidFill>
              </a:rPr>
              <a:t>COMMAND1</a:t>
            </a:r>
            <a:r>
              <a:rPr lang="en-US" altLang="x-none" sz="2400" dirty="0"/>
              <a:t> </a:t>
            </a:r>
            <a:r>
              <a:rPr lang="en-US" altLang="x-none" sz="2400" b="1" dirty="0">
                <a:solidFill>
                  <a:srgbClr val="008000"/>
                </a:solidFill>
              </a:rPr>
              <a:t>|</a:t>
            </a:r>
            <a:r>
              <a:rPr lang="en-US" altLang="x-none" sz="2400" dirty="0"/>
              <a:t> </a:t>
            </a:r>
            <a:r>
              <a:rPr lang="en-US" altLang="x-none" sz="2400" i="1" dirty="0">
                <a:solidFill>
                  <a:srgbClr val="FF0000"/>
                </a:solidFill>
              </a:rPr>
              <a:t>COMMAND2</a:t>
            </a:r>
            <a:endParaRPr lang="en-US" altLang="x-none" sz="2400" dirty="0"/>
          </a:p>
          <a:p>
            <a:pPr lvl="1">
              <a:buClr>
                <a:schemeClr val="tx1"/>
              </a:buClr>
            </a:pPr>
            <a:r>
              <a:rPr lang="en-US" altLang="x-none" sz="2000" dirty="0"/>
              <a:t>Run </a:t>
            </a:r>
            <a:r>
              <a:rPr lang="en-US" altLang="x-none" sz="2000" i="1" dirty="0">
                <a:solidFill>
                  <a:srgbClr val="FF0000"/>
                </a:solidFill>
              </a:rPr>
              <a:t>COMMAND1 </a:t>
            </a:r>
            <a:r>
              <a:rPr lang="en-US" altLang="x-none" sz="2000" dirty="0"/>
              <a:t>and feed the output into </a:t>
            </a:r>
            <a:r>
              <a:rPr lang="en-US" altLang="x-none" sz="2000" i="1" dirty="0">
                <a:solidFill>
                  <a:srgbClr val="FF0000"/>
                </a:solidFill>
              </a:rPr>
              <a:t>COMMAND2</a:t>
            </a:r>
          </a:p>
          <a:p>
            <a:pPr marL="457200" lvl="1" indent="0">
              <a:buClr>
                <a:schemeClr val="tx1"/>
              </a:buClr>
              <a:buNone/>
            </a:pPr>
            <a:endParaRPr lang="en-US" altLang="x-none" sz="2000" i="1" dirty="0">
              <a:solidFill>
                <a:srgbClr val="FF0000"/>
              </a:solidFill>
            </a:endParaRPr>
          </a:p>
          <a:p>
            <a:pPr marL="457200" lvl="1" indent="0">
              <a:buClr>
                <a:schemeClr val="tx1"/>
              </a:buClr>
              <a:buNone/>
            </a:pPr>
            <a:r>
              <a:rPr lang="en-US" altLang="x-none" sz="2000" dirty="0"/>
              <a:t>Consider the following series of commands</a:t>
            </a:r>
          </a:p>
          <a:p>
            <a:pPr lvl="1">
              <a:buClr>
                <a:schemeClr val="tx1"/>
              </a:buClr>
            </a:pPr>
            <a:r>
              <a:rPr lang="en-US" altLang="x-none" sz="2000" b="1" dirty="0">
                <a:solidFill>
                  <a:srgbClr val="FF0000"/>
                </a:solidFill>
              </a:rPr>
              <a:t>ls /home/</a:t>
            </a:r>
            <a:r>
              <a:rPr lang="en-US" altLang="x-none" sz="2000" b="1" dirty="0" err="1">
                <a:solidFill>
                  <a:srgbClr val="FF0000"/>
                </a:solidFill>
              </a:rPr>
              <a:t>larry</a:t>
            </a:r>
            <a:r>
              <a:rPr lang="en-US" altLang="x-none" sz="2000" b="1" dirty="0">
                <a:solidFill>
                  <a:srgbClr val="FF0000"/>
                </a:solidFill>
              </a:rPr>
              <a:t>/joe &gt; </a:t>
            </a:r>
            <a:r>
              <a:rPr lang="en-US" altLang="x-none" sz="2000" b="1" dirty="0" err="1">
                <a:solidFill>
                  <a:srgbClr val="FF0000"/>
                </a:solidFill>
              </a:rPr>
              <a:t>filelist.txt</a:t>
            </a:r>
            <a:endParaRPr lang="en-US" altLang="x-none" sz="2000" b="1" dirty="0">
              <a:solidFill>
                <a:srgbClr val="FF0000"/>
              </a:solidFill>
            </a:endParaRPr>
          </a:p>
          <a:p>
            <a:pPr lvl="1">
              <a:buClr>
                <a:schemeClr val="tx1"/>
              </a:buClr>
            </a:pPr>
            <a:r>
              <a:rPr lang="en-US" altLang="x-none" sz="2000" b="1" dirty="0" err="1">
                <a:solidFill>
                  <a:srgbClr val="FF0000"/>
                </a:solidFill>
              </a:rPr>
              <a:t>wc</a:t>
            </a:r>
            <a:r>
              <a:rPr lang="en-US" altLang="x-none" sz="2000" b="1" dirty="0">
                <a:solidFill>
                  <a:srgbClr val="FF0000"/>
                </a:solidFill>
              </a:rPr>
              <a:t> –l </a:t>
            </a:r>
            <a:r>
              <a:rPr lang="en-US" altLang="x-none" sz="2000" b="1" dirty="0" err="1">
                <a:solidFill>
                  <a:srgbClr val="FF0000"/>
                </a:solidFill>
              </a:rPr>
              <a:t>filelist.txt</a:t>
            </a:r>
            <a:endParaRPr lang="en-US" altLang="x-none" sz="2000" b="1" dirty="0">
              <a:solidFill>
                <a:srgbClr val="FF0000"/>
              </a:solidFill>
            </a:endParaRPr>
          </a:p>
          <a:p>
            <a:pPr lvl="1">
              <a:buClr>
                <a:schemeClr val="tx1"/>
              </a:buClr>
            </a:pPr>
            <a:endParaRPr lang="en-US" altLang="x-none" sz="2000" b="1" dirty="0">
              <a:solidFill>
                <a:srgbClr val="FF0000"/>
              </a:solidFill>
            </a:endParaRPr>
          </a:p>
          <a:p>
            <a:pPr marL="457200" lvl="1" indent="0">
              <a:buClr>
                <a:schemeClr val="tx1"/>
              </a:buClr>
              <a:buNone/>
            </a:pPr>
            <a:r>
              <a:rPr lang="en-US" altLang="x-none" sz="2000" dirty="0"/>
              <a:t>They can be rewritten as a simple piped series of commands:</a:t>
            </a:r>
          </a:p>
          <a:p>
            <a:pPr lvl="1">
              <a:buClr>
                <a:schemeClr val="tx1"/>
              </a:buClr>
            </a:pPr>
            <a:endParaRPr lang="en-US" altLang="x-none" sz="2000" b="1" dirty="0">
              <a:solidFill>
                <a:srgbClr val="FF0000"/>
              </a:solidFill>
            </a:endParaRPr>
          </a:p>
          <a:p>
            <a:pPr lvl="1">
              <a:buClr>
                <a:schemeClr val="tx1"/>
              </a:buClr>
            </a:pPr>
            <a:r>
              <a:rPr lang="en-US" altLang="x-none" sz="2000" b="1" dirty="0">
                <a:solidFill>
                  <a:srgbClr val="FF0000"/>
                </a:solidFill>
              </a:rPr>
              <a:t>ls /home/</a:t>
            </a:r>
            <a:r>
              <a:rPr lang="en-US" altLang="x-none" sz="2000" b="1" dirty="0" err="1">
                <a:solidFill>
                  <a:srgbClr val="FF0000"/>
                </a:solidFill>
              </a:rPr>
              <a:t>larry</a:t>
            </a:r>
            <a:r>
              <a:rPr lang="en-US" altLang="x-none" sz="2000" b="1" dirty="0">
                <a:solidFill>
                  <a:srgbClr val="FF0000"/>
                </a:solidFill>
              </a:rPr>
              <a:t>/joe | </a:t>
            </a:r>
            <a:r>
              <a:rPr lang="en-US" altLang="x-none" sz="2000" b="1" dirty="0" err="1">
                <a:solidFill>
                  <a:srgbClr val="FF0000"/>
                </a:solidFill>
              </a:rPr>
              <a:t>wc</a:t>
            </a:r>
            <a:r>
              <a:rPr lang="en-US" altLang="x-none" sz="2000" b="1" dirty="0">
                <a:solidFill>
                  <a:srgbClr val="FF0000"/>
                </a:solidFill>
              </a:rPr>
              <a:t> -l</a:t>
            </a:r>
          </a:p>
          <a:p>
            <a:pPr lvl="1">
              <a:buClr>
                <a:schemeClr val="tx1"/>
              </a:buClr>
            </a:pPr>
            <a:endParaRPr lang="en-US" altLang="x-none" sz="2000" i="1" dirty="0">
              <a:solidFill>
                <a:srgbClr val="FF0000"/>
              </a:solidFill>
            </a:endParaRPr>
          </a:p>
          <a:p>
            <a:pPr>
              <a:buClr>
                <a:schemeClr val="tx1"/>
              </a:buClr>
            </a:pPr>
            <a:endParaRPr lang="en-US" altLang="x-none" sz="2400" b="1" dirty="0"/>
          </a:p>
        </p:txBody>
      </p:sp>
      <p:sp>
        <p:nvSpPr>
          <p:cNvPr id="133124" name="Text Box 4"/>
          <p:cNvSpPr txBox="1">
            <a:spLocks noChangeArrowheads="1"/>
          </p:cNvSpPr>
          <p:nvPr/>
        </p:nvSpPr>
        <p:spPr bwMode="auto">
          <a:xfrm>
            <a:off x="685800" y="1398372"/>
            <a:ext cx="12779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Pipes</a:t>
            </a:r>
          </a:p>
        </p:txBody>
      </p:sp>
      <p:sp>
        <p:nvSpPr>
          <p:cNvPr id="6" name="Text Box 4">
            <a:extLst>
              <a:ext uri="{FF2B5EF4-FFF2-40B4-BE49-F238E27FC236}">
                <a16:creationId xmlns:a16="http://schemas.microsoft.com/office/drawing/2014/main" id="{3D88DFDB-1ECF-2042-9681-FD95E7038932}"/>
              </a:ext>
            </a:extLst>
          </p:cNvPr>
          <p:cNvSpPr txBox="1">
            <a:spLocks noChangeArrowheads="1"/>
          </p:cNvSpPr>
          <p:nvPr/>
        </p:nvSpPr>
        <p:spPr bwMode="auto">
          <a:xfrm>
            <a:off x="478549" y="372460"/>
            <a:ext cx="436369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Putting it all Together</a:t>
            </a:r>
          </a:p>
        </p:txBody>
      </p:sp>
    </p:spTree>
    <p:extLst>
      <p:ext uri="{BB962C8B-B14F-4D97-AF65-F5344CB8AC3E}">
        <p14:creationId xmlns:p14="http://schemas.microsoft.com/office/powerpoint/2010/main" val="53089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41</a:t>
            </a:fld>
            <a:endParaRPr lang="en-US" altLang="x-none"/>
          </a:p>
        </p:txBody>
      </p:sp>
      <p:sp>
        <p:nvSpPr>
          <p:cNvPr id="133122" name="Rectangle 2"/>
          <p:cNvSpPr>
            <a:spLocks noGrp="1" noChangeArrowheads="1"/>
          </p:cNvSpPr>
          <p:nvPr>
            <p:ph type="body" idx="1"/>
          </p:nvPr>
        </p:nvSpPr>
        <p:spPr>
          <a:xfrm>
            <a:off x="685799" y="1462837"/>
            <a:ext cx="7772400" cy="3500438"/>
          </a:xfrm>
        </p:spPr>
        <p:txBody>
          <a:bodyPr/>
          <a:lstStyle/>
          <a:p>
            <a:pPr>
              <a:buClr>
                <a:schemeClr val="tx1"/>
              </a:buClr>
            </a:pPr>
            <a:r>
              <a:rPr lang="en-US" altLang="x-none" sz="2400" dirty="0"/>
              <a:t>*nix has many commands that allow you to change the contents of a file, without manually open it in an editor </a:t>
            </a:r>
          </a:p>
          <a:p>
            <a:pPr marL="0" indent="0">
              <a:buClr>
                <a:schemeClr val="accent2"/>
              </a:buClr>
              <a:buNone/>
            </a:pPr>
            <a:r>
              <a:rPr lang="en-US" altLang="x-none" sz="2400" b="1" i="1" dirty="0">
                <a:solidFill>
                  <a:srgbClr val="FF0000"/>
                </a:solidFill>
              </a:rPr>
              <a:t> </a:t>
            </a:r>
          </a:p>
          <a:p>
            <a:pPr>
              <a:buClr>
                <a:schemeClr val="tx1"/>
              </a:buClr>
            </a:pPr>
            <a:r>
              <a:rPr lang="en-US" altLang="x-none" sz="2400" b="1" dirty="0">
                <a:solidFill>
                  <a:srgbClr val="FF0000"/>
                </a:solidFill>
              </a:rPr>
              <a:t>nano</a:t>
            </a:r>
            <a:r>
              <a:rPr lang="en-US" altLang="x-none" sz="2400" dirty="0"/>
              <a:t> is a simple text editor. There are many text editors available. Some require graphical interfaces. Many are context aware (autocomplete programming commands, indent and color code text). But nano is simple:</a:t>
            </a:r>
          </a:p>
          <a:p>
            <a:pPr lvl="1">
              <a:buClr>
                <a:schemeClr val="tx1"/>
              </a:buClr>
            </a:pPr>
            <a:r>
              <a:rPr lang="en-US" altLang="x-none" sz="2000" b="1" dirty="0">
                <a:solidFill>
                  <a:srgbClr val="FF0000"/>
                </a:solidFill>
              </a:rPr>
              <a:t> nano file</a:t>
            </a:r>
          </a:p>
          <a:p>
            <a:pPr>
              <a:buClr>
                <a:schemeClr val="accent2"/>
              </a:buClr>
            </a:pPr>
            <a:endParaRPr lang="en-US" altLang="x-none" sz="2400" b="1" i="1" dirty="0">
              <a:solidFill>
                <a:srgbClr val="FF0000"/>
              </a:solidFill>
            </a:endParaRPr>
          </a:p>
        </p:txBody>
      </p:sp>
      <p:sp>
        <p:nvSpPr>
          <p:cNvPr id="133124" name="Text Box 4"/>
          <p:cNvSpPr txBox="1">
            <a:spLocks noChangeArrowheads="1"/>
          </p:cNvSpPr>
          <p:nvPr/>
        </p:nvSpPr>
        <p:spPr bwMode="auto">
          <a:xfrm>
            <a:off x="288898" y="326125"/>
            <a:ext cx="2779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Altering a file</a:t>
            </a:r>
            <a:endParaRPr lang="en-US" altLang="x-none" sz="3200" dirty="0">
              <a:solidFill>
                <a:srgbClr val="FF0000"/>
              </a:solidFill>
              <a:latin typeface="Arial" charset="0"/>
            </a:endParaRPr>
          </a:p>
        </p:txBody>
      </p:sp>
      <p:sp>
        <p:nvSpPr>
          <p:cNvPr id="3" name="TextBox 2">
            <a:extLst>
              <a:ext uri="{FF2B5EF4-FFF2-40B4-BE49-F238E27FC236}">
                <a16:creationId xmlns:a16="http://schemas.microsoft.com/office/drawing/2014/main" id="{570E8B64-C316-1F4B-B81E-35B9C57071FA}"/>
              </a:ext>
            </a:extLst>
          </p:cNvPr>
          <p:cNvSpPr txBox="1"/>
          <p:nvPr/>
        </p:nvSpPr>
        <p:spPr>
          <a:xfrm>
            <a:off x="409903" y="2301766"/>
            <a:ext cx="1429407" cy="523220"/>
          </a:xfrm>
          <a:prstGeom prst="rect">
            <a:avLst/>
          </a:prstGeom>
          <a:noFill/>
        </p:spPr>
        <p:txBody>
          <a:bodyPr wrap="square" rtlCol="0">
            <a:spAutoFit/>
          </a:bodyPr>
          <a:lstStyle/>
          <a:p>
            <a:r>
              <a:rPr lang="en-US" sz="2800" b="1" dirty="0">
                <a:solidFill>
                  <a:srgbClr val="FF0000"/>
                </a:solidFill>
                <a:latin typeface="Arial" panose="020B0604020202020204" pitchFamily="34" charset="0"/>
                <a:cs typeface="Arial" panose="020B0604020202020204" pitchFamily="34" charset="0"/>
              </a:rPr>
              <a:t>nano</a:t>
            </a:r>
          </a:p>
        </p:txBody>
      </p:sp>
    </p:spTree>
    <p:extLst>
      <p:ext uri="{BB962C8B-B14F-4D97-AF65-F5344CB8AC3E}">
        <p14:creationId xmlns:p14="http://schemas.microsoft.com/office/powerpoint/2010/main" val="463198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1143000"/>
          </a:xfrm>
        </p:spPr>
        <p:txBody>
          <a:bodyPr/>
          <a:lstStyle/>
          <a:p>
            <a:pPr algn="l"/>
            <a:r>
              <a:rPr lang="en-US" sz="3200" b="1" dirty="0">
                <a:solidFill>
                  <a:srgbClr val="FF0000"/>
                </a:solidFill>
                <a:latin typeface="Arial" panose="020B0604020202020204" pitchFamily="34" charset="0"/>
                <a:cs typeface="Arial" panose="020B0604020202020204" pitchFamily="34" charset="0"/>
              </a:rPr>
              <a:t>More help</a:t>
            </a:r>
          </a:p>
        </p:txBody>
      </p:sp>
      <p:sp>
        <p:nvSpPr>
          <p:cNvPr id="4" name="Slide Number Placeholder 3"/>
          <p:cNvSpPr>
            <a:spLocks noGrp="1"/>
          </p:cNvSpPr>
          <p:nvPr>
            <p:ph type="sldNum" sz="quarter" idx="12"/>
          </p:nvPr>
        </p:nvSpPr>
        <p:spPr/>
        <p:txBody>
          <a:bodyPr/>
          <a:lstStyle/>
          <a:p>
            <a:fld id="{FD52A0C5-CD29-4D4F-955F-5D1FDDCDE094}" type="slidenum">
              <a:rPr lang="en-US" altLang="x-none" smtClean="0"/>
              <a:pPr/>
              <a:t>42</a:t>
            </a:fld>
            <a:endParaRPr lang="en-US" altLang="x-none" dirty="0"/>
          </a:p>
        </p:txBody>
      </p:sp>
      <p:pic>
        <p:nvPicPr>
          <p:cNvPr id="6" name="Picture 5" descr="Diagram&#10;&#10;Description automatically generated">
            <a:extLst>
              <a:ext uri="{FF2B5EF4-FFF2-40B4-BE49-F238E27FC236}">
                <a16:creationId xmlns:a16="http://schemas.microsoft.com/office/drawing/2014/main" id="{2BF9569B-7307-AF4A-801F-EF2C7C1389F6}"/>
              </a:ext>
            </a:extLst>
          </p:cNvPr>
          <p:cNvPicPr>
            <a:picLocks noChangeAspect="1"/>
          </p:cNvPicPr>
          <p:nvPr/>
        </p:nvPicPr>
        <p:blipFill>
          <a:blip r:embed="rId2"/>
          <a:stretch>
            <a:fillRect/>
          </a:stretch>
        </p:blipFill>
        <p:spPr>
          <a:xfrm>
            <a:off x="4973444" y="0"/>
            <a:ext cx="4170556" cy="5213195"/>
          </a:xfrm>
          <a:prstGeom prst="rect">
            <a:avLst/>
          </a:prstGeom>
        </p:spPr>
      </p:pic>
      <p:sp>
        <p:nvSpPr>
          <p:cNvPr id="3" name="Content Placeholder 2"/>
          <p:cNvSpPr>
            <a:spLocks noGrp="1"/>
          </p:cNvSpPr>
          <p:nvPr>
            <p:ph idx="1"/>
          </p:nvPr>
        </p:nvSpPr>
        <p:spPr>
          <a:xfrm>
            <a:off x="297365" y="1594623"/>
            <a:ext cx="6250259" cy="4625755"/>
          </a:xfrm>
        </p:spPr>
        <p:txBody>
          <a:bodyPr/>
          <a:lstStyle/>
          <a:p>
            <a:r>
              <a:rPr lang="en-US" sz="2400" dirty="0"/>
              <a:t>Chapter 1 of </a:t>
            </a:r>
          </a:p>
          <a:p>
            <a:pPr marL="0" indent="0">
              <a:buNone/>
            </a:pPr>
            <a:r>
              <a:rPr lang="en-US" sz="2400" b="1" dirty="0"/>
              <a:t>Computing Skills for Biologists             </a:t>
            </a:r>
            <a:r>
              <a:rPr lang="en-US" sz="2400" dirty="0"/>
              <a:t>(</a:t>
            </a:r>
            <a:r>
              <a:rPr lang="en-US" sz="2400" dirty="0" err="1"/>
              <a:t>Allesina</a:t>
            </a:r>
            <a:r>
              <a:rPr lang="en-US" sz="2400" dirty="0"/>
              <a:t> &amp; </a:t>
            </a:r>
            <a:r>
              <a:rPr lang="en-US" sz="2400" dirty="0" err="1"/>
              <a:t>Wilmes</a:t>
            </a:r>
            <a:r>
              <a:rPr lang="en-US" sz="2400" dirty="0"/>
              <a:t>) </a:t>
            </a:r>
          </a:p>
          <a:p>
            <a:r>
              <a:rPr lang="en-US" sz="1800" dirty="0">
                <a:solidFill>
                  <a:schemeClr val="accent2"/>
                </a:solidFill>
                <a:hlinkClick r:id="rId3">
                  <a:extLst>
                    <a:ext uri="{A12FA001-AC4F-418D-AE19-62706E023703}">
                      <ahyp:hlinkClr xmlns:ahyp="http://schemas.microsoft.com/office/drawing/2018/hyperlinkcolor" val="tx"/>
                    </a:ext>
                  </a:extLst>
                </a:hlinkClick>
              </a:rPr>
              <a:t>See Virgo for free access to ebook</a:t>
            </a:r>
            <a:r>
              <a:rPr lang="en-US" sz="1800" dirty="0">
                <a:solidFill>
                  <a:schemeClr val="accent2"/>
                </a:solidFill>
              </a:rPr>
              <a:t> </a:t>
            </a:r>
          </a:p>
          <a:p>
            <a:endParaRPr lang="en-US" sz="1800" dirty="0">
              <a:solidFill>
                <a:schemeClr val="accent2"/>
              </a:solidFill>
            </a:endParaRPr>
          </a:p>
          <a:p>
            <a:endParaRPr lang="en-US" sz="1800" dirty="0">
              <a:solidFill>
                <a:schemeClr val="accent2"/>
              </a:solidFill>
            </a:endParaRPr>
          </a:p>
          <a:p>
            <a:r>
              <a:rPr lang="en-US" sz="1800" dirty="0"/>
              <a:t>See website for downloads</a:t>
            </a:r>
            <a:r>
              <a:rPr lang="en-US" sz="2800" dirty="0"/>
              <a:t> </a:t>
            </a:r>
            <a:r>
              <a:rPr lang="en-US" sz="1800" dirty="0">
                <a:solidFill>
                  <a:schemeClr val="accent2"/>
                </a:solidFill>
                <a:hlinkClick r:id="rId4">
                  <a:extLst>
                    <a:ext uri="{A12FA001-AC4F-418D-AE19-62706E023703}">
                      <ahyp:hlinkClr xmlns:ahyp="http://schemas.microsoft.com/office/drawing/2018/hyperlinkcolor" val="tx"/>
                    </a:ext>
                  </a:extLst>
                </a:hlinkClick>
              </a:rPr>
              <a:t>https://computingskillsforbiologists.com</a:t>
            </a:r>
            <a:endParaRPr lang="en-US" sz="1800" dirty="0">
              <a:solidFill>
                <a:schemeClr val="accent2"/>
              </a:solidFill>
            </a:endParaRPr>
          </a:p>
          <a:p>
            <a:endParaRPr lang="en-US" sz="1800" dirty="0">
              <a:solidFill>
                <a:schemeClr val="accent2"/>
              </a:solidFill>
            </a:endParaRPr>
          </a:p>
          <a:p>
            <a:r>
              <a:rPr lang="en-US" sz="1800" dirty="0"/>
              <a:t>Clone their git repository for examples:                               </a:t>
            </a:r>
            <a:r>
              <a:rPr lang="en-US" sz="1600" dirty="0">
                <a:latin typeface="Courier" pitchFamily="2" charset="0"/>
              </a:rPr>
              <a:t>git clone </a:t>
            </a:r>
            <a:r>
              <a:rPr lang="en-US" sz="1600" dirty="0">
                <a:latin typeface="Courier" pitchFamily="2" charset="0"/>
                <a:hlinkClick r:id="rId5"/>
              </a:rPr>
              <a:t>https://github.com/CSB-book/CSB.git</a:t>
            </a:r>
            <a:endParaRPr lang="en-US" sz="1600" dirty="0">
              <a:latin typeface="Courier" pitchFamily="2" charset="0"/>
            </a:endParaRPr>
          </a:p>
          <a:p>
            <a:endParaRPr lang="en-US" sz="1600" dirty="0">
              <a:latin typeface="Courier" pitchFamily="2" charset="0"/>
            </a:endParaRPr>
          </a:p>
        </p:txBody>
      </p:sp>
      <p:sp>
        <p:nvSpPr>
          <p:cNvPr id="7" name="TextBox 6">
            <a:extLst>
              <a:ext uri="{FF2B5EF4-FFF2-40B4-BE49-F238E27FC236}">
                <a16:creationId xmlns:a16="http://schemas.microsoft.com/office/drawing/2014/main" id="{956F805C-80B3-184D-915E-49637E187162}"/>
              </a:ext>
            </a:extLst>
          </p:cNvPr>
          <p:cNvSpPr txBox="1"/>
          <p:nvPr/>
        </p:nvSpPr>
        <p:spPr>
          <a:xfrm>
            <a:off x="297365" y="5602069"/>
            <a:ext cx="8114723" cy="129266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This book is not just for biologists but is valuable for graduate students in any datacentric field. It covers R, Python, Regular Expressions, version control, LaTeX, SQL, and the command line. </a:t>
            </a:r>
          </a:p>
          <a:p>
            <a:endParaRPr lang="en-US" dirty="0"/>
          </a:p>
        </p:txBody>
      </p:sp>
    </p:spTree>
    <p:extLst>
      <p:ext uri="{BB962C8B-B14F-4D97-AF65-F5344CB8AC3E}">
        <p14:creationId xmlns:p14="http://schemas.microsoft.com/office/powerpoint/2010/main" val="3898395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1143000"/>
          </a:xfrm>
        </p:spPr>
        <p:txBody>
          <a:bodyPr/>
          <a:lstStyle/>
          <a:p>
            <a:pPr algn="l"/>
            <a:r>
              <a:rPr lang="en-US" sz="3200" b="1" dirty="0">
                <a:solidFill>
                  <a:srgbClr val="FF0000"/>
                </a:solidFill>
                <a:latin typeface="Arial" panose="020B0604020202020204" pitchFamily="34" charset="0"/>
                <a:cs typeface="Arial" panose="020B0604020202020204" pitchFamily="34" charset="0"/>
              </a:rPr>
              <a:t>More help</a:t>
            </a:r>
          </a:p>
        </p:txBody>
      </p:sp>
      <p:sp>
        <p:nvSpPr>
          <p:cNvPr id="3" name="Content Placeholder 2"/>
          <p:cNvSpPr>
            <a:spLocks noGrp="1"/>
          </p:cNvSpPr>
          <p:nvPr>
            <p:ph idx="1"/>
          </p:nvPr>
        </p:nvSpPr>
        <p:spPr>
          <a:xfrm>
            <a:off x="685800" y="1091530"/>
            <a:ext cx="8229600" cy="4114800"/>
          </a:xfrm>
        </p:spPr>
        <p:txBody>
          <a:bodyPr/>
          <a:lstStyle/>
          <a:p>
            <a:r>
              <a:rPr lang="en-US" sz="2800" b="1" dirty="0"/>
              <a:t>LinkedIn Learning </a:t>
            </a:r>
            <a:r>
              <a:rPr lang="en-US" sz="2800" dirty="0"/>
              <a:t>free</a:t>
            </a:r>
            <a:r>
              <a:rPr lang="en-US" sz="2800" b="1" dirty="0"/>
              <a:t> </a:t>
            </a:r>
            <a:r>
              <a:rPr lang="en-US" sz="2800" dirty="0"/>
              <a:t>courses, including:</a:t>
            </a:r>
          </a:p>
          <a:p>
            <a:pPr lvl="1"/>
            <a:r>
              <a:rPr lang="en-US" dirty="0"/>
              <a:t> “Learning Linux Command Line”</a:t>
            </a:r>
          </a:p>
          <a:p>
            <a:pPr lvl="1"/>
            <a:r>
              <a:rPr lang="en-US" dirty="0"/>
              <a:t> “Unix for Mac OS X Users”</a:t>
            </a:r>
          </a:p>
          <a:p>
            <a:pPr lvl="2"/>
            <a:r>
              <a:rPr lang="en-US" dirty="0"/>
              <a:t>Be sure to access LL materials for free by using the Library’s Research Portal to take advantage of the UVA subscription: </a:t>
            </a:r>
            <a:r>
              <a:rPr lang="en-US" dirty="0">
                <a:solidFill>
                  <a:schemeClr val="accent2"/>
                </a:solidFill>
                <a:hlinkClick r:id="rId2">
                  <a:extLst>
                    <a:ext uri="{A12FA001-AC4F-418D-AE19-62706E023703}">
                      <ahyp:hlinkClr xmlns:ahyp="http://schemas.microsoft.com/office/drawing/2018/hyperlinkcolor" val="tx"/>
                    </a:ext>
                  </a:extLst>
                </a:hlinkClick>
              </a:rPr>
              <a:t>https://www.library.virginia.edu/research/</a:t>
            </a:r>
            <a:endParaRPr lang="en-US" dirty="0">
              <a:solidFill>
                <a:schemeClr val="accent2"/>
              </a:solidFill>
            </a:endParaRPr>
          </a:p>
          <a:p>
            <a:r>
              <a:rPr lang="en-US" sz="2800" dirty="0"/>
              <a:t>Lots of online resources (</a:t>
            </a:r>
            <a:r>
              <a:rPr lang="en-US" sz="2800" dirty="0" err="1"/>
              <a:t>unix.stackexchange</a:t>
            </a:r>
            <a:r>
              <a:rPr lang="en-US" sz="2800" dirty="0"/>
              <a:t>…)</a:t>
            </a:r>
          </a:p>
          <a:p>
            <a:pPr lvl="1"/>
            <a:r>
              <a:rPr lang="en-US" dirty="0">
                <a:solidFill>
                  <a:schemeClr val="accent2"/>
                </a:solidFill>
                <a:hlinkClick r:id="rId3">
                  <a:extLst>
                    <a:ext uri="{A12FA001-AC4F-418D-AE19-62706E023703}">
                      <ahyp:hlinkClr xmlns:ahyp="http://schemas.microsoft.com/office/drawing/2018/hyperlinkcolor" val="tx"/>
                    </a:ext>
                  </a:extLst>
                </a:hlinkClick>
              </a:rPr>
              <a:t>http://www.doc.ic.ac.uk/~wjk/UnixIntro/</a:t>
            </a:r>
            <a:endParaRPr lang="en-US" dirty="0">
              <a:solidFill>
                <a:schemeClr val="accent2"/>
              </a:solidFill>
            </a:endParaRPr>
          </a:p>
          <a:p>
            <a:r>
              <a:rPr lang="en-US" sz="2800" dirty="0"/>
              <a:t>Me –  Please contact me (</a:t>
            </a:r>
            <a:r>
              <a:rPr lang="en-US" sz="2800" dirty="0" err="1"/>
              <a:t>ricky@virginia.edu</a:t>
            </a:r>
            <a:r>
              <a:rPr lang="en-US" sz="2800" dirty="0"/>
              <a:t>)</a:t>
            </a:r>
          </a:p>
          <a:p>
            <a:endParaRPr lang="en-US" dirty="0"/>
          </a:p>
        </p:txBody>
      </p:sp>
      <p:sp>
        <p:nvSpPr>
          <p:cNvPr id="4" name="Slide Number Placeholder 3"/>
          <p:cNvSpPr>
            <a:spLocks noGrp="1"/>
          </p:cNvSpPr>
          <p:nvPr>
            <p:ph type="sldNum" sz="quarter" idx="12"/>
          </p:nvPr>
        </p:nvSpPr>
        <p:spPr/>
        <p:txBody>
          <a:bodyPr/>
          <a:lstStyle/>
          <a:p>
            <a:fld id="{FD52A0C5-CD29-4D4F-955F-5D1FDDCDE094}" type="slidenum">
              <a:rPr lang="en-US" altLang="x-none" smtClean="0"/>
              <a:pPr/>
              <a:t>43</a:t>
            </a:fld>
            <a:endParaRPr lang="en-US" altLang="x-none"/>
          </a:p>
        </p:txBody>
      </p:sp>
    </p:spTree>
    <p:extLst>
      <p:ext uri="{BB962C8B-B14F-4D97-AF65-F5344CB8AC3E}">
        <p14:creationId xmlns:p14="http://schemas.microsoft.com/office/powerpoint/2010/main" val="11905656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8D4F6-0B74-8D48-8A94-622A0E8E6988}" type="slidenum">
              <a:rPr lang="en-US" altLang="x-none"/>
              <a:pPr/>
              <a:t>44</a:t>
            </a:fld>
            <a:endParaRPr lang="en-US" altLang="x-none"/>
          </a:p>
        </p:txBody>
      </p:sp>
      <p:sp>
        <p:nvSpPr>
          <p:cNvPr id="121858" name="Rectangle 2"/>
          <p:cNvSpPr>
            <a:spLocks noGrp="1" noChangeArrowheads="1"/>
          </p:cNvSpPr>
          <p:nvPr>
            <p:ph type="body" idx="1"/>
          </p:nvPr>
        </p:nvSpPr>
        <p:spPr>
          <a:xfrm>
            <a:off x="1365250" y="2155825"/>
            <a:ext cx="7467600" cy="3998913"/>
          </a:xfrm>
        </p:spPr>
        <p:txBody>
          <a:bodyPr/>
          <a:lstStyle/>
          <a:p>
            <a:pPr>
              <a:buFontTx/>
              <a:buNone/>
            </a:pPr>
            <a:r>
              <a:rPr lang="en-US" altLang="x-none" sz="2400" dirty="0"/>
              <a:t>                (owner)  (group)  (others)</a:t>
            </a:r>
          </a:p>
          <a:p>
            <a:pPr>
              <a:buFontTx/>
              <a:buNone/>
            </a:pPr>
            <a:r>
              <a:rPr lang="en-US" altLang="x-none" sz="2400" dirty="0"/>
              <a:t> </a:t>
            </a:r>
            <a:r>
              <a:rPr lang="en-US" altLang="x-none" sz="2400" b="1" dirty="0" err="1">
                <a:solidFill>
                  <a:srgbClr val="FF0000"/>
                </a:solidFill>
              </a:rPr>
              <a:t>chmod</a:t>
            </a:r>
            <a:r>
              <a:rPr lang="en-US" altLang="x-none" sz="2400" dirty="0">
                <a:solidFill>
                  <a:srgbClr val="FF0000"/>
                </a:solidFill>
              </a:rPr>
              <a:t> [</a:t>
            </a:r>
            <a:r>
              <a:rPr lang="en-US" altLang="x-none" sz="2800" b="1" dirty="0">
                <a:solidFill>
                  <a:srgbClr val="FF0000"/>
                </a:solidFill>
              </a:rPr>
              <a:t>u</a:t>
            </a:r>
            <a:r>
              <a:rPr lang="en-US" altLang="x-none" sz="2400" dirty="0">
                <a:solidFill>
                  <a:srgbClr val="FF0000"/>
                </a:solidFill>
              </a:rPr>
              <a:t>ser</a:t>
            </a:r>
            <a:r>
              <a:rPr lang="en-US" altLang="x-none" sz="2400" b="1" dirty="0">
                <a:solidFill>
                  <a:srgbClr val="FF0000"/>
                </a:solidFill>
              </a:rPr>
              <a:t>/</a:t>
            </a:r>
            <a:r>
              <a:rPr lang="en-US" altLang="x-none" sz="2800" b="1" dirty="0">
                <a:solidFill>
                  <a:srgbClr val="FF0000"/>
                </a:solidFill>
              </a:rPr>
              <a:t>g</a:t>
            </a:r>
            <a:r>
              <a:rPr lang="en-US" altLang="x-none" sz="2400" dirty="0">
                <a:solidFill>
                  <a:srgbClr val="FF0000"/>
                </a:solidFill>
              </a:rPr>
              <a:t>roup</a:t>
            </a:r>
            <a:r>
              <a:rPr lang="en-US" altLang="x-none" sz="2400" b="1" dirty="0">
                <a:solidFill>
                  <a:srgbClr val="FF0000"/>
                </a:solidFill>
              </a:rPr>
              <a:t>/</a:t>
            </a:r>
            <a:r>
              <a:rPr lang="en-US" altLang="x-none" sz="2800" b="1" dirty="0">
                <a:solidFill>
                  <a:srgbClr val="FF0000"/>
                </a:solidFill>
              </a:rPr>
              <a:t>o</a:t>
            </a:r>
            <a:r>
              <a:rPr lang="en-US" altLang="x-none" sz="2400" dirty="0">
                <a:solidFill>
                  <a:srgbClr val="FF0000"/>
                </a:solidFill>
              </a:rPr>
              <a:t>thers</a:t>
            </a:r>
            <a:r>
              <a:rPr lang="en-US" altLang="x-none" sz="2400" b="1" dirty="0">
                <a:solidFill>
                  <a:srgbClr val="FF0000"/>
                </a:solidFill>
              </a:rPr>
              <a:t>/</a:t>
            </a:r>
            <a:r>
              <a:rPr lang="en-US" altLang="x-none" sz="2800" b="1" dirty="0">
                <a:solidFill>
                  <a:srgbClr val="FF0000"/>
                </a:solidFill>
              </a:rPr>
              <a:t>a</a:t>
            </a:r>
            <a:r>
              <a:rPr lang="en-US" altLang="x-none" sz="2400" dirty="0">
                <a:solidFill>
                  <a:srgbClr val="FF0000"/>
                </a:solidFill>
              </a:rPr>
              <a:t>ll]operator[permission] [file(s)]</a:t>
            </a:r>
            <a:endParaRPr lang="en-US" altLang="x-none" sz="1400" dirty="0">
              <a:solidFill>
                <a:srgbClr val="FF0000"/>
              </a:solidFill>
            </a:endParaRPr>
          </a:p>
          <a:p>
            <a:pPr>
              <a:buFontTx/>
              <a:buNone/>
            </a:pPr>
            <a:r>
              <a:rPr lang="en-US" altLang="x-none" sz="2400" dirty="0">
                <a:solidFill>
                  <a:schemeClr val="accent2"/>
                </a:solidFill>
              </a:rPr>
              <a:t>  </a:t>
            </a:r>
            <a:r>
              <a:rPr lang="en-US" altLang="x-none" sz="2400" dirty="0">
                <a:solidFill>
                  <a:srgbClr val="008000"/>
                </a:solidFill>
              </a:rPr>
              <a:t>operator can be +, -, or = </a:t>
            </a:r>
          </a:p>
          <a:p>
            <a:pPr>
              <a:buFontTx/>
              <a:buNone/>
            </a:pPr>
            <a:endParaRPr lang="en-US" altLang="x-none" sz="1400" dirty="0">
              <a:solidFill>
                <a:schemeClr val="accent2"/>
              </a:solidFill>
            </a:endParaRPr>
          </a:p>
          <a:p>
            <a:pPr>
              <a:buClr>
                <a:schemeClr val="accent2"/>
              </a:buClr>
            </a:pPr>
            <a:r>
              <a:rPr lang="en-US" altLang="x-none" sz="2400" dirty="0"/>
              <a:t>Example:       </a:t>
            </a:r>
            <a:r>
              <a:rPr lang="en-US" altLang="x-none" sz="2400" b="1" dirty="0" err="1">
                <a:solidFill>
                  <a:srgbClr val="FF0000"/>
                </a:solidFill>
              </a:rPr>
              <a:t>chmod</a:t>
            </a:r>
            <a:r>
              <a:rPr lang="en-US" altLang="x-none" sz="2400" b="1" dirty="0">
                <a:solidFill>
                  <a:srgbClr val="FF0000"/>
                </a:solidFill>
              </a:rPr>
              <a:t> </a:t>
            </a:r>
            <a:r>
              <a:rPr lang="en-US" sz="2400" b="1" dirty="0" err="1">
                <a:solidFill>
                  <a:srgbClr val="FF0000"/>
                </a:solidFill>
              </a:rPr>
              <a:t>u+rwx,g+rx,o+r</a:t>
            </a:r>
            <a:r>
              <a:rPr lang="en-US" altLang="x-none" sz="2400" b="1" dirty="0">
                <a:solidFill>
                  <a:srgbClr val="FF0000"/>
                </a:solidFill>
              </a:rPr>
              <a:t> file1</a:t>
            </a:r>
          </a:p>
          <a:p>
            <a:pPr>
              <a:buFontTx/>
              <a:buNone/>
            </a:pPr>
            <a:endParaRPr lang="en-US" altLang="x-none" sz="1400" dirty="0">
              <a:solidFill>
                <a:srgbClr val="800000"/>
              </a:solidFill>
            </a:endParaRPr>
          </a:p>
          <a:p>
            <a:pPr>
              <a:buFontTx/>
              <a:buNone/>
            </a:pPr>
            <a:r>
              <a:rPr lang="en-US" altLang="x-none" sz="2400" dirty="0"/>
              <a:t>   </a:t>
            </a:r>
            <a:r>
              <a:rPr lang="en-US" altLang="x-none" sz="2400" u="sng" dirty="0"/>
              <a:t>for owner</a:t>
            </a:r>
            <a:r>
              <a:rPr lang="en-US" altLang="x-none" sz="2400" dirty="0"/>
              <a:t>: </a:t>
            </a:r>
            <a:r>
              <a:rPr lang="en-US" altLang="x-none" sz="2400" i="1" dirty="0"/>
              <a:t>read</a:t>
            </a:r>
            <a:r>
              <a:rPr lang="en-US" altLang="x-none" sz="2400" dirty="0"/>
              <a:t>, </a:t>
            </a:r>
            <a:r>
              <a:rPr lang="en-US" altLang="x-none" sz="2400" i="1" dirty="0"/>
              <a:t>write</a:t>
            </a:r>
            <a:r>
              <a:rPr lang="en-US" altLang="x-none" sz="2400" dirty="0"/>
              <a:t> and </a:t>
            </a:r>
            <a:r>
              <a:rPr lang="en-US" altLang="x-none" sz="2400" i="1" dirty="0"/>
              <a:t>execute</a:t>
            </a:r>
            <a:r>
              <a:rPr lang="en-US" altLang="x-none" sz="2400" dirty="0"/>
              <a:t> permissions (</a:t>
            </a:r>
            <a:r>
              <a:rPr lang="en-US" altLang="x-none" sz="2400" dirty="0" err="1">
                <a:solidFill>
                  <a:srgbClr val="008000"/>
                </a:solidFill>
              </a:rPr>
              <a:t>u+rwx</a:t>
            </a:r>
            <a:r>
              <a:rPr lang="en-US" altLang="x-none" sz="2400" dirty="0"/>
              <a:t>)</a:t>
            </a:r>
          </a:p>
          <a:p>
            <a:pPr>
              <a:buFontTx/>
              <a:buNone/>
            </a:pPr>
            <a:r>
              <a:rPr lang="en-US" altLang="x-none" sz="2400" dirty="0"/>
              <a:t>   </a:t>
            </a:r>
            <a:r>
              <a:rPr lang="en-US" altLang="x-none" sz="2400" u="sng" dirty="0"/>
              <a:t>for group</a:t>
            </a:r>
            <a:r>
              <a:rPr lang="en-US" altLang="x-none" sz="2400" dirty="0"/>
              <a:t>: </a:t>
            </a:r>
            <a:r>
              <a:rPr lang="en-US" altLang="x-none" sz="2400" i="1" dirty="0"/>
              <a:t>read</a:t>
            </a:r>
            <a:r>
              <a:rPr lang="en-US" altLang="x-none" sz="2400" dirty="0"/>
              <a:t> and </a:t>
            </a:r>
            <a:r>
              <a:rPr lang="en-US" altLang="x-none" sz="2400" i="1" dirty="0"/>
              <a:t>execute</a:t>
            </a:r>
            <a:r>
              <a:rPr lang="en-US" altLang="x-none" sz="2400" dirty="0"/>
              <a:t> permissions (</a:t>
            </a:r>
            <a:r>
              <a:rPr lang="en-US" altLang="x-none" sz="2400" dirty="0" err="1">
                <a:solidFill>
                  <a:srgbClr val="008000"/>
                </a:solidFill>
              </a:rPr>
              <a:t>g+rx</a:t>
            </a:r>
            <a:r>
              <a:rPr lang="en-US" altLang="x-none" sz="2400" dirty="0"/>
              <a:t>)</a:t>
            </a:r>
          </a:p>
          <a:p>
            <a:pPr>
              <a:buFontTx/>
              <a:buNone/>
            </a:pPr>
            <a:r>
              <a:rPr lang="en-US" altLang="x-none" sz="2400" dirty="0"/>
              <a:t>   </a:t>
            </a:r>
            <a:r>
              <a:rPr lang="en-US" altLang="x-none" sz="2400" u="sng" dirty="0"/>
              <a:t>for others</a:t>
            </a:r>
            <a:r>
              <a:rPr lang="en-US" altLang="x-none" sz="2400" dirty="0"/>
              <a:t>: only </a:t>
            </a:r>
            <a:r>
              <a:rPr lang="en-US" altLang="x-none" sz="2400" i="1" dirty="0"/>
              <a:t>read</a:t>
            </a:r>
            <a:r>
              <a:rPr lang="en-US" altLang="x-none" sz="2400" dirty="0"/>
              <a:t> permission (</a:t>
            </a:r>
            <a:r>
              <a:rPr lang="en-US" altLang="x-none" sz="2400" dirty="0" err="1">
                <a:solidFill>
                  <a:srgbClr val="008000"/>
                </a:solidFill>
              </a:rPr>
              <a:t>o+r</a:t>
            </a:r>
            <a:r>
              <a:rPr lang="en-US" altLang="x-none" sz="2400" dirty="0"/>
              <a:t>)</a:t>
            </a:r>
          </a:p>
        </p:txBody>
      </p:sp>
      <p:sp>
        <p:nvSpPr>
          <p:cNvPr id="121861" name="Rectangle 5"/>
          <p:cNvSpPr>
            <a:spLocks noChangeArrowheads="1"/>
          </p:cNvSpPr>
          <p:nvPr/>
        </p:nvSpPr>
        <p:spPr bwMode="auto">
          <a:xfrm>
            <a:off x="441325" y="392113"/>
            <a:ext cx="37064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rPr>
              <a:t>Permissions: </a:t>
            </a:r>
            <a:r>
              <a:rPr lang="en-US" altLang="x-none" sz="3200" b="1" dirty="0" err="1">
                <a:solidFill>
                  <a:srgbClr val="FF0000"/>
                </a:solidFill>
              </a:rPr>
              <a:t>chmod</a:t>
            </a:r>
            <a:endParaRPr lang="en-US" altLang="x-none" sz="3200" b="1" dirty="0">
              <a:solidFill>
                <a:srgbClr val="FF0000"/>
              </a:solidFill>
            </a:endParaRPr>
          </a:p>
        </p:txBody>
      </p:sp>
      <p:sp>
        <p:nvSpPr>
          <p:cNvPr id="121863" name="Rectangle 7"/>
          <p:cNvSpPr>
            <a:spLocks noChangeArrowheads="1"/>
          </p:cNvSpPr>
          <p:nvPr/>
        </p:nvSpPr>
        <p:spPr bwMode="auto">
          <a:xfrm>
            <a:off x="603250" y="127476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buClr>
                <a:schemeClr val="tx1"/>
              </a:buClr>
              <a:buFontTx/>
              <a:buChar char="•"/>
            </a:pPr>
            <a:r>
              <a:rPr lang="en-US" altLang="x-none" b="1" dirty="0" err="1">
                <a:solidFill>
                  <a:srgbClr val="FF0000"/>
                </a:solidFill>
              </a:rPr>
              <a:t>chmod</a:t>
            </a:r>
            <a:r>
              <a:rPr lang="en-US" altLang="x-none" dirty="0">
                <a:solidFill>
                  <a:srgbClr val="FF0000"/>
                </a:solidFill>
              </a:rPr>
              <a:t> </a:t>
            </a:r>
            <a:r>
              <a:rPr lang="en-US" altLang="x-none" dirty="0"/>
              <a:t>can also be set in alpha mode (non-octal)</a:t>
            </a:r>
          </a:p>
        </p:txBody>
      </p:sp>
    </p:spTree>
    <p:extLst>
      <p:ext uri="{BB962C8B-B14F-4D97-AF65-F5344CB8AC3E}">
        <p14:creationId xmlns:p14="http://schemas.microsoft.com/office/powerpoint/2010/main" val="140110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CE7FEB1A-63BA-0849-927E-11EAA5C5F892}" type="slidenum">
              <a:rPr lang="en-US" altLang="x-none"/>
              <a:pPr/>
              <a:t>45</a:t>
            </a:fld>
            <a:endParaRPr lang="en-US" altLang="x-none"/>
          </a:p>
        </p:txBody>
      </p:sp>
      <p:sp>
        <p:nvSpPr>
          <p:cNvPr id="122882" name="Rectangle 2"/>
          <p:cNvSpPr>
            <a:spLocks noGrp="1" noChangeArrowheads="1"/>
          </p:cNvSpPr>
          <p:nvPr>
            <p:ph type="body" idx="1"/>
          </p:nvPr>
        </p:nvSpPr>
        <p:spPr>
          <a:xfrm>
            <a:off x="784225" y="1303338"/>
            <a:ext cx="7605713" cy="889000"/>
          </a:xfrm>
        </p:spPr>
        <p:txBody>
          <a:bodyPr/>
          <a:lstStyle/>
          <a:p>
            <a:pPr marL="0" indent="0">
              <a:buClr>
                <a:schemeClr val="tx1"/>
              </a:buClr>
              <a:buNone/>
            </a:pPr>
            <a:r>
              <a:rPr lang="en-US" altLang="x-none" sz="2400" dirty="0"/>
              <a:t>Commands in this section will display statistics about the operating system, or a part of the operating system.</a:t>
            </a:r>
          </a:p>
        </p:txBody>
      </p:sp>
      <p:sp>
        <p:nvSpPr>
          <p:cNvPr id="122884" name="Text Box 4"/>
          <p:cNvSpPr txBox="1">
            <a:spLocks noChangeArrowheads="1"/>
          </p:cNvSpPr>
          <p:nvPr/>
        </p:nvSpPr>
        <p:spPr bwMode="auto">
          <a:xfrm>
            <a:off x="324322" y="332423"/>
            <a:ext cx="29787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dirty="0">
                <a:solidFill>
                  <a:srgbClr val="FF0000"/>
                </a:solidFill>
              </a:rPr>
              <a:t>System Statistics</a:t>
            </a:r>
            <a:endParaRPr lang="en-US" altLang="x-none" dirty="0">
              <a:solidFill>
                <a:srgbClr val="FF0000"/>
              </a:solidFill>
            </a:endParaRPr>
          </a:p>
        </p:txBody>
      </p:sp>
      <p:sp>
        <p:nvSpPr>
          <p:cNvPr id="122886" name="Rectangle 6"/>
          <p:cNvSpPr>
            <a:spLocks noChangeArrowheads="1"/>
          </p:cNvSpPr>
          <p:nvPr/>
        </p:nvSpPr>
        <p:spPr bwMode="auto">
          <a:xfrm>
            <a:off x="587374" y="3059161"/>
            <a:ext cx="80486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0000"/>
                </a:solidFill>
              </a:rPr>
              <a:t>du</a:t>
            </a:r>
            <a:r>
              <a:rPr lang="en-US" altLang="x-none" dirty="0"/>
              <a:t> (</a:t>
            </a:r>
            <a:r>
              <a:rPr lang="en-US" altLang="x-none" b="1" dirty="0">
                <a:solidFill>
                  <a:srgbClr val="FF0000"/>
                </a:solidFill>
              </a:rPr>
              <a:t>d</a:t>
            </a:r>
            <a:r>
              <a:rPr lang="en-US" altLang="x-none" dirty="0"/>
              <a:t>isk </a:t>
            </a:r>
            <a:r>
              <a:rPr lang="en-US" altLang="x-none" b="1" dirty="0">
                <a:solidFill>
                  <a:srgbClr val="FF0000"/>
                </a:solidFill>
              </a:rPr>
              <a:t>u</a:t>
            </a:r>
            <a:r>
              <a:rPr lang="en-US" altLang="x-none" dirty="0"/>
              <a:t>sage) will count the amount of disk space for a given directory, and all its subdirectories take up on the disk.</a:t>
            </a:r>
          </a:p>
        </p:txBody>
      </p:sp>
      <p:sp>
        <p:nvSpPr>
          <p:cNvPr id="122887" name="Rectangle 7"/>
          <p:cNvSpPr>
            <a:spLocks noChangeArrowheads="1"/>
          </p:cNvSpPr>
          <p:nvPr/>
        </p:nvSpPr>
        <p:spPr bwMode="auto">
          <a:xfrm>
            <a:off x="289857" y="2206703"/>
            <a:ext cx="68480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du</a:t>
            </a:r>
          </a:p>
        </p:txBody>
      </p:sp>
      <p:sp>
        <p:nvSpPr>
          <p:cNvPr id="122889" name="Rectangle 9"/>
          <p:cNvSpPr>
            <a:spLocks noChangeArrowheads="1"/>
          </p:cNvSpPr>
          <p:nvPr/>
        </p:nvSpPr>
        <p:spPr bwMode="auto">
          <a:xfrm>
            <a:off x="324322" y="3896537"/>
            <a:ext cx="5709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df</a:t>
            </a:r>
          </a:p>
        </p:txBody>
      </p:sp>
      <p:sp>
        <p:nvSpPr>
          <p:cNvPr id="122891" name="Rectangle 11"/>
          <p:cNvSpPr>
            <a:spLocks noChangeArrowheads="1"/>
          </p:cNvSpPr>
          <p:nvPr/>
        </p:nvSpPr>
        <p:spPr bwMode="auto">
          <a:xfrm>
            <a:off x="587375" y="4749800"/>
            <a:ext cx="80486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b="1" dirty="0">
                <a:solidFill>
                  <a:srgbClr val="FF0000"/>
                </a:solidFill>
              </a:rPr>
              <a:t>df</a:t>
            </a:r>
            <a:r>
              <a:rPr lang="en-US" altLang="x-none" b="1" dirty="0"/>
              <a:t> </a:t>
            </a:r>
            <a:r>
              <a:rPr lang="en-US" altLang="x-none" dirty="0"/>
              <a:t>(</a:t>
            </a:r>
            <a:r>
              <a:rPr lang="en-US" altLang="x-none" b="1" dirty="0">
                <a:solidFill>
                  <a:srgbClr val="FF0000"/>
                </a:solidFill>
              </a:rPr>
              <a:t>d</a:t>
            </a:r>
            <a:r>
              <a:rPr lang="en-US" altLang="x-none" dirty="0"/>
              <a:t>isk </a:t>
            </a:r>
            <a:r>
              <a:rPr lang="en-US" altLang="x-none" b="1" dirty="0">
                <a:solidFill>
                  <a:srgbClr val="FF0000"/>
                </a:solidFill>
              </a:rPr>
              <a:t>f</a:t>
            </a:r>
            <a:r>
              <a:rPr lang="en-US" altLang="x-none" dirty="0"/>
              <a:t>illing) summarizes the amount of disk space in use. </a:t>
            </a:r>
          </a:p>
          <a:p>
            <a:r>
              <a:rPr lang="en-US" altLang="x-none" dirty="0"/>
              <a:t>For each file system, it shows the total amount of disk space, the amount used, the amount available, and the total capacity of the file system that’s used.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Slide Number Placeholder 6"/>
          <p:cNvSpPr>
            <a:spLocks noGrp="1"/>
          </p:cNvSpPr>
          <p:nvPr>
            <p:ph type="sldNum" sz="quarter" idx="12"/>
          </p:nvPr>
        </p:nvSpPr>
        <p:spPr/>
        <p:txBody>
          <a:bodyPr/>
          <a:lstStyle/>
          <a:p>
            <a:fld id="{83E73F4D-B3EF-564D-9849-4ED84E7A59B4}" type="slidenum">
              <a:rPr lang="en-US" altLang="x-none"/>
              <a:pPr/>
              <a:t>46</a:t>
            </a:fld>
            <a:endParaRPr lang="en-US" altLang="x-none"/>
          </a:p>
        </p:txBody>
      </p:sp>
      <p:sp>
        <p:nvSpPr>
          <p:cNvPr id="94210" name="Rectangle 2"/>
          <p:cNvSpPr>
            <a:spLocks noGrp="1" noChangeArrowheads="1"/>
          </p:cNvSpPr>
          <p:nvPr>
            <p:ph type="body" sz="half" idx="1"/>
          </p:nvPr>
        </p:nvSpPr>
        <p:spPr>
          <a:xfrm>
            <a:off x="381000" y="990600"/>
            <a:ext cx="8001000" cy="1295400"/>
          </a:xfrm>
        </p:spPr>
        <p:txBody>
          <a:bodyPr/>
          <a:lstStyle/>
          <a:p>
            <a:pPr>
              <a:buClr>
                <a:schemeClr val="tx1"/>
              </a:buClr>
            </a:pPr>
            <a:r>
              <a:rPr lang="en-US" altLang="x-none" sz="2400" b="1" dirty="0">
                <a:solidFill>
                  <a:srgbClr val="FF0000"/>
                </a:solidFill>
              </a:rPr>
              <a:t>cat</a:t>
            </a:r>
            <a:r>
              <a:rPr lang="en-US" altLang="x-none" sz="2400" dirty="0"/>
              <a:t> command is used to concatenate or displays the contents of a file. </a:t>
            </a:r>
          </a:p>
          <a:p>
            <a:pPr>
              <a:buClr>
                <a:schemeClr val="tx1"/>
              </a:buClr>
            </a:pPr>
            <a:r>
              <a:rPr lang="en-US" altLang="x-none" sz="2400" dirty="0"/>
              <a:t>To use it, type </a:t>
            </a:r>
            <a:r>
              <a:rPr lang="en-US" altLang="x-none" sz="2400" b="1" dirty="0">
                <a:solidFill>
                  <a:srgbClr val="FF0000"/>
                </a:solidFill>
              </a:rPr>
              <a:t>cat</a:t>
            </a:r>
            <a:r>
              <a:rPr lang="en-US" altLang="x-none" sz="2400" dirty="0"/>
              <a:t>, and then press </a:t>
            </a:r>
            <a:r>
              <a:rPr lang="en-US" altLang="x-none" sz="2400" b="1" dirty="0">
                <a:solidFill>
                  <a:schemeClr val="accent2"/>
                </a:solidFill>
              </a:rPr>
              <a:t>enter</a:t>
            </a:r>
            <a:r>
              <a:rPr lang="en-US" altLang="x-none" sz="2400" dirty="0"/>
              <a:t> key:</a:t>
            </a:r>
          </a:p>
        </p:txBody>
      </p:sp>
      <p:sp>
        <p:nvSpPr>
          <p:cNvPr id="94214" name="AutoShape 6"/>
          <p:cNvSpPr>
            <a:spLocks/>
          </p:cNvSpPr>
          <p:nvPr/>
        </p:nvSpPr>
        <p:spPr bwMode="auto">
          <a:xfrm>
            <a:off x="4038599" y="4876800"/>
            <a:ext cx="3013841" cy="609600"/>
          </a:xfrm>
          <a:prstGeom prst="borderCallout1">
            <a:avLst>
              <a:gd name="adj1" fmla="val 18750"/>
              <a:gd name="adj2" fmla="val -2630"/>
              <a:gd name="adj3" fmla="val -782"/>
              <a:gd name="adj4" fmla="val -4278"/>
            </a:avLst>
          </a:prstGeom>
          <a:solidFill>
            <a:schemeClr val="bg1">
              <a:lumMod val="85000"/>
            </a:schemeClr>
          </a:solidFill>
          <a:ln w="25400" cap="sq">
            <a:solidFill>
              <a:srgbClr val="00FFFF"/>
            </a:solidFill>
            <a:miter lim="800000"/>
            <a:headEnd type="none" w="sm" len="sm"/>
            <a:tailEnd type="none" w="sm" len="sm"/>
          </a:ln>
          <a:effectLst/>
        </p:spPr>
        <p:txBody>
          <a:bodyPr/>
          <a:lstStyle/>
          <a:p>
            <a:r>
              <a:rPr lang="en-US" altLang="x-none" sz="1800" dirty="0">
                <a:latin typeface="Arial" charset="0"/>
              </a:rPr>
              <a:t>Then the next line of text is what we just typed into </a:t>
            </a:r>
            <a:r>
              <a:rPr lang="en-US" altLang="x-none" sz="1800" b="1" dirty="0">
                <a:latin typeface="Arial" charset="0"/>
              </a:rPr>
              <a:t>cat</a:t>
            </a:r>
          </a:p>
        </p:txBody>
      </p:sp>
      <p:sp>
        <p:nvSpPr>
          <p:cNvPr id="94219" name="Text Box 11"/>
          <p:cNvSpPr txBox="1">
            <a:spLocks noChangeArrowheads="1"/>
          </p:cNvSpPr>
          <p:nvPr/>
        </p:nvSpPr>
        <p:spPr bwMode="auto">
          <a:xfrm>
            <a:off x="381000" y="228600"/>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cat</a:t>
            </a:r>
          </a:p>
        </p:txBody>
      </p:sp>
      <p:sp>
        <p:nvSpPr>
          <p:cNvPr id="94223" name="Text Box 15"/>
          <p:cNvSpPr txBox="1">
            <a:spLocks noChangeArrowheads="1"/>
          </p:cNvSpPr>
          <p:nvPr/>
        </p:nvSpPr>
        <p:spPr bwMode="auto">
          <a:xfrm>
            <a:off x="2209800" y="2362200"/>
            <a:ext cx="1912703" cy="461665"/>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x-none" b="1" dirty="0">
                <a:solidFill>
                  <a:srgbClr val="FFFF00"/>
                </a:solidFill>
              </a:rPr>
              <a:t>bash-3.2$</a:t>
            </a:r>
            <a:r>
              <a:rPr lang="en-US" altLang="x-none" b="1" dirty="0">
                <a:solidFill>
                  <a:schemeClr val="bg1"/>
                </a:solidFill>
              </a:rPr>
              <a:t> cat</a:t>
            </a:r>
          </a:p>
        </p:txBody>
      </p:sp>
      <p:sp>
        <p:nvSpPr>
          <p:cNvPr id="94224" name="Text Box 16"/>
          <p:cNvSpPr txBox="1">
            <a:spLocks noChangeArrowheads="1"/>
          </p:cNvSpPr>
          <p:nvPr/>
        </p:nvSpPr>
        <p:spPr bwMode="auto">
          <a:xfrm>
            <a:off x="381000" y="2833688"/>
            <a:ext cx="767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1"/>
              </a:buClr>
              <a:buFontTx/>
              <a:buChar char="•"/>
            </a:pPr>
            <a:r>
              <a:rPr lang="en-US" altLang="x-none" sz="2800" dirty="0"/>
              <a:t> </a:t>
            </a:r>
            <a:r>
              <a:rPr lang="en-US" altLang="x-none" dirty="0"/>
              <a:t>This starts the </a:t>
            </a:r>
            <a:r>
              <a:rPr lang="en-US" altLang="x-none" b="1" dirty="0">
                <a:solidFill>
                  <a:srgbClr val="FF0000"/>
                </a:solidFill>
              </a:rPr>
              <a:t>cat</a:t>
            </a:r>
            <a:r>
              <a:rPr lang="en-US" altLang="x-none" dirty="0"/>
              <a:t> program. </a:t>
            </a:r>
          </a:p>
        </p:txBody>
      </p:sp>
      <p:sp>
        <p:nvSpPr>
          <p:cNvPr id="94227" name="Rectangle 19"/>
          <p:cNvSpPr>
            <a:spLocks noChangeArrowheads="1"/>
          </p:cNvSpPr>
          <p:nvPr/>
        </p:nvSpPr>
        <p:spPr bwMode="auto">
          <a:xfrm>
            <a:off x="1600200" y="4038600"/>
            <a:ext cx="2362200" cy="228600"/>
          </a:xfrm>
          <a:prstGeom prst="rect">
            <a:avLst/>
          </a:prstGeom>
          <a:noFill/>
          <a:ln w="12700">
            <a:solidFill>
              <a:srgbClr val="FFFF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8" name="Rectangle 20"/>
          <p:cNvSpPr>
            <a:spLocks noChangeArrowheads="1"/>
          </p:cNvSpPr>
          <p:nvPr/>
        </p:nvSpPr>
        <p:spPr bwMode="auto">
          <a:xfrm>
            <a:off x="4038600" y="3962400"/>
            <a:ext cx="838200" cy="304800"/>
          </a:xfrm>
          <a:prstGeom prst="rect">
            <a:avLst/>
          </a:prstGeom>
          <a:noFill/>
          <a:ln w="12700">
            <a:solidFill>
              <a:schemeClr val="accent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29" name="Rectangle 21"/>
          <p:cNvSpPr>
            <a:spLocks noChangeArrowheads="1"/>
          </p:cNvSpPr>
          <p:nvPr/>
        </p:nvSpPr>
        <p:spPr bwMode="auto">
          <a:xfrm>
            <a:off x="1600200" y="4343400"/>
            <a:ext cx="4953000" cy="228600"/>
          </a:xfrm>
          <a:prstGeom prst="rect">
            <a:avLst/>
          </a:prstGeom>
          <a:noFill/>
          <a:ln w="12700">
            <a:solidFill>
              <a:schemeClr val="accent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94217" name="AutoShape 9"/>
          <p:cNvSpPr>
            <a:spLocks/>
          </p:cNvSpPr>
          <p:nvPr/>
        </p:nvSpPr>
        <p:spPr bwMode="auto">
          <a:xfrm>
            <a:off x="6934200" y="3943529"/>
            <a:ext cx="1885950" cy="914400"/>
          </a:xfrm>
          <a:prstGeom prst="borderCallout1">
            <a:avLst>
              <a:gd name="adj1" fmla="val 12500"/>
              <a:gd name="adj2" fmla="val -4042"/>
              <a:gd name="adj3" fmla="val 34028"/>
              <a:gd name="adj4" fmla="val -44949"/>
            </a:avLst>
          </a:prstGeom>
          <a:solidFill>
            <a:schemeClr val="bg1">
              <a:lumMod val="85000"/>
            </a:schemeClr>
          </a:solidFill>
          <a:ln w="12700" cap="sq">
            <a:solidFill>
              <a:schemeClr val="accent2"/>
            </a:solidFill>
            <a:miter lim="800000"/>
            <a:headEnd type="none" w="sm" len="sm"/>
            <a:tailEnd type="none" w="sm" len="sm"/>
          </a:ln>
          <a:effectLst/>
        </p:spPr>
        <p:txBody>
          <a:bodyPr/>
          <a:lstStyle/>
          <a:p>
            <a:pPr algn="ctr"/>
            <a:r>
              <a:rPr lang="en-US" altLang="x-none" sz="1600" dirty="0">
                <a:solidFill>
                  <a:schemeClr val="accent6"/>
                </a:solidFill>
                <a:latin typeface="Arial" charset="0"/>
              </a:rPr>
              <a:t>If you type this row and then press enter</a:t>
            </a:r>
          </a:p>
        </p:txBody>
      </p:sp>
      <p:sp>
        <p:nvSpPr>
          <p:cNvPr id="94230" name="Text Box 22"/>
          <p:cNvSpPr txBox="1">
            <a:spLocks noChangeArrowheads="1"/>
          </p:cNvSpPr>
          <p:nvPr/>
        </p:nvSpPr>
        <p:spPr bwMode="auto">
          <a:xfrm>
            <a:off x="381000" y="5486400"/>
            <a:ext cx="84391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20000"/>
              </a:spcBef>
              <a:buClr>
                <a:schemeClr val="tx1"/>
              </a:buClr>
              <a:buFontTx/>
              <a:buChar char="•"/>
            </a:pPr>
            <a:r>
              <a:rPr lang="en-US" altLang="x-none" dirty="0"/>
              <a:t> To end many *nix commands, type the end-of-file command (EOF) </a:t>
            </a:r>
            <a:r>
              <a:rPr lang="en-US" altLang="x-none" dirty="0">
                <a:solidFill>
                  <a:schemeClr val="accent2"/>
                </a:solidFill>
              </a:rPr>
              <a:t>[</a:t>
            </a:r>
            <a:r>
              <a:rPr lang="en-US" altLang="x-none" i="1" dirty="0"/>
              <a:t>hold down the key labeled</a:t>
            </a:r>
            <a:r>
              <a:rPr lang="en-US" altLang="x-none" dirty="0"/>
              <a:t> “</a:t>
            </a:r>
            <a:r>
              <a:rPr lang="en-US" altLang="x-none" dirty="0">
                <a:solidFill>
                  <a:schemeClr val="accent2"/>
                </a:solidFill>
              </a:rPr>
              <a:t>Ctrl</a:t>
            </a:r>
            <a:r>
              <a:rPr lang="en-US" altLang="x-none" dirty="0"/>
              <a:t>” </a:t>
            </a:r>
            <a:r>
              <a:rPr lang="en-US" altLang="x-none" i="1" dirty="0"/>
              <a:t>and press</a:t>
            </a:r>
            <a:r>
              <a:rPr lang="en-US" altLang="x-none" dirty="0"/>
              <a:t> “</a:t>
            </a:r>
            <a:r>
              <a:rPr lang="en-US" altLang="x-none" dirty="0">
                <a:solidFill>
                  <a:schemeClr val="accent2"/>
                </a:solidFill>
              </a:rPr>
              <a:t>d</a:t>
            </a:r>
            <a:r>
              <a:rPr lang="en-US" altLang="x-none" dirty="0"/>
              <a:t>” </a:t>
            </a:r>
            <a:r>
              <a:rPr lang="en-US" altLang="x-none" b="1" dirty="0"/>
              <a:t>(</a:t>
            </a:r>
            <a:r>
              <a:rPr lang="en-US" altLang="x-none" b="1" dirty="0" err="1">
                <a:solidFill>
                  <a:srgbClr val="FF0000"/>
                </a:solidFill>
              </a:rPr>
              <a:t>Ctrl+d</a:t>
            </a:r>
            <a:r>
              <a:rPr lang="en-US" altLang="x-none" b="1" dirty="0"/>
              <a:t>) </a:t>
            </a:r>
            <a:r>
              <a:rPr lang="en-US" altLang="x-none" dirty="0"/>
              <a:t>Windows: Ctrl-Z</a:t>
            </a:r>
            <a:r>
              <a:rPr lang="en-US" altLang="x-none" dirty="0">
                <a:solidFill>
                  <a:schemeClr val="accent2"/>
                </a:solidFill>
              </a:rPr>
              <a:t>]</a:t>
            </a:r>
          </a:p>
        </p:txBody>
      </p:sp>
      <p:sp>
        <p:nvSpPr>
          <p:cNvPr id="17" name="Text Box 15">
            <a:extLst>
              <a:ext uri="{FF2B5EF4-FFF2-40B4-BE49-F238E27FC236}">
                <a16:creationId xmlns:a16="http://schemas.microsoft.com/office/drawing/2014/main" id="{96E268E8-49A0-DB4B-B987-871F9FD82080}"/>
              </a:ext>
            </a:extLst>
          </p:cNvPr>
          <p:cNvSpPr txBox="1">
            <a:spLocks noChangeArrowheads="1"/>
          </p:cNvSpPr>
          <p:nvPr/>
        </p:nvSpPr>
        <p:spPr bwMode="auto">
          <a:xfrm>
            <a:off x="1259728" y="3644721"/>
            <a:ext cx="5486400" cy="1200329"/>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FF00"/>
                </a:solidFill>
              </a:rPr>
              <a:t>bash-3.2$</a:t>
            </a:r>
            <a:r>
              <a:rPr lang="en-US" altLang="x-none" b="1" dirty="0">
                <a:solidFill>
                  <a:schemeClr val="bg1"/>
                </a:solidFill>
              </a:rPr>
              <a:t> cat</a:t>
            </a:r>
          </a:p>
          <a:p>
            <a:r>
              <a:rPr lang="en-US" altLang="x-none" b="1" dirty="0">
                <a:solidFill>
                  <a:schemeClr val="bg1"/>
                </a:solidFill>
              </a:rPr>
              <a:t>Help, I’m stuck inside a *nix program!</a:t>
            </a:r>
          </a:p>
          <a:p>
            <a:r>
              <a:rPr lang="en-US" altLang="x-none" b="1" dirty="0">
                <a:solidFill>
                  <a:schemeClr val="bg1"/>
                </a:solidFill>
              </a:rPr>
              <a:t>Help, I’m stuck inside a *nix program!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0B7EA0-762C-C84C-907B-B61C1265726E}" type="slidenum">
              <a:rPr lang="en-US" altLang="x-none"/>
              <a:pPr/>
              <a:t>47</a:t>
            </a:fld>
            <a:endParaRPr lang="en-US" altLang="x-none"/>
          </a:p>
        </p:txBody>
      </p:sp>
      <p:sp>
        <p:nvSpPr>
          <p:cNvPr id="148485" name="Text Box 5"/>
          <p:cNvSpPr txBox="1">
            <a:spLocks noChangeArrowheads="1"/>
          </p:cNvSpPr>
          <p:nvPr/>
        </p:nvSpPr>
        <p:spPr bwMode="auto">
          <a:xfrm>
            <a:off x="762000" y="762000"/>
            <a:ext cx="7086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latin typeface="Verdana" charset="0"/>
              </a:rPr>
              <a:t> To display the contents of a file, type </a:t>
            </a:r>
          </a:p>
          <a:p>
            <a:pPr lvl="2"/>
            <a:r>
              <a:rPr lang="en-US" altLang="x-none" b="1" dirty="0">
                <a:solidFill>
                  <a:srgbClr val="FF0000"/>
                </a:solidFill>
                <a:latin typeface="Verdana" charset="0"/>
              </a:rPr>
              <a:t>cat</a:t>
            </a:r>
            <a:r>
              <a:rPr lang="en-US" altLang="x-none" dirty="0">
                <a:solidFill>
                  <a:srgbClr val="FF0000"/>
                </a:solidFill>
                <a:latin typeface="Verdana" charset="0"/>
              </a:rPr>
              <a:t> </a:t>
            </a:r>
            <a:r>
              <a:rPr lang="en-US" altLang="x-none" i="1" dirty="0">
                <a:solidFill>
                  <a:srgbClr val="FF0000"/>
                </a:solidFill>
                <a:latin typeface="Verdana" charset="0"/>
              </a:rPr>
              <a:t>filename</a:t>
            </a:r>
            <a:endParaRPr lang="en-US" altLang="x-none" dirty="0"/>
          </a:p>
        </p:txBody>
      </p:sp>
      <p:sp>
        <p:nvSpPr>
          <p:cNvPr id="5" name="Text Box 15">
            <a:extLst>
              <a:ext uri="{FF2B5EF4-FFF2-40B4-BE49-F238E27FC236}">
                <a16:creationId xmlns:a16="http://schemas.microsoft.com/office/drawing/2014/main" id="{1387DD1A-826A-2C48-BD4A-4F3A40982EBE}"/>
              </a:ext>
            </a:extLst>
          </p:cNvPr>
          <p:cNvSpPr txBox="1">
            <a:spLocks noChangeArrowheads="1"/>
          </p:cNvSpPr>
          <p:nvPr/>
        </p:nvSpPr>
        <p:spPr bwMode="auto">
          <a:xfrm>
            <a:off x="1205753" y="1996762"/>
            <a:ext cx="4034304" cy="233910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US" altLang="x-none" b="1" dirty="0">
                <a:solidFill>
                  <a:srgbClr val="FFFF00"/>
                </a:solidFill>
              </a:rPr>
              <a:t>bash-3.2$</a:t>
            </a:r>
            <a:r>
              <a:rPr lang="en-US" altLang="x-none" b="1" dirty="0">
                <a:solidFill>
                  <a:schemeClr val="bg1"/>
                </a:solidFill>
              </a:rPr>
              <a:t> cat </a:t>
            </a:r>
            <a:r>
              <a:rPr lang="en-US" altLang="x-none" b="1" dirty="0" err="1">
                <a:solidFill>
                  <a:schemeClr val="bg1"/>
                </a:solidFill>
              </a:rPr>
              <a:t>program.c</a:t>
            </a:r>
            <a:endParaRPr lang="en-US" altLang="x-none" b="1" dirty="0">
              <a:solidFill>
                <a:schemeClr val="bg1"/>
              </a:solidFill>
            </a:endParaRPr>
          </a:p>
          <a:p>
            <a:r>
              <a:rPr lang="en-US" altLang="x-none" sz="1400" b="1" dirty="0">
                <a:solidFill>
                  <a:schemeClr val="bg1"/>
                </a:solidFill>
                <a:latin typeface="Courier" pitchFamily="2" charset="0"/>
              </a:rPr>
              <a:t>/* C program howdy</a:t>
            </a:r>
          </a:p>
          <a:p>
            <a:r>
              <a:rPr lang="en-US" altLang="x-none" sz="1400" b="1" dirty="0">
                <a:solidFill>
                  <a:schemeClr val="bg1"/>
                </a:solidFill>
                <a:latin typeface="Courier" pitchFamily="2" charset="0"/>
              </a:rPr>
              <a:t>First program */</a:t>
            </a:r>
          </a:p>
          <a:p>
            <a:r>
              <a:rPr lang="en-US" altLang="x-none" sz="1400" b="1" dirty="0" err="1">
                <a:solidFill>
                  <a:schemeClr val="bg1"/>
                </a:solidFill>
                <a:latin typeface="Courier" pitchFamily="2" charset="0"/>
              </a:rPr>
              <a:t>int</a:t>
            </a:r>
            <a:r>
              <a:rPr lang="en-US" altLang="x-none" sz="1400" b="1" dirty="0">
                <a:solidFill>
                  <a:schemeClr val="bg1"/>
                </a:solidFill>
                <a:latin typeface="Courier" pitchFamily="2" charset="0"/>
              </a:rPr>
              <a:t> main()</a:t>
            </a:r>
          </a:p>
          <a:p>
            <a:r>
              <a:rPr lang="en-US" altLang="x-none" sz="1400" b="1" dirty="0">
                <a:solidFill>
                  <a:schemeClr val="bg1"/>
                </a:solidFill>
                <a:latin typeface="Courier" pitchFamily="2" charset="0"/>
              </a:rPr>
              <a:t>{</a:t>
            </a:r>
          </a:p>
          <a:p>
            <a:r>
              <a:rPr lang="en-US" altLang="x-none" sz="1400" b="1" dirty="0" err="1">
                <a:solidFill>
                  <a:schemeClr val="bg1"/>
                </a:solidFill>
                <a:latin typeface="Courier" pitchFamily="2" charset="0"/>
              </a:rPr>
              <a:t>printf</a:t>
            </a:r>
            <a:r>
              <a:rPr lang="en-US" altLang="x-none" sz="1400" b="1" dirty="0">
                <a:solidFill>
                  <a:schemeClr val="bg1"/>
                </a:solidFill>
                <a:latin typeface="Courier" pitchFamily="2" charset="0"/>
              </a:rPr>
              <a:t>(“My first C program\n”);</a:t>
            </a:r>
          </a:p>
          <a:p>
            <a:r>
              <a:rPr lang="en-US" altLang="x-none" sz="1400" b="1" dirty="0">
                <a:solidFill>
                  <a:schemeClr val="bg1"/>
                </a:solidFill>
                <a:latin typeface="Courier" pitchFamily="2" charset="0"/>
              </a:rPr>
              <a:t>return 0;</a:t>
            </a:r>
          </a:p>
          <a:p>
            <a:r>
              <a:rPr lang="en-US" altLang="x-none" sz="1400" b="1" dirty="0">
                <a:solidFill>
                  <a:schemeClr val="bg1"/>
                </a:solidFill>
                <a:latin typeface="Courier" pitchFamily="2" charset="0"/>
              </a:rPr>
              <a:t>}</a:t>
            </a:r>
          </a:p>
          <a:p>
            <a:r>
              <a:rPr lang="en-US" altLang="x-none" b="1" dirty="0">
                <a:solidFill>
                  <a:srgbClr val="FFFF00"/>
                </a:solidFill>
              </a:rPr>
              <a:t>bash-3.2$</a:t>
            </a:r>
            <a:endParaRPr lang="en-US" altLang="x-none" sz="1400" b="1" dirty="0">
              <a:solidFill>
                <a:srgbClr val="FFFF00"/>
              </a:solidFill>
              <a:latin typeface="Courier" pitchFamily="2"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A784CF0-A499-174B-96B6-66B4E00193DA}" type="slidenum">
              <a:rPr lang="en-US" altLang="x-none"/>
              <a:pPr/>
              <a:t>48</a:t>
            </a:fld>
            <a:endParaRPr lang="en-US" altLang="x-none"/>
          </a:p>
        </p:txBody>
      </p:sp>
      <p:sp>
        <p:nvSpPr>
          <p:cNvPr id="129026" name="Rectangle 2"/>
          <p:cNvSpPr>
            <a:spLocks noGrp="1" noChangeArrowheads="1"/>
          </p:cNvSpPr>
          <p:nvPr>
            <p:ph type="body" idx="1"/>
          </p:nvPr>
        </p:nvSpPr>
        <p:spPr>
          <a:xfrm>
            <a:off x="761998" y="2099050"/>
            <a:ext cx="7772400" cy="2468563"/>
          </a:xfrm>
        </p:spPr>
        <p:txBody>
          <a:bodyPr/>
          <a:lstStyle/>
          <a:p>
            <a:pPr>
              <a:buClr>
                <a:schemeClr val="tx1"/>
              </a:buClr>
            </a:pPr>
            <a:r>
              <a:rPr lang="en-US" altLang="x-none" sz="2400" b="1" dirty="0">
                <a:solidFill>
                  <a:srgbClr val="FF0000"/>
                </a:solidFill>
              </a:rPr>
              <a:t>file</a:t>
            </a:r>
            <a:r>
              <a:rPr lang="en-US" altLang="x-none" sz="2400" dirty="0"/>
              <a:t> command attempts to identify what format a particular file is written in.</a:t>
            </a:r>
          </a:p>
          <a:p>
            <a:pPr>
              <a:buClr>
                <a:schemeClr val="tx1"/>
              </a:buClr>
              <a:buFontTx/>
              <a:buNone/>
            </a:pPr>
            <a:r>
              <a:rPr lang="en-US" altLang="x-none" sz="2400" dirty="0"/>
              <a:t>		</a:t>
            </a:r>
            <a:r>
              <a:rPr lang="en-US" altLang="x-none" sz="2400" b="1" dirty="0">
                <a:solidFill>
                  <a:srgbClr val="FF0000"/>
                </a:solidFill>
              </a:rPr>
              <a:t>file [</a:t>
            </a:r>
            <a:r>
              <a:rPr lang="en-US" altLang="x-none" sz="2400" b="1" i="1" dirty="0">
                <a:solidFill>
                  <a:srgbClr val="FF0000"/>
                </a:solidFill>
              </a:rPr>
              <a:t>file1 file2 ... </a:t>
            </a:r>
            <a:r>
              <a:rPr lang="en-US" altLang="x-none" sz="2400" b="1" i="1" dirty="0" err="1">
                <a:solidFill>
                  <a:srgbClr val="FF0000"/>
                </a:solidFill>
              </a:rPr>
              <a:t>fileN</a:t>
            </a:r>
            <a:r>
              <a:rPr lang="en-US" altLang="x-none" sz="2400" b="1" dirty="0">
                <a:solidFill>
                  <a:srgbClr val="FF0000"/>
                </a:solidFill>
              </a:rPr>
              <a:t>]</a:t>
            </a:r>
          </a:p>
          <a:p>
            <a:pPr>
              <a:buClr>
                <a:schemeClr val="tx1"/>
              </a:buClr>
            </a:pPr>
            <a:r>
              <a:rPr lang="en-US" altLang="x-none" sz="2400" dirty="0"/>
              <a:t>Since not all files have extensions or other easy to identify marks, the </a:t>
            </a:r>
            <a:r>
              <a:rPr lang="en-US" altLang="x-none" sz="2400" b="1" dirty="0">
                <a:solidFill>
                  <a:srgbClr val="FF0000"/>
                </a:solidFill>
              </a:rPr>
              <a:t>file</a:t>
            </a:r>
            <a:r>
              <a:rPr lang="en-US" altLang="x-none" sz="2400" dirty="0"/>
              <a:t> command performs some rudimentary checks to try and figure out exactly what it contains. </a:t>
            </a:r>
          </a:p>
        </p:txBody>
      </p:sp>
      <p:sp>
        <p:nvSpPr>
          <p:cNvPr id="129031" name="Text Box 7"/>
          <p:cNvSpPr txBox="1">
            <a:spLocks noChangeArrowheads="1"/>
          </p:cNvSpPr>
          <p:nvPr/>
        </p:nvSpPr>
        <p:spPr bwMode="auto">
          <a:xfrm>
            <a:off x="373911" y="1170969"/>
            <a:ext cx="776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file</a:t>
            </a:r>
          </a:p>
        </p:txBody>
      </p:sp>
      <p:sp>
        <p:nvSpPr>
          <p:cNvPr id="5" name="Rectangle 4">
            <a:extLst>
              <a:ext uri="{FF2B5EF4-FFF2-40B4-BE49-F238E27FC236}">
                <a16:creationId xmlns:a16="http://schemas.microsoft.com/office/drawing/2014/main" id="{6F19D538-8019-8446-B827-5238CA1B4AF7}"/>
              </a:ext>
            </a:extLst>
          </p:cNvPr>
          <p:cNvSpPr>
            <a:spLocks noChangeArrowheads="1"/>
          </p:cNvSpPr>
          <p:nvPr/>
        </p:nvSpPr>
        <p:spPr bwMode="auto">
          <a:xfrm>
            <a:off x="441325" y="242888"/>
            <a:ext cx="4689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More info about the file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F16EAFC-5E31-724C-9970-4BDA01DA07EA}" type="slidenum">
              <a:rPr lang="en-US" altLang="x-none"/>
              <a:pPr/>
              <a:t>49</a:t>
            </a:fld>
            <a:endParaRPr lang="en-US" altLang="x-none"/>
          </a:p>
        </p:txBody>
      </p:sp>
      <p:sp>
        <p:nvSpPr>
          <p:cNvPr id="131074" name="Rectangle 2"/>
          <p:cNvSpPr>
            <a:spLocks noGrp="1" noChangeArrowheads="1"/>
          </p:cNvSpPr>
          <p:nvPr>
            <p:ph type="body" idx="1"/>
          </p:nvPr>
        </p:nvSpPr>
        <p:spPr>
          <a:xfrm>
            <a:off x="685800" y="4762500"/>
            <a:ext cx="7772400" cy="1714500"/>
          </a:xfrm>
        </p:spPr>
        <p:txBody>
          <a:bodyPr/>
          <a:lstStyle/>
          <a:p>
            <a:pPr>
              <a:buClr>
                <a:schemeClr val="tx1"/>
              </a:buClr>
            </a:pPr>
            <a:r>
              <a:rPr lang="en-US" altLang="x-none" sz="2400" b="1" dirty="0">
                <a:solidFill>
                  <a:srgbClr val="FF0000"/>
                </a:solidFill>
              </a:rPr>
              <a:t>spell</a:t>
            </a:r>
            <a:r>
              <a:rPr lang="en-US" altLang="x-none" sz="2400" dirty="0"/>
              <a:t> is very simple *nix spelling program, usually for American English. </a:t>
            </a:r>
            <a:r>
              <a:rPr lang="en-US" altLang="x-none" sz="2400" b="1" dirty="0">
                <a:solidFill>
                  <a:srgbClr val="FF0000"/>
                </a:solidFill>
              </a:rPr>
              <a:t>spell</a:t>
            </a:r>
            <a:r>
              <a:rPr lang="en-US" altLang="x-none" sz="2400" dirty="0"/>
              <a:t> is a filter, like most of the other programs we’ve talked about.</a:t>
            </a:r>
          </a:p>
          <a:p>
            <a:pPr lvl="2">
              <a:buFontTx/>
              <a:buNone/>
            </a:pPr>
            <a:r>
              <a:rPr lang="en-US" altLang="x-none" b="1" dirty="0">
                <a:solidFill>
                  <a:srgbClr val="FF0000"/>
                </a:solidFill>
              </a:rPr>
              <a:t>spell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 </a:t>
            </a:r>
          </a:p>
        </p:txBody>
      </p:sp>
      <p:sp>
        <p:nvSpPr>
          <p:cNvPr id="131076" name="Text Box 4"/>
          <p:cNvSpPr txBox="1">
            <a:spLocks noChangeArrowheads="1"/>
          </p:cNvSpPr>
          <p:nvPr/>
        </p:nvSpPr>
        <p:spPr bwMode="auto">
          <a:xfrm>
            <a:off x="320155" y="1049025"/>
            <a:ext cx="73129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err="1">
                <a:solidFill>
                  <a:srgbClr val="FF0000"/>
                </a:solidFill>
                <a:latin typeface="Arial" charset="0"/>
              </a:rPr>
              <a:t>wc</a:t>
            </a:r>
            <a:endParaRPr lang="en-US" altLang="x-none" sz="3200" b="1" dirty="0">
              <a:solidFill>
                <a:srgbClr val="FF0000"/>
              </a:solidFill>
              <a:latin typeface="Arial" charset="0"/>
            </a:endParaRPr>
          </a:p>
        </p:txBody>
      </p:sp>
      <p:sp>
        <p:nvSpPr>
          <p:cNvPr id="131078" name="Rectangle 6"/>
          <p:cNvSpPr>
            <a:spLocks noChangeArrowheads="1"/>
          </p:cNvSpPr>
          <p:nvPr/>
        </p:nvSpPr>
        <p:spPr bwMode="auto">
          <a:xfrm>
            <a:off x="685800" y="1748100"/>
            <a:ext cx="7635875"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Clr>
                <a:schemeClr val="tx1"/>
              </a:buClr>
              <a:buFontTx/>
              <a:buChar char="•"/>
            </a:pPr>
            <a:r>
              <a:rPr lang="en-US" altLang="x-none" dirty="0">
                <a:solidFill>
                  <a:srgbClr val="FF0000"/>
                </a:solidFill>
              </a:rPr>
              <a:t> </a:t>
            </a:r>
            <a:r>
              <a:rPr lang="en-US" altLang="x-none" b="1" dirty="0" err="1">
                <a:solidFill>
                  <a:srgbClr val="FF0000"/>
                </a:solidFill>
              </a:rPr>
              <a:t>wc</a:t>
            </a:r>
            <a:r>
              <a:rPr lang="en-US" altLang="x-none" dirty="0"/>
              <a:t> (</a:t>
            </a:r>
            <a:r>
              <a:rPr lang="en-US" altLang="x-none" b="1" dirty="0">
                <a:solidFill>
                  <a:srgbClr val="FF0000"/>
                </a:solidFill>
              </a:rPr>
              <a:t>w</a:t>
            </a:r>
            <a:r>
              <a:rPr lang="en-US" altLang="x-none" dirty="0"/>
              <a:t>ord </a:t>
            </a:r>
            <a:r>
              <a:rPr lang="en-US" altLang="x-none" b="1" dirty="0">
                <a:solidFill>
                  <a:srgbClr val="FF0000"/>
                </a:solidFill>
              </a:rPr>
              <a:t>c</a:t>
            </a:r>
            <a:r>
              <a:rPr lang="en-US" altLang="x-none" dirty="0"/>
              <a:t>ount) simply counts the number of words, lines, and characters in the file(s).</a:t>
            </a:r>
          </a:p>
          <a:p>
            <a:pPr lvl="1">
              <a:spcBef>
                <a:spcPct val="20000"/>
              </a:spcBef>
              <a:buClr>
                <a:schemeClr val="tx1"/>
              </a:buClr>
            </a:pPr>
            <a:r>
              <a:rPr lang="en-US" altLang="x-none" b="1" dirty="0" err="1">
                <a:solidFill>
                  <a:srgbClr val="FF0000"/>
                </a:solidFill>
              </a:rPr>
              <a:t>wc</a:t>
            </a:r>
            <a:r>
              <a:rPr lang="en-US" altLang="x-none" b="1" dirty="0">
                <a:solidFill>
                  <a:srgbClr val="FF0000"/>
                </a:solidFill>
              </a:rPr>
              <a:t> [-</a:t>
            </a:r>
            <a:r>
              <a:rPr lang="en-US" altLang="x-none" b="1" dirty="0" err="1">
                <a:solidFill>
                  <a:srgbClr val="FF0000"/>
                </a:solidFill>
              </a:rPr>
              <a:t>clw</a:t>
            </a:r>
            <a:r>
              <a:rPr lang="en-US" altLang="x-none" b="1" dirty="0">
                <a:solidFill>
                  <a:srgbClr val="FF0000"/>
                </a:solidFill>
              </a:rPr>
              <a:t>] [</a:t>
            </a:r>
            <a:r>
              <a:rPr lang="en-US" altLang="x-none" b="1" i="1" dirty="0">
                <a:solidFill>
                  <a:srgbClr val="FF0000"/>
                </a:solidFill>
              </a:rPr>
              <a:t>file1 file2 ... </a:t>
            </a:r>
            <a:r>
              <a:rPr lang="en-US" altLang="x-none" b="1" i="1" dirty="0" err="1">
                <a:solidFill>
                  <a:srgbClr val="FF0000"/>
                </a:solidFill>
              </a:rPr>
              <a:t>fileN</a:t>
            </a:r>
            <a:r>
              <a:rPr lang="en-US" altLang="x-none" b="1" dirty="0">
                <a:solidFill>
                  <a:srgbClr val="FF0000"/>
                </a:solidFill>
              </a:rPr>
              <a:t>]</a:t>
            </a:r>
          </a:p>
          <a:p>
            <a:pPr>
              <a:spcBef>
                <a:spcPct val="20000"/>
              </a:spcBef>
              <a:buClr>
                <a:schemeClr val="tx1"/>
              </a:buClr>
              <a:buFontTx/>
              <a:buChar char="•"/>
            </a:pPr>
            <a:r>
              <a:rPr lang="en-US" altLang="x-none" dirty="0"/>
              <a:t> The three options,  </a:t>
            </a:r>
            <a:r>
              <a:rPr lang="en-US" altLang="x-none" b="1" dirty="0" err="1">
                <a:solidFill>
                  <a:srgbClr val="FF0000"/>
                </a:solidFill>
              </a:rPr>
              <a:t>clw</a:t>
            </a:r>
            <a:r>
              <a:rPr lang="en-US" altLang="x-none" dirty="0"/>
              <a:t>, stand for </a:t>
            </a:r>
            <a:r>
              <a:rPr lang="en-US" altLang="x-none" b="1" dirty="0">
                <a:solidFill>
                  <a:srgbClr val="FF0000"/>
                </a:solidFill>
              </a:rPr>
              <a:t>c</a:t>
            </a:r>
            <a:r>
              <a:rPr lang="en-US" altLang="x-none" dirty="0"/>
              <a:t>haracter,  </a:t>
            </a:r>
            <a:r>
              <a:rPr lang="en-US" altLang="x-none" b="1" dirty="0">
                <a:solidFill>
                  <a:srgbClr val="FF0000"/>
                </a:solidFill>
              </a:rPr>
              <a:t>l</a:t>
            </a:r>
            <a:r>
              <a:rPr lang="en-US" altLang="x-none" dirty="0"/>
              <a:t>ine, and </a:t>
            </a:r>
            <a:r>
              <a:rPr lang="en-US" altLang="x-none" b="1" dirty="0">
                <a:solidFill>
                  <a:srgbClr val="FF0000"/>
                </a:solidFill>
              </a:rPr>
              <a:t>w</a:t>
            </a:r>
            <a:r>
              <a:rPr lang="en-US" altLang="x-none" dirty="0"/>
              <a:t>ord respectively, and tell </a:t>
            </a:r>
            <a:r>
              <a:rPr lang="en-US" altLang="x-none" b="1" dirty="0" err="1">
                <a:solidFill>
                  <a:srgbClr val="FF0000"/>
                </a:solidFill>
              </a:rPr>
              <a:t>wc</a:t>
            </a:r>
            <a:r>
              <a:rPr lang="en-US" altLang="x-none" dirty="0"/>
              <a:t> which of the three to count. </a:t>
            </a:r>
          </a:p>
        </p:txBody>
      </p:sp>
      <p:sp>
        <p:nvSpPr>
          <p:cNvPr id="131079" name="Text Box 7"/>
          <p:cNvSpPr txBox="1">
            <a:spLocks noChangeArrowheads="1"/>
          </p:cNvSpPr>
          <p:nvPr/>
        </p:nvSpPr>
        <p:spPr bwMode="auto">
          <a:xfrm>
            <a:off x="464063" y="3949125"/>
            <a:ext cx="11176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spell</a:t>
            </a:r>
          </a:p>
        </p:txBody>
      </p:sp>
      <p:sp>
        <p:nvSpPr>
          <p:cNvPr id="7" name="Rectangle 4">
            <a:extLst>
              <a:ext uri="{FF2B5EF4-FFF2-40B4-BE49-F238E27FC236}">
                <a16:creationId xmlns:a16="http://schemas.microsoft.com/office/drawing/2014/main" id="{D6DAEFB7-5E47-5C4E-8838-C9437490E572}"/>
              </a:ext>
            </a:extLst>
          </p:cNvPr>
          <p:cNvSpPr>
            <a:spLocks noChangeArrowheads="1"/>
          </p:cNvSpPr>
          <p:nvPr/>
        </p:nvSpPr>
        <p:spPr bwMode="auto">
          <a:xfrm>
            <a:off x="441325" y="242888"/>
            <a:ext cx="4689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panose="020B0604020202020204" pitchFamily="34" charset="0"/>
                <a:cs typeface="Arial" panose="020B0604020202020204" pitchFamily="34" charset="0"/>
              </a:rPr>
              <a:t>More info about the file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B03685-47B7-024D-B77E-28EA7DEF725F}" type="slidenum">
              <a:rPr lang="en-US" altLang="x-none"/>
              <a:pPr/>
              <a:t>5</a:t>
            </a:fld>
            <a:endParaRPr lang="en-US" altLang="x-none"/>
          </a:p>
        </p:txBody>
      </p:sp>
      <p:sp>
        <p:nvSpPr>
          <p:cNvPr id="138242" name="Rectangle 2"/>
          <p:cNvSpPr>
            <a:spLocks noGrp="1" noChangeArrowheads="1"/>
          </p:cNvSpPr>
          <p:nvPr>
            <p:ph type="title"/>
          </p:nvPr>
        </p:nvSpPr>
        <p:spPr>
          <a:xfrm>
            <a:off x="412531" y="457200"/>
            <a:ext cx="4019620" cy="609600"/>
          </a:xfrm>
        </p:spPr>
        <p:txBody>
          <a:bodyPr/>
          <a:lstStyle/>
          <a:p>
            <a:pPr algn="l"/>
            <a:r>
              <a:rPr lang="en-US" altLang="x-none" sz="2800" b="1" dirty="0">
                <a:solidFill>
                  <a:srgbClr val="FF0000"/>
                </a:solidFill>
                <a:latin typeface="Arial" charset="0"/>
              </a:rPr>
              <a:t>How do you get *nix?</a:t>
            </a:r>
          </a:p>
        </p:txBody>
      </p:sp>
      <p:sp>
        <p:nvSpPr>
          <p:cNvPr id="138243" name="Rectangle 3"/>
          <p:cNvSpPr>
            <a:spLocks noGrp="1" noChangeArrowheads="1"/>
          </p:cNvSpPr>
          <p:nvPr>
            <p:ph type="body" idx="1"/>
          </p:nvPr>
        </p:nvSpPr>
        <p:spPr>
          <a:xfrm>
            <a:off x="609600" y="1600200"/>
            <a:ext cx="7772400" cy="4114800"/>
          </a:xfrm>
        </p:spPr>
        <p:txBody>
          <a:bodyPr/>
          <a:lstStyle/>
          <a:p>
            <a:pPr>
              <a:lnSpc>
                <a:spcPct val="90000"/>
              </a:lnSpc>
              <a:buClr>
                <a:schemeClr val="tx1"/>
              </a:buClr>
            </a:pPr>
            <a:r>
              <a:rPr lang="en-US" altLang="x-none" sz="2800" dirty="0"/>
              <a:t>Linux and macOS are built on Unix, so it is available natively on these operating systems. On a Mac, you will use Terminal to interact with the shell.</a:t>
            </a:r>
          </a:p>
          <a:p>
            <a:pPr>
              <a:lnSpc>
                <a:spcPct val="90000"/>
              </a:lnSpc>
              <a:buClr>
                <a:schemeClr val="tx1"/>
              </a:buClr>
            </a:pPr>
            <a:r>
              <a:rPr lang="en-US" altLang="x-none" sz="2800" dirty="0"/>
              <a:t>Windows 10 and 11 (64-bit) now allow you to activate the Windows Subsystem for Linux (WSL). You need to be an administrator of your computer in order to do this.</a:t>
            </a:r>
          </a:p>
          <a:p>
            <a:pPr lvl="1">
              <a:lnSpc>
                <a:spcPct val="90000"/>
              </a:lnSpc>
              <a:buClr>
                <a:schemeClr val="tx1"/>
              </a:buClr>
            </a:pPr>
            <a:r>
              <a:rPr lang="en-US" altLang="x-none" sz="2000" dirty="0">
                <a:hlinkClick r:id="rId3"/>
              </a:rPr>
              <a:t>https://docs.microsoft.com/en-us/windows/wsl/install</a:t>
            </a:r>
            <a:endParaRPr lang="en-US" altLang="x-none" sz="2000" dirty="0"/>
          </a:p>
          <a:p>
            <a:pPr lvl="1">
              <a:lnSpc>
                <a:spcPct val="90000"/>
              </a:lnSpc>
              <a:buClr>
                <a:schemeClr val="tx1"/>
              </a:buClr>
            </a:pPr>
            <a:endParaRPr lang="en-US" altLang="x-none" sz="2000" dirty="0"/>
          </a:p>
          <a:p>
            <a:pPr lvl="1">
              <a:lnSpc>
                <a:spcPct val="90000"/>
              </a:lnSpc>
              <a:buClr>
                <a:schemeClr val="tx1"/>
              </a:buClr>
            </a:pPr>
            <a:r>
              <a:rPr lang="en-US" altLang="x-none" sz="2000" dirty="0"/>
              <a:t>Alternatively, you can install a Linux Virtual Machine under Windows, but WSL is much more straightforward.</a:t>
            </a:r>
          </a:p>
          <a:p>
            <a:pPr marL="0" indent="0">
              <a:lnSpc>
                <a:spcPct val="90000"/>
              </a:lnSpc>
              <a:buClr>
                <a:schemeClr val="tx1"/>
              </a:buClr>
              <a:buNone/>
            </a:pPr>
            <a:endParaRPr lang="en-US" altLang="x-none" sz="2400" dirty="0">
              <a:solidFill>
                <a:srgbClr val="FF0000"/>
              </a:solidFill>
            </a:endParaRPr>
          </a:p>
        </p:txBody>
      </p:sp>
    </p:spTree>
    <p:extLst>
      <p:ext uri="{BB962C8B-B14F-4D97-AF65-F5344CB8AC3E}">
        <p14:creationId xmlns:p14="http://schemas.microsoft.com/office/powerpoint/2010/main" val="3141044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50</a:t>
            </a:fld>
            <a:endParaRPr lang="en-US" altLang="x-none"/>
          </a:p>
        </p:txBody>
      </p:sp>
      <p:sp>
        <p:nvSpPr>
          <p:cNvPr id="133122" name="Rectangle 2"/>
          <p:cNvSpPr>
            <a:spLocks noGrp="1" noChangeArrowheads="1"/>
          </p:cNvSpPr>
          <p:nvPr>
            <p:ph type="body" idx="1"/>
          </p:nvPr>
        </p:nvSpPr>
        <p:spPr>
          <a:xfrm>
            <a:off x="685799" y="1462837"/>
            <a:ext cx="7772400" cy="3500438"/>
          </a:xfrm>
        </p:spPr>
        <p:txBody>
          <a:bodyPr/>
          <a:lstStyle/>
          <a:p>
            <a:pPr>
              <a:buClr>
                <a:schemeClr val="tx1"/>
              </a:buClr>
            </a:pPr>
            <a:r>
              <a:rPr lang="en-US" altLang="x-none" sz="2400" dirty="0"/>
              <a:t>*nix has many commands that allow you to change the contents of a file, without manually open it in an editor </a:t>
            </a:r>
          </a:p>
          <a:p>
            <a:pPr marL="0" indent="0">
              <a:buClr>
                <a:schemeClr val="accent2"/>
              </a:buClr>
              <a:buNone/>
            </a:pPr>
            <a:r>
              <a:rPr lang="en-US" altLang="x-none" sz="2400" b="1" i="1" dirty="0">
                <a:solidFill>
                  <a:srgbClr val="FF0000"/>
                </a:solidFill>
              </a:rPr>
              <a:t> </a:t>
            </a:r>
          </a:p>
          <a:p>
            <a:pPr>
              <a:buClr>
                <a:schemeClr val="tx1"/>
              </a:buClr>
            </a:pPr>
            <a:r>
              <a:rPr lang="en-US" altLang="x-none" sz="2400" b="1" dirty="0">
                <a:solidFill>
                  <a:srgbClr val="FF0000"/>
                </a:solidFill>
              </a:rPr>
              <a:t>tr</a:t>
            </a:r>
            <a:r>
              <a:rPr lang="en-US" altLang="x-none" sz="2400" dirty="0"/>
              <a:t> allows you to substitute characters within a file, sight unseen. To change every occurrence of “a” in a file with a “b” just type</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“a” “b” &gt; </a:t>
            </a:r>
            <a:r>
              <a:rPr lang="en-US" altLang="x-none" sz="2000" b="1" dirty="0" err="1">
                <a:solidFill>
                  <a:srgbClr val="FF0000"/>
                </a:solidFill>
              </a:rPr>
              <a:t>outputfile.dat</a:t>
            </a:r>
            <a:r>
              <a:rPr lang="en-US" altLang="x-none" sz="2000" b="1" dirty="0">
                <a:solidFill>
                  <a:srgbClr val="FF0000"/>
                </a:solidFill>
              </a:rPr>
              <a:t>  </a:t>
            </a:r>
          </a:p>
          <a:p>
            <a:pPr>
              <a:buClr>
                <a:schemeClr val="accent2"/>
              </a:buClr>
            </a:pPr>
            <a:endParaRPr lang="en-US" altLang="x-none" sz="2400" b="1" i="1" dirty="0">
              <a:solidFill>
                <a:srgbClr val="FF0000"/>
              </a:solidFill>
            </a:endParaRPr>
          </a:p>
        </p:txBody>
      </p:sp>
      <p:sp>
        <p:nvSpPr>
          <p:cNvPr id="133124" name="Text Box 4"/>
          <p:cNvSpPr txBox="1">
            <a:spLocks noChangeArrowheads="1"/>
          </p:cNvSpPr>
          <p:nvPr/>
        </p:nvSpPr>
        <p:spPr bwMode="auto">
          <a:xfrm>
            <a:off x="288898" y="326125"/>
            <a:ext cx="2779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Altering a file</a:t>
            </a:r>
            <a:endParaRPr lang="en-US" altLang="x-none" sz="3200" dirty="0">
              <a:solidFill>
                <a:srgbClr val="FF0000"/>
              </a:solidFill>
              <a:latin typeface="Arial" charset="0"/>
            </a:endParaRPr>
          </a:p>
        </p:txBody>
      </p:sp>
      <p:pic>
        <p:nvPicPr>
          <p:cNvPr id="2" name="Picture 1">
            <a:extLst>
              <a:ext uri="{FF2B5EF4-FFF2-40B4-BE49-F238E27FC236}">
                <a16:creationId xmlns:a16="http://schemas.microsoft.com/office/drawing/2014/main" id="{887BC3F1-B393-634E-9482-C64909F61E9D}"/>
              </a:ext>
            </a:extLst>
          </p:cNvPr>
          <p:cNvPicPr>
            <a:picLocks noChangeAspect="1"/>
          </p:cNvPicPr>
          <p:nvPr/>
        </p:nvPicPr>
        <p:blipFill>
          <a:blip r:embed="rId2"/>
          <a:stretch>
            <a:fillRect/>
          </a:stretch>
        </p:blipFill>
        <p:spPr>
          <a:xfrm>
            <a:off x="307359" y="4376304"/>
            <a:ext cx="8529281" cy="2857526"/>
          </a:xfrm>
          <a:prstGeom prst="rect">
            <a:avLst/>
          </a:prstGeom>
        </p:spPr>
      </p:pic>
      <p:sp>
        <p:nvSpPr>
          <p:cNvPr id="3" name="TextBox 2">
            <a:extLst>
              <a:ext uri="{FF2B5EF4-FFF2-40B4-BE49-F238E27FC236}">
                <a16:creationId xmlns:a16="http://schemas.microsoft.com/office/drawing/2014/main" id="{570E8B64-C316-1F4B-B81E-35B9C57071FA}"/>
              </a:ext>
            </a:extLst>
          </p:cNvPr>
          <p:cNvSpPr txBox="1"/>
          <p:nvPr/>
        </p:nvSpPr>
        <p:spPr>
          <a:xfrm>
            <a:off x="409903" y="2301766"/>
            <a:ext cx="1429407" cy="523220"/>
          </a:xfrm>
          <a:prstGeom prst="rect">
            <a:avLst/>
          </a:prstGeom>
          <a:noFill/>
        </p:spPr>
        <p:txBody>
          <a:bodyPr wrap="square" rtlCol="0">
            <a:spAutoFit/>
          </a:bodyPr>
          <a:lstStyle/>
          <a:p>
            <a:r>
              <a:rPr lang="en-US" sz="2800" b="1" dirty="0">
                <a:solidFill>
                  <a:srgbClr val="FF0000"/>
                </a:solidFill>
                <a:latin typeface="Arial" panose="020B0604020202020204" pitchFamily="34" charset="0"/>
                <a:cs typeface="Arial" panose="020B0604020202020204" pitchFamily="34" charset="0"/>
              </a:rPr>
              <a:t>tr</a:t>
            </a:r>
          </a:p>
        </p:txBody>
      </p:sp>
    </p:spTree>
    <p:extLst>
      <p:ext uri="{BB962C8B-B14F-4D97-AF65-F5344CB8AC3E}">
        <p14:creationId xmlns:p14="http://schemas.microsoft.com/office/powerpoint/2010/main" val="25981210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3910D9-18E8-AD45-B9E6-99EA959465AD}" type="slidenum">
              <a:rPr lang="en-US" altLang="x-none"/>
              <a:pPr/>
              <a:t>51</a:t>
            </a:fld>
            <a:endParaRPr lang="en-US" altLang="x-none"/>
          </a:p>
        </p:txBody>
      </p:sp>
      <p:sp>
        <p:nvSpPr>
          <p:cNvPr id="133122" name="Rectangle 2"/>
          <p:cNvSpPr>
            <a:spLocks noGrp="1" noChangeArrowheads="1"/>
          </p:cNvSpPr>
          <p:nvPr>
            <p:ph type="body" idx="1"/>
          </p:nvPr>
        </p:nvSpPr>
        <p:spPr>
          <a:xfrm>
            <a:off x="657225" y="2180064"/>
            <a:ext cx="7772400" cy="3500438"/>
          </a:xfrm>
        </p:spPr>
        <p:txBody>
          <a:bodyPr/>
          <a:lstStyle/>
          <a:p>
            <a:pPr>
              <a:buClr>
                <a:schemeClr val="tx1"/>
              </a:buClr>
            </a:pPr>
            <a:r>
              <a:rPr lang="en-US" altLang="x-none" sz="2400" dirty="0"/>
              <a:t>You can also change entire classes of characters</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[:lower:] [:upper:]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a-c 1-3  “b”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1-9  0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 ” “\t” &gt; </a:t>
            </a:r>
            <a:r>
              <a:rPr lang="en-US" altLang="x-none" sz="2000" b="1" dirty="0" err="1">
                <a:solidFill>
                  <a:srgbClr val="FF0000"/>
                </a:solidFill>
              </a:rPr>
              <a:t>outputfile.dat</a:t>
            </a:r>
            <a:r>
              <a:rPr lang="en-US" altLang="x-none" sz="2000" b="1" dirty="0">
                <a:solidFill>
                  <a:srgbClr val="FF0000"/>
                </a:solidFill>
              </a:rPr>
              <a:t>  </a:t>
            </a:r>
            <a:endParaRPr lang="en-US" altLang="x-none" sz="2000" dirty="0"/>
          </a:p>
          <a:p>
            <a:pPr>
              <a:buClr>
                <a:schemeClr val="tx1"/>
              </a:buClr>
            </a:pPr>
            <a:r>
              <a:rPr lang="en-US" altLang="x-none" sz="2400" dirty="0"/>
              <a:t>You can even delete all occurrences of a character</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–d a &gt; </a:t>
            </a:r>
            <a:r>
              <a:rPr lang="en-US" altLang="x-none" sz="2000" b="1" dirty="0" err="1">
                <a:solidFill>
                  <a:srgbClr val="FF0000"/>
                </a:solidFill>
              </a:rPr>
              <a:t>outputfile.dat</a:t>
            </a:r>
            <a:r>
              <a:rPr lang="en-US" altLang="x-none" sz="2000" b="1" dirty="0">
                <a:solidFill>
                  <a:srgbClr val="FF0000"/>
                </a:solidFill>
              </a:rPr>
              <a:t>  </a:t>
            </a:r>
          </a:p>
          <a:p>
            <a:pPr lvl="1">
              <a:buClr>
                <a:schemeClr val="tx1"/>
              </a:buClr>
            </a:pPr>
            <a:endParaRPr lang="en-US" altLang="x-none" sz="2000" dirty="0"/>
          </a:p>
          <a:p>
            <a:pPr>
              <a:buClr>
                <a:schemeClr val="tx1"/>
              </a:buClr>
            </a:pPr>
            <a:r>
              <a:rPr lang="en-US" altLang="x-none" sz="2400" dirty="0"/>
              <a:t>Or “squeeze” all occurrences of a character into a single occurrence</a:t>
            </a:r>
          </a:p>
          <a:p>
            <a:pPr lvl="1">
              <a:buClr>
                <a:schemeClr val="tx1"/>
              </a:buClr>
            </a:pPr>
            <a:r>
              <a:rPr lang="en-US" altLang="x-none" sz="2000" b="1" dirty="0">
                <a:solidFill>
                  <a:srgbClr val="FF0000"/>
                </a:solidFill>
              </a:rPr>
              <a:t>cat </a:t>
            </a:r>
            <a:r>
              <a:rPr lang="en-US" altLang="x-none" sz="2000" b="1" dirty="0" err="1">
                <a:solidFill>
                  <a:srgbClr val="FF0000"/>
                </a:solidFill>
              </a:rPr>
              <a:t>inputfile.dat</a:t>
            </a:r>
            <a:r>
              <a:rPr lang="en-US" altLang="x-none" sz="2000" b="1" dirty="0">
                <a:solidFill>
                  <a:srgbClr val="FF0000"/>
                </a:solidFill>
              </a:rPr>
              <a:t> | tr –s “a”  &gt; </a:t>
            </a:r>
            <a:r>
              <a:rPr lang="en-US" altLang="x-none" sz="2000" b="1" dirty="0" err="1">
                <a:solidFill>
                  <a:srgbClr val="FF0000"/>
                </a:solidFill>
              </a:rPr>
              <a:t>outputfile.dat</a:t>
            </a:r>
            <a:r>
              <a:rPr lang="en-US" altLang="x-none" sz="2000" b="1" dirty="0">
                <a:solidFill>
                  <a:srgbClr val="FF0000"/>
                </a:solidFill>
              </a:rPr>
              <a:t>  </a:t>
            </a:r>
          </a:p>
          <a:p>
            <a:pPr lvl="1">
              <a:buClr>
                <a:schemeClr val="accent2"/>
              </a:buClr>
            </a:pPr>
            <a:endParaRPr lang="en-US" altLang="x-none" sz="2000" dirty="0"/>
          </a:p>
          <a:p>
            <a:pPr lvl="1">
              <a:buClr>
                <a:schemeClr val="accent2"/>
              </a:buClr>
            </a:pPr>
            <a:endParaRPr lang="en-US" altLang="x-none" sz="2000" dirty="0"/>
          </a:p>
          <a:p>
            <a:pPr marL="914400" lvl="2" indent="0">
              <a:buClr>
                <a:schemeClr val="accent2"/>
              </a:buClr>
              <a:buNone/>
            </a:pPr>
            <a:r>
              <a:rPr lang="en-US" altLang="x-none" sz="1600" dirty="0"/>
              <a:t>		</a:t>
            </a:r>
          </a:p>
          <a:p>
            <a:pPr marL="457200" lvl="1" indent="0">
              <a:buClr>
                <a:schemeClr val="accent2"/>
              </a:buClr>
              <a:buNone/>
            </a:pPr>
            <a:endParaRPr lang="en-US" altLang="x-none" sz="2000" dirty="0"/>
          </a:p>
          <a:p>
            <a:pPr lvl="1">
              <a:buClr>
                <a:schemeClr val="accent2"/>
              </a:buClr>
            </a:pPr>
            <a:endParaRPr lang="en-US" altLang="x-none" sz="2000" dirty="0"/>
          </a:p>
          <a:p>
            <a:pPr lvl="1">
              <a:buClr>
                <a:schemeClr val="accent2"/>
              </a:buClr>
            </a:pPr>
            <a:endParaRPr lang="en-US" altLang="x-none" sz="2000" i="1" dirty="0">
              <a:solidFill>
                <a:srgbClr val="FF0000"/>
              </a:solidFill>
            </a:endParaRPr>
          </a:p>
        </p:txBody>
      </p:sp>
      <p:sp>
        <p:nvSpPr>
          <p:cNvPr id="133124" name="Text Box 4"/>
          <p:cNvSpPr txBox="1">
            <a:spLocks noChangeArrowheads="1"/>
          </p:cNvSpPr>
          <p:nvPr/>
        </p:nvSpPr>
        <p:spPr bwMode="auto">
          <a:xfrm>
            <a:off x="657225" y="1421316"/>
            <a:ext cx="48122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tr</a:t>
            </a:r>
            <a:endParaRPr lang="en-US" altLang="x-none" sz="3200" dirty="0">
              <a:solidFill>
                <a:srgbClr val="FF0000"/>
              </a:solidFill>
              <a:latin typeface="Arial" charset="0"/>
            </a:endParaRPr>
          </a:p>
        </p:txBody>
      </p:sp>
      <p:sp>
        <p:nvSpPr>
          <p:cNvPr id="6" name="Text Box 4">
            <a:extLst>
              <a:ext uri="{FF2B5EF4-FFF2-40B4-BE49-F238E27FC236}">
                <a16:creationId xmlns:a16="http://schemas.microsoft.com/office/drawing/2014/main" id="{FC2DB2EA-1158-734C-8726-FFFED252B716}"/>
              </a:ext>
            </a:extLst>
          </p:cNvPr>
          <p:cNvSpPr txBox="1">
            <a:spLocks noChangeArrowheads="1"/>
          </p:cNvSpPr>
          <p:nvPr/>
        </p:nvSpPr>
        <p:spPr bwMode="auto">
          <a:xfrm>
            <a:off x="288898" y="326125"/>
            <a:ext cx="2779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en-US" altLang="x-none" sz="3200" b="1" dirty="0">
                <a:solidFill>
                  <a:srgbClr val="FF0000"/>
                </a:solidFill>
                <a:latin typeface="Arial" charset="0"/>
              </a:rPr>
              <a:t>Altering a file</a:t>
            </a:r>
            <a:endParaRPr lang="en-US" altLang="x-none" sz="3200" dirty="0">
              <a:solidFill>
                <a:srgbClr val="FF0000"/>
              </a:solidFill>
              <a:latin typeface="Arial" charset="0"/>
            </a:endParaRPr>
          </a:p>
        </p:txBody>
      </p:sp>
    </p:spTree>
    <p:extLst>
      <p:ext uri="{BB962C8B-B14F-4D97-AF65-F5344CB8AC3E}">
        <p14:creationId xmlns:p14="http://schemas.microsoft.com/office/powerpoint/2010/main" val="5920298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C7483F-85F1-9E40-A3F5-CED9EEB36044}" type="slidenum">
              <a:rPr lang="en-US" altLang="x-none"/>
              <a:pPr/>
              <a:t>52</a:t>
            </a:fld>
            <a:endParaRPr lang="en-US" altLang="x-none"/>
          </a:p>
        </p:txBody>
      </p:sp>
      <p:sp>
        <p:nvSpPr>
          <p:cNvPr id="151556" name="Rectangle 4"/>
          <p:cNvSpPr>
            <a:spLocks noChangeArrowheads="1"/>
          </p:cNvSpPr>
          <p:nvPr/>
        </p:nvSpPr>
        <p:spPr bwMode="auto">
          <a:xfrm>
            <a:off x="647700" y="355929"/>
            <a:ext cx="7858125"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en-US" altLang="x-none" sz="2800" dirty="0" err="1">
                <a:solidFill>
                  <a:srgbClr val="FF0000"/>
                </a:solidFill>
                <a:latin typeface="Arial" panose="020B0604020202020204" pitchFamily="34" charset="0"/>
                <a:cs typeface="Arial" panose="020B0604020202020204" pitchFamily="34" charset="0"/>
              </a:rPr>
              <a:t>gzip</a:t>
            </a:r>
            <a:r>
              <a:rPr lang="en-US" altLang="x-none" dirty="0">
                <a:solidFill>
                  <a:srgbClr val="FF0000"/>
                </a:solidFill>
              </a:rPr>
              <a:t> </a:t>
            </a:r>
            <a:r>
              <a:rPr lang="en-US" altLang="x-none" dirty="0">
                <a:solidFill>
                  <a:schemeClr val="accent2"/>
                </a:solidFill>
              </a:rPr>
              <a:t>[-v#] [</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sz="2800" dirty="0" err="1">
                <a:solidFill>
                  <a:srgbClr val="FF0000"/>
                </a:solidFill>
                <a:latin typeface="Arial" panose="020B0604020202020204" pitchFamily="34" charset="0"/>
                <a:cs typeface="Arial" panose="020B0604020202020204" pitchFamily="34" charset="0"/>
              </a:rPr>
              <a:t>gunzip</a:t>
            </a:r>
            <a:r>
              <a:rPr lang="en-US" altLang="x-none" dirty="0">
                <a:solidFill>
                  <a:srgbClr val="FF0000"/>
                </a:solidFill>
              </a:rPr>
              <a:t> </a:t>
            </a:r>
            <a:r>
              <a:rPr lang="en-US" altLang="x-none" dirty="0">
                <a:solidFill>
                  <a:schemeClr val="accent2"/>
                </a:solidFill>
              </a:rPr>
              <a:t>[-v] [</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sz="2800" dirty="0" err="1">
                <a:solidFill>
                  <a:srgbClr val="FF0000"/>
                </a:solidFill>
                <a:latin typeface="Arial" panose="020B0604020202020204" pitchFamily="34" charset="0"/>
                <a:cs typeface="Arial" panose="020B0604020202020204" pitchFamily="34" charset="0"/>
              </a:rPr>
              <a:t>zcat</a:t>
            </a:r>
            <a:r>
              <a:rPr lang="en-US" altLang="x-none" dirty="0">
                <a:solidFill>
                  <a:srgbClr val="FF0000"/>
                </a:solidFill>
              </a:rPr>
              <a:t> </a:t>
            </a:r>
            <a:r>
              <a:rPr lang="en-US" altLang="x-none" dirty="0">
                <a:solidFill>
                  <a:schemeClr val="accent2"/>
                </a:solidFill>
              </a:rPr>
              <a:t>[{</a:t>
            </a:r>
            <a:r>
              <a:rPr lang="en-US" altLang="x-none" i="1" dirty="0">
                <a:solidFill>
                  <a:schemeClr val="accent2"/>
                </a:solidFill>
              </a:rPr>
              <a:t>file1 file2 ... </a:t>
            </a:r>
            <a:r>
              <a:rPr lang="en-US" altLang="x-none" i="1" dirty="0" err="1">
                <a:solidFill>
                  <a:schemeClr val="accent2"/>
                </a:solidFill>
              </a:rPr>
              <a:t>fileN</a:t>
            </a:r>
            <a:r>
              <a:rPr lang="en-US" altLang="x-none" dirty="0">
                <a:solidFill>
                  <a:schemeClr val="accent2"/>
                </a:solidFill>
              </a:rPr>
              <a:t>]</a:t>
            </a:r>
          </a:p>
          <a:p>
            <a:r>
              <a:rPr lang="en-US" altLang="x-none" dirty="0"/>
              <a:t> </a:t>
            </a:r>
          </a:p>
          <a:p>
            <a:pPr>
              <a:buClr>
                <a:schemeClr val="tx1"/>
              </a:buClr>
              <a:buFontTx/>
              <a:buChar char="•"/>
            </a:pPr>
            <a:r>
              <a:rPr lang="en-US" altLang="x-none" dirty="0"/>
              <a:t> These three programs are used to </a:t>
            </a:r>
            <a:r>
              <a:rPr lang="en-US" altLang="x-none" dirty="0">
                <a:solidFill>
                  <a:srgbClr val="008000"/>
                </a:solidFill>
              </a:rPr>
              <a:t>compress</a:t>
            </a:r>
            <a:r>
              <a:rPr lang="en-US" altLang="x-none" dirty="0"/>
              <a:t> and </a:t>
            </a:r>
            <a:r>
              <a:rPr lang="en-US" altLang="x-none" dirty="0">
                <a:solidFill>
                  <a:srgbClr val="008000"/>
                </a:solidFill>
              </a:rPr>
              <a:t>decompress</a:t>
            </a:r>
            <a:r>
              <a:rPr lang="en-US" altLang="x-none" dirty="0"/>
              <a:t> data. </a:t>
            </a:r>
          </a:p>
          <a:p>
            <a:pPr>
              <a:buClr>
                <a:schemeClr val="tx1"/>
              </a:buClr>
              <a:buFontTx/>
              <a:buChar char="•"/>
            </a:pPr>
            <a:endParaRPr lang="en-US" altLang="x-none" dirty="0"/>
          </a:p>
          <a:p>
            <a:pPr>
              <a:buClr>
                <a:schemeClr val="tx1"/>
              </a:buClr>
              <a:buFontTx/>
              <a:buChar char="•"/>
            </a:pPr>
            <a:r>
              <a:rPr lang="en-US" altLang="x-none" dirty="0"/>
              <a:t> </a:t>
            </a:r>
            <a:r>
              <a:rPr lang="en-US" altLang="x-none" b="1" dirty="0" err="1">
                <a:solidFill>
                  <a:srgbClr val="FF0000"/>
                </a:solidFill>
              </a:rPr>
              <a:t>gzip</a:t>
            </a:r>
            <a:r>
              <a:rPr lang="en-US" altLang="x-none" dirty="0"/>
              <a:t>, or GNU Zip, is the program that reads in the original file(s) and outputs files that are compressed, and therefore smaller.  </a:t>
            </a:r>
          </a:p>
          <a:p>
            <a:pPr>
              <a:buClr>
                <a:schemeClr val="tx1"/>
              </a:buClr>
              <a:buFontTx/>
              <a:buChar char="•"/>
            </a:pPr>
            <a:endParaRPr lang="en-US" altLang="x-none" dirty="0"/>
          </a:p>
          <a:p>
            <a:pPr>
              <a:buClr>
                <a:schemeClr val="tx1"/>
              </a:buClr>
              <a:buFontTx/>
              <a:buChar char="•"/>
            </a:pPr>
            <a:r>
              <a:rPr lang="en-US" altLang="x-none" dirty="0"/>
              <a:t> </a:t>
            </a:r>
            <a:r>
              <a:rPr lang="en-US" altLang="x-none" b="1" dirty="0" err="1">
                <a:solidFill>
                  <a:srgbClr val="FF0000"/>
                </a:solidFill>
              </a:rPr>
              <a:t>gzip</a:t>
            </a:r>
            <a:r>
              <a:rPr lang="en-US" altLang="x-none" dirty="0"/>
              <a:t> deletes the files specified on the command line and replaces them with files that have an identical name except that they have “.</a:t>
            </a:r>
            <a:r>
              <a:rPr lang="en-US" altLang="x-none" dirty="0" err="1"/>
              <a:t>gz</a:t>
            </a:r>
            <a:r>
              <a:rPr lang="en-US" altLang="x-none" dirty="0"/>
              <a:t>” appended to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6DF17C6-7D71-D04A-BA10-E226A3B667BF}" type="slidenum">
              <a:rPr lang="en-US" altLang="x-none"/>
              <a:pPr/>
              <a:t>6</a:t>
            </a:fld>
            <a:endParaRPr lang="en-US" altLang="x-none"/>
          </a:p>
        </p:txBody>
      </p:sp>
      <p:sp>
        <p:nvSpPr>
          <p:cNvPr id="90119" name="Rectangle 7"/>
          <p:cNvSpPr>
            <a:spLocks noChangeArrowheads="1"/>
          </p:cNvSpPr>
          <p:nvPr/>
        </p:nvSpPr>
        <p:spPr bwMode="auto">
          <a:xfrm>
            <a:off x="838200" y="2367464"/>
            <a:ext cx="5161156" cy="400110"/>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altLang="x-none" sz="2000" dirty="0">
                <a:solidFill>
                  <a:srgbClr val="FFE0B1"/>
                </a:solidFill>
                <a:latin typeface="Courier" pitchFamily="2" charset="0"/>
              </a:rPr>
              <a:t>(base) UL-RJP0I-MBP13:~ rjp0i$ </a:t>
            </a:r>
          </a:p>
        </p:txBody>
      </p:sp>
      <p:sp>
        <p:nvSpPr>
          <p:cNvPr id="90120" name="Rectangle 8"/>
          <p:cNvSpPr>
            <a:spLocks noChangeArrowheads="1"/>
          </p:cNvSpPr>
          <p:nvPr/>
        </p:nvSpPr>
        <p:spPr bwMode="auto">
          <a:xfrm>
            <a:off x="762000" y="3124197"/>
            <a:ext cx="7315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dirty="0"/>
              <a:t>That “something” is called a </a:t>
            </a:r>
            <a:r>
              <a:rPr lang="en-US" altLang="x-none" b="1" dirty="0">
                <a:solidFill>
                  <a:srgbClr val="008000"/>
                </a:solidFill>
              </a:rPr>
              <a:t>prompt</a:t>
            </a:r>
            <a:r>
              <a:rPr lang="en-US" altLang="x-none" b="1" dirty="0"/>
              <a:t>.</a:t>
            </a:r>
            <a:r>
              <a:rPr lang="en-US" altLang="x-none" dirty="0"/>
              <a:t>  It is prompting you to enter a command.</a:t>
            </a:r>
            <a:r>
              <a:rPr lang="en-US" altLang="x-none" dirty="0">
                <a:solidFill>
                  <a:schemeClr val="bg1"/>
                </a:solidFill>
              </a:rPr>
              <a:t>  </a:t>
            </a:r>
          </a:p>
          <a:p>
            <a:pPr>
              <a:spcBef>
                <a:spcPct val="50000"/>
              </a:spcBef>
              <a:buFontTx/>
              <a:buChar char="•"/>
            </a:pPr>
            <a:r>
              <a:rPr lang="en-US" altLang="x-none" dirty="0"/>
              <a:t>Every *nix command is a sequence of</a:t>
            </a:r>
            <a:r>
              <a:rPr lang="en-US" altLang="x-none" b="1" dirty="0">
                <a:solidFill>
                  <a:schemeClr val="bg1"/>
                </a:solidFill>
              </a:rPr>
              <a:t> </a:t>
            </a:r>
            <a:r>
              <a:rPr lang="en-US" altLang="x-none" b="1" dirty="0">
                <a:solidFill>
                  <a:srgbClr val="008000"/>
                </a:solidFill>
              </a:rPr>
              <a:t>letters</a:t>
            </a:r>
            <a:r>
              <a:rPr lang="en-US" altLang="x-none" b="1" dirty="0"/>
              <a:t>,</a:t>
            </a:r>
            <a:r>
              <a:rPr lang="en-US" altLang="x-none" b="1" dirty="0">
                <a:solidFill>
                  <a:schemeClr val="bg1"/>
                </a:solidFill>
              </a:rPr>
              <a:t> </a:t>
            </a:r>
            <a:r>
              <a:rPr lang="en-US" altLang="x-none" b="1" dirty="0">
                <a:solidFill>
                  <a:srgbClr val="008000"/>
                </a:solidFill>
              </a:rPr>
              <a:t>numbers</a:t>
            </a:r>
            <a:r>
              <a:rPr lang="en-US" altLang="x-none" b="1" dirty="0">
                <a:solidFill>
                  <a:schemeClr val="bg1"/>
                </a:solidFill>
              </a:rPr>
              <a:t> </a:t>
            </a:r>
            <a:r>
              <a:rPr lang="en-US" altLang="x-none" dirty="0"/>
              <a:t>and</a:t>
            </a:r>
            <a:r>
              <a:rPr lang="en-US" altLang="x-none" b="1" dirty="0"/>
              <a:t> </a:t>
            </a:r>
            <a:r>
              <a:rPr lang="en-US" altLang="x-none" b="1" dirty="0">
                <a:solidFill>
                  <a:srgbClr val="008000"/>
                </a:solidFill>
              </a:rPr>
              <a:t>characters</a:t>
            </a:r>
            <a:r>
              <a:rPr lang="en-US" altLang="x-none" b="1" dirty="0"/>
              <a:t>.</a:t>
            </a:r>
            <a:r>
              <a:rPr lang="en-US" altLang="x-none" dirty="0"/>
              <a:t>  (There are no spaces in a command name itself).</a:t>
            </a:r>
          </a:p>
          <a:p>
            <a:pPr>
              <a:spcBef>
                <a:spcPct val="50000"/>
              </a:spcBef>
              <a:buFontTx/>
              <a:buChar char="•"/>
            </a:pPr>
            <a:r>
              <a:rPr lang="en-US" altLang="x-none" dirty="0"/>
              <a:t>*nix is also</a:t>
            </a:r>
            <a:r>
              <a:rPr lang="en-US" altLang="x-none" dirty="0">
                <a:solidFill>
                  <a:schemeClr val="bg1"/>
                </a:solidFill>
              </a:rPr>
              <a:t> </a:t>
            </a:r>
            <a:r>
              <a:rPr lang="en-US" altLang="x-none" dirty="0">
                <a:solidFill>
                  <a:srgbClr val="008000"/>
                </a:solidFill>
              </a:rPr>
              <a:t>case-sensitive</a:t>
            </a:r>
            <a:r>
              <a:rPr lang="en-US" altLang="x-none" dirty="0"/>
              <a:t>.  This means that </a:t>
            </a:r>
            <a:r>
              <a:rPr lang="en-US" altLang="x-none" b="1" i="1" dirty="0">
                <a:solidFill>
                  <a:srgbClr val="FF0000"/>
                </a:solidFill>
              </a:rPr>
              <a:t>cat</a:t>
            </a:r>
            <a:r>
              <a:rPr lang="en-US" altLang="x-none" b="1" dirty="0"/>
              <a:t> </a:t>
            </a:r>
            <a:r>
              <a:rPr lang="en-US" altLang="x-none" dirty="0"/>
              <a:t>and </a:t>
            </a:r>
            <a:r>
              <a:rPr lang="en-US" altLang="x-none" b="1" i="1" dirty="0">
                <a:solidFill>
                  <a:srgbClr val="FF0000"/>
                </a:solidFill>
              </a:rPr>
              <a:t>Cat</a:t>
            </a:r>
            <a:r>
              <a:rPr lang="en-US" altLang="x-none" dirty="0">
                <a:solidFill>
                  <a:srgbClr val="FF0000"/>
                </a:solidFill>
              </a:rPr>
              <a:t> </a:t>
            </a:r>
            <a:r>
              <a:rPr lang="en-US" altLang="x-none" dirty="0"/>
              <a:t>and </a:t>
            </a:r>
            <a:r>
              <a:rPr lang="en-US" altLang="x-none" b="1" i="1" dirty="0">
                <a:solidFill>
                  <a:srgbClr val="FF0000"/>
                </a:solidFill>
              </a:rPr>
              <a:t>CAT</a:t>
            </a:r>
            <a:r>
              <a:rPr lang="en-US" altLang="x-none" dirty="0"/>
              <a:t> are all different.</a:t>
            </a:r>
          </a:p>
        </p:txBody>
      </p:sp>
      <p:sp>
        <p:nvSpPr>
          <p:cNvPr id="90121" name="Rectangle 9"/>
          <p:cNvSpPr>
            <a:spLocks noChangeArrowheads="1"/>
          </p:cNvSpPr>
          <p:nvPr/>
        </p:nvSpPr>
        <p:spPr bwMode="auto">
          <a:xfrm>
            <a:off x="762000" y="1298847"/>
            <a:ext cx="7696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Clr>
                <a:schemeClr val="tx1"/>
              </a:buClr>
              <a:buFontTx/>
              <a:buChar char="•"/>
            </a:pPr>
            <a:r>
              <a:rPr lang="en-US" altLang="x-none" dirty="0"/>
              <a:t>When you first log into a </a:t>
            </a:r>
            <a:r>
              <a:rPr lang="en-US" altLang="x-none" b="1" dirty="0"/>
              <a:t>*nix (Unix or Linux) </a:t>
            </a:r>
            <a:r>
              <a:rPr lang="en-US" altLang="x-none" dirty="0"/>
              <a:t>system, you are presented with something that looks like this, or this:</a:t>
            </a:r>
          </a:p>
        </p:txBody>
      </p:sp>
      <p:sp>
        <p:nvSpPr>
          <p:cNvPr id="90122" name="Text Box 10"/>
          <p:cNvSpPr txBox="1">
            <a:spLocks noGrp="1" noChangeArrowheads="1"/>
          </p:cNvSpPr>
          <p:nvPr>
            <p:ph type="title"/>
          </p:nvPr>
        </p:nvSpPr>
        <p:spPr>
          <a:xfrm>
            <a:off x="381000" y="381000"/>
            <a:ext cx="6172200" cy="606425"/>
          </a:xfrm>
          <a:noFill/>
          <a:ln/>
        </p:spPr>
        <p:txBody>
          <a:bodyPr/>
          <a:lstStyle/>
          <a:p>
            <a:pPr algn="l">
              <a:spcBef>
                <a:spcPct val="50000"/>
              </a:spcBef>
              <a:buSzPct val="150000"/>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Command Line of *nix</a:t>
            </a:r>
          </a:p>
        </p:txBody>
      </p:sp>
      <p:sp>
        <p:nvSpPr>
          <p:cNvPr id="10" name="Rectangle 7"/>
          <p:cNvSpPr>
            <a:spLocks noChangeArrowheads="1"/>
          </p:cNvSpPr>
          <p:nvPr/>
        </p:nvSpPr>
        <p:spPr bwMode="auto">
          <a:xfrm>
            <a:off x="6324600" y="2363357"/>
            <a:ext cx="2133600" cy="400110"/>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dirty="0">
                <a:solidFill>
                  <a:srgbClr val="FFFF00"/>
                </a:solidFill>
                <a:latin typeface="Courier" pitchFamily="2" charset="0"/>
              </a:rPr>
              <a:t>bash-3.2$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6D1C2B-CC80-6D40-A951-D45E5628AB60}" type="slidenum">
              <a:rPr lang="en-US" altLang="x-none"/>
              <a:pPr/>
              <a:t>7</a:t>
            </a:fld>
            <a:endParaRPr lang="en-US" altLang="x-none"/>
          </a:p>
        </p:txBody>
      </p:sp>
      <p:sp>
        <p:nvSpPr>
          <p:cNvPr id="91138" name="Rectangle 2"/>
          <p:cNvSpPr>
            <a:spLocks noGrp="1" noChangeArrowheads="1"/>
          </p:cNvSpPr>
          <p:nvPr>
            <p:ph type="body" idx="1"/>
          </p:nvPr>
        </p:nvSpPr>
        <p:spPr>
          <a:xfrm>
            <a:off x="381000" y="609600"/>
            <a:ext cx="8001000" cy="4876800"/>
          </a:xfrm>
        </p:spPr>
        <p:txBody>
          <a:bodyPr/>
          <a:lstStyle/>
          <a:p>
            <a:pPr>
              <a:buClr>
                <a:schemeClr val="tx1"/>
              </a:buClr>
            </a:pPr>
            <a:endParaRPr lang="en-US" altLang="x-none" sz="2800" dirty="0"/>
          </a:p>
          <a:p>
            <a:pPr>
              <a:buClr>
                <a:schemeClr val="tx1"/>
              </a:buClr>
            </a:pPr>
            <a:r>
              <a:rPr lang="en-US" altLang="x-none" sz="2800" dirty="0"/>
              <a:t>The </a:t>
            </a:r>
            <a:r>
              <a:rPr lang="en-US" altLang="x-none" sz="2800" dirty="0">
                <a:solidFill>
                  <a:srgbClr val="008000"/>
                </a:solidFill>
              </a:rPr>
              <a:t>prompt</a:t>
            </a:r>
            <a:r>
              <a:rPr lang="en-US" altLang="x-none" sz="2800" dirty="0"/>
              <a:t> is displayed by a special program called the </a:t>
            </a:r>
            <a:r>
              <a:rPr lang="en-US" altLang="x-none" sz="2800" b="1" dirty="0">
                <a:solidFill>
                  <a:srgbClr val="008000"/>
                </a:solidFill>
              </a:rPr>
              <a:t>shell</a:t>
            </a:r>
            <a:r>
              <a:rPr lang="en-US" altLang="x-none" sz="2800" dirty="0"/>
              <a:t>.  </a:t>
            </a:r>
          </a:p>
          <a:p>
            <a:pPr>
              <a:buClr>
                <a:schemeClr val="tx1"/>
              </a:buClr>
            </a:pPr>
            <a:endParaRPr lang="en-US" altLang="x-none" sz="2800" dirty="0"/>
          </a:p>
          <a:p>
            <a:pPr>
              <a:buClr>
                <a:schemeClr val="tx1"/>
              </a:buClr>
            </a:pPr>
            <a:r>
              <a:rPr lang="en-US" altLang="x-none" sz="2800" b="1" dirty="0">
                <a:solidFill>
                  <a:srgbClr val="008000"/>
                </a:solidFill>
              </a:rPr>
              <a:t>Shells</a:t>
            </a:r>
            <a:r>
              <a:rPr lang="en-US" altLang="x-none" sz="2800" b="1" dirty="0"/>
              <a:t> accept </a:t>
            </a:r>
            <a:r>
              <a:rPr lang="en-US" altLang="x-none" sz="2800" dirty="0"/>
              <a:t>commands and </a:t>
            </a:r>
            <a:r>
              <a:rPr lang="en-US" altLang="x-none" sz="2800" b="1" dirty="0"/>
              <a:t>run </a:t>
            </a:r>
            <a:r>
              <a:rPr lang="en-US" altLang="x-none" sz="2800" dirty="0"/>
              <a:t>those commands.  </a:t>
            </a:r>
          </a:p>
          <a:p>
            <a:pPr>
              <a:buClr>
                <a:schemeClr val="tx1"/>
              </a:buClr>
            </a:pPr>
            <a:endParaRPr lang="en-US" altLang="x-none" sz="2800" dirty="0"/>
          </a:p>
          <a:p>
            <a:pPr>
              <a:buClr>
                <a:schemeClr val="tx1"/>
              </a:buClr>
            </a:pPr>
            <a:r>
              <a:rPr lang="en-US" altLang="x-none" sz="2800" b="1" dirty="0">
                <a:solidFill>
                  <a:srgbClr val="008000"/>
                </a:solidFill>
              </a:rPr>
              <a:t>Shells</a:t>
            </a:r>
            <a:r>
              <a:rPr lang="en-US" altLang="x-none" sz="2800" dirty="0"/>
              <a:t> can also be programmed in their own language. These programs are called “</a:t>
            </a:r>
            <a:r>
              <a:rPr lang="en-US" altLang="x-none" sz="2800" b="1" dirty="0">
                <a:solidFill>
                  <a:srgbClr val="008000"/>
                </a:solidFill>
              </a:rPr>
              <a:t>shell scripts</a:t>
            </a:r>
            <a:r>
              <a:rPr lang="en-US" altLang="x-none" sz="2800" dirty="0"/>
              <a:t>”.  Shell scripts are powerful, but beyond the scope of this introduction. </a:t>
            </a:r>
          </a:p>
        </p:txBody>
      </p:sp>
      <p:sp>
        <p:nvSpPr>
          <p:cNvPr id="4" name="Text Box 10">
            <a:extLst>
              <a:ext uri="{FF2B5EF4-FFF2-40B4-BE49-F238E27FC236}">
                <a16:creationId xmlns:a16="http://schemas.microsoft.com/office/drawing/2014/main" id="{116CE275-A3F0-B64A-9E91-08101C48CC9E}"/>
              </a:ext>
            </a:extLst>
          </p:cNvPr>
          <p:cNvSpPr txBox="1">
            <a:spLocks noGrp="1" noChangeArrowheads="1"/>
          </p:cNvSpPr>
          <p:nvPr>
            <p:ph type="title"/>
          </p:nvPr>
        </p:nvSpPr>
        <p:spPr>
          <a:xfrm>
            <a:off x="381000" y="381000"/>
            <a:ext cx="6172200" cy="606425"/>
          </a:xfrm>
          <a:noFill/>
          <a:ln/>
        </p:spPr>
        <p:txBody>
          <a:bodyPr/>
          <a:lstStyle/>
          <a:p>
            <a:pPr algn="l">
              <a:spcBef>
                <a:spcPct val="50000"/>
              </a:spcBef>
              <a:buSzPct val="150000"/>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The Shell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D7C3C57-21E6-9048-B46B-0A3AB0D59744}" type="slidenum">
              <a:rPr lang="en-US" altLang="x-none"/>
              <a:pPr/>
              <a:t>8</a:t>
            </a:fld>
            <a:endParaRPr lang="en-US" altLang="x-none"/>
          </a:p>
        </p:txBody>
      </p:sp>
      <p:sp>
        <p:nvSpPr>
          <p:cNvPr id="93186" name="Rectangle 2"/>
          <p:cNvSpPr>
            <a:spLocks noGrp="1" noChangeArrowheads="1"/>
          </p:cNvSpPr>
          <p:nvPr>
            <p:ph type="body" idx="1"/>
          </p:nvPr>
        </p:nvSpPr>
        <p:spPr>
          <a:xfrm>
            <a:off x="381000" y="1070517"/>
            <a:ext cx="8077200" cy="2897791"/>
          </a:xfrm>
        </p:spPr>
        <p:txBody>
          <a:bodyPr/>
          <a:lstStyle/>
          <a:p>
            <a:pPr>
              <a:buClr>
                <a:schemeClr val="tx1"/>
              </a:buClr>
            </a:pPr>
            <a:r>
              <a:rPr lang="en-US" altLang="x-none" sz="2800" dirty="0"/>
              <a:t>When you first login, the </a:t>
            </a:r>
            <a:r>
              <a:rPr lang="en-US" altLang="x-none" sz="2800" b="1" dirty="0">
                <a:solidFill>
                  <a:srgbClr val="008000"/>
                </a:solidFill>
              </a:rPr>
              <a:t>prompt</a:t>
            </a:r>
            <a:r>
              <a:rPr lang="en-US" altLang="x-none" sz="2800" dirty="0"/>
              <a:t> is displayed by </a:t>
            </a:r>
            <a:r>
              <a:rPr lang="en-US" altLang="x-none" sz="2800" b="1" dirty="0">
                <a:solidFill>
                  <a:srgbClr val="008000"/>
                </a:solidFill>
              </a:rPr>
              <a:t>the default shell</a:t>
            </a:r>
            <a:r>
              <a:rPr lang="en-US" altLang="x-none" sz="2800" dirty="0"/>
              <a:t>, and you are running your first *nix program. (This might be </a:t>
            </a:r>
            <a:r>
              <a:rPr lang="en-US" altLang="x-none" sz="2800" dirty="0">
                <a:solidFill>
                  <a:srgbClr val="008000"/>
                </a:solidFill>
              </a:rPr>
              <a:t>bash</a:t>
            </a:r>
            <a:r>
              <a:rPr lang="en-US" altLang="x-none" sz="2800" dirty="0"/>
              <a:t>, or </a:t>
            </a:r>
            <a:r>
              <a:rPr lang="en-US" altLang="x-none" sz="2800" dirty="0" err="1">
                <a:solidFill>
                  <a:srgbClr val="008000"/>
                </a:solidFill>
              </a:rPr>
              <a:t>zsh</a:t>
            </a:r>
            <a:r>
              <a:rPr lang="en-US" altLang="x-none" sz="2800" dirty="0"/>
              <a:t>, or…)  </a:t>
            </a:r>
          </a:p>
          <a:p>
            <a:pPr>
              <a:buClr>
                <a:schemeClr val="tx1"/>
              </a:buClr>
            </a:pPr>
            <a:endParaRPr lang="en-US" altLang="x-none" sz="1400" dirty="0"/>
          </a:p>
          <a:p>
            <a:pPr>
              <a:buClr>
                <a:schemeClr val="tx1"/>
              </a:buClr>
            </a:pPr>
            <a:r>
              <a:rPr lang="en-US" altLang="x-none" sz="2800" dirty="0"/>
              <a:t>If you remain logged in, the </a:t>
            </a:r>
            <a:r>
              <a:rPr lang="en-US" altLang="x-none" sz="2800" i="1" dirty="0">
                <a:solidFill>
                  <a:srgbClr val="008000"/>
                </a:solidFill>
              </a:rPr>
              <a:t>shell</a:t>
            </a:r>
            <a:r>
              <a:rPr lang="en-US" altLang="x-none" sz="2800" dirty="0"/>
              <a:t> will constantly be running (unless you choose to change to another shell).</a:t>
            </a:r>
          </a:p>
          <a:p>
            <a:pPr>
              <a:buClr>
                <a:schemeClr val="tx1"/>
              </a:buClr>
            </a:pPr>
            <a:endParaRPr lang="en-US" altLang="x-none" sz="2800" dirty="0"/>
          </a:p>
          <a:p>
            <a:pPr>
              <a:buClr>
                <a:schemeClr val="tx1"/>
              </a:buClr>
            </a:pPr>
            <a:r>
              <a:rPr lang="en-US" altLang="x-none" sz="2800" dirty="0"/>
              <a:t>Other shells available include </a:t>
            </a:r>
            <a:r>
              <a:rPr lang="en-US" altLang="x-none" sz="2800" dirty="0" err="1">
                <a:solidFill>
                  <a:srgbClr val="008000"/>
                </a:solidFill>
              </a:rPr>
              <a:t>csh</a:t>
            </a:r>
            <a:r>
              <a:rPr lang="en-US" altLang="x-none" sz="2800" dirty="0"/>
              <a:t>, </a:t>
            </a:r>
            <a:r>
              <a:rPr lang="en-US" altLang="x-none" sz="2800" dirty="0" err="1">
                <a:solidFill>
                  <a:srgbClr val="008000"/>
                </a:solidFill>
              </a:rPr>
              <a:t>tcsh</a:t>
            </a:r>
            <a:r>
              <a:rPr lang="en-US" altLang="x-none" sz="2800" dirty="0"/>
              <a:t>, </a:t>
            </a:r>
            <a:r>
              <a:rPr lang="en-US" altLang="x-none" sz="2800" dirty="0" err="1">
                <a:solidFill>
                  <a:srgbClr val="008000"/>
                </a:solidFill>
              </a:rPr>
              <a:t>ksh</a:t>
            </a:r>
            <a:r>
              <a:rPr lang="en-US" altLang="x-none" sz="2800" dirty="0">
                <a:solidFill>
                  <a:srgbClr val="008000"/>
                </a:solidFill>
              </a:rPr>
              <a:t>, </a:t>
            </a:r>
            <a:r>
              <a:rPr lang="en-US" altLang="x-none" sz="2800" dirty="0" err="1">
                <a:solidFill>
                  <a:srgbClr val="008000"/>
                </a:solidFill>
              </a:rPr>
              <a:t>zsh</a:t>
            </a:r>
            <a:r>
              <a:rPr lang="en-US" altLang="x-none" sz="2800" dirty="0">
                <a:solidFill>
                  <a:srgbClr val="008000"/>
                </a:solidFill>
              </a:rPr>
              <a:t> </a:t>
            </a:r>
            <a:r>
              <a:rPr lang="en-US" altLang="x-none" sz="2800" dirty="0"/>
              <a:t>and</a:t>
            </a:r>
            <a:r>
              <a:rPr lang="en-US" altLang="x-none" sz="2800" dirty="0">
                <a:solidFill>
                  <a:srgbClr val="008000"/>
                </a:solidFill>
              </a:rPr>
              <a:t> fish</a:t>
            </a:r>
            <a:r>
              <a:rPr lang="en-US" altLang="x-none" sz="2800" dirty="0">
                <a:solidFill>
                  <a:srgbClr val="002060"/>
                </a:solidFill>
              </a:rPr>
              <a:t>. </a:t>
            </a:r>
            <a:r>
              <a:rPr lang="en-US" altLang="x-none" sz="2800" dirty="0"/>
              <a:t>They all behave very similarly but have differences/quirks that appeal to different users. </a:t>
            </a:r>
          </a:p>
        </p:txBody>
      </p:sp>
      <p:sp>
        <p:nvSpPr>
          <p:cNvPr id="4" name="Text Box 10">
            <a:extLst>
              <a:ext uri="{FF2B5EF4-FFF2-40B4-BE49-F238E27FC236}">
                <a16:creationId xmlns:a16="http://schemas.microsoft.com/office/drawing/2014/main" id="{DF7B85BA-91A7-E149-9962-7609C94A9346}"/>
              </a:ext>
            </a:extLst>
          </p:cNvPr>
          <p:cNvSpPr txBox="1">
            <a:spLocks noGrp="1" noChangeArrowheads="1"/>
          </p:cNvSpPr>
          <p:nvPr>
            <p:ph type="title"/>
          </p:nvPr>
        </p:nvSpPr>
        <p:spPr>
          <a:xfrm>
            <a:off x="381000" y="381000"/>
            <a:ext cx="6172200" cy="606425"/>
          </a:xfrm>
          <a:noFill/>
          <a:ln/>
        </p:spPr>
        <p:txBody>
          <a:bodyPr/>
          <a:lstStyle/>
          <a:p>
            <a:pPr algn="l">
              <a:spcBef>
                <a:spcPct val="50000"/>
              </a:spcBef>
              <a:buSzPct val="150000"/>
            </a:pPr>
            <a:r>
              <a:rPr lang="en-US" altLang="x-none" sz="3600" b="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The Shell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8FE166-ECB7-EA44-ABAF-A2297AC5B050}" type="slidenum">
              <a:rPr lang="en-US" altLang="x-none"/>
              <a:pPr/>
              <a:t>9</a:t>
            </a:fld>
            <a:endParaRPr lang="en-US" altLang="x-none"/>
          </a:p>
        </p:txBody>
      </p:sp>
      <p:sp>
        <p:nvSpPr>
          <p:cNvPr id="99330" name="Rectangle 2"/>
          <p:cNvSpPr>
            <a:spLocks noGrp="1" noChangeArrowheads="1"/>
          </p:cNvSpPr>
          <p:nvPr>
            <p:ph type="body" idx="1"/>
          </p:nvPr>
        </p:nvSpPr>
        <p:spPr>
          <a:xfrm>
            <a:off x="381000" y="1447800"/>
            <a:ext cx="8310563" cy="4114800"/>
          </a:xfrm>
          <a:noFill/>
          <a:extLst>
            <a:ext uri="{909E8E84-426E-40DD-AFC4-6F175D3DCCD1}">
              <a14:hiddenFill xmlns:a14="http://schemas.microsoft.com/office/drawing/2010/main">
                <a:solidFill>
                  <a:srgbClr val="000000">
                    <a:alpha val="36000"/>
                  </a:srgbClr>
                </a:solidFill>
              </a14:hiddenFill>
            </a:ext>
          </a:extLst>
        </p:spPr>
        <p:txBody>
          <a:bodyPr/>
          <a:lstStyle/>
          <a:p>
            <a:r>
              <a:rPr lang="en-US" altLang="x-none" sz="2400" dirty="0"/>
              <a:t>*nix arranges the system into </a:t>
            </a:r>
            <a:r>
              <a:rPr lang="en-US" altLang="x-none" sz="2400" dirty="0">
                <a:solidFill>
                  <a:srgbClr val="008000"/>
                </a:solidFill>
              </a:rPr>
              <a:t>files</a:t>
            </a:r>
            <a:r>
              <a:rPr lang="en-US" altLang="x-none" sz="2400" dirty="0">
                <a:solidFill>
                  <a:srgbClr val="800000"/>
                </a:solidFill>
              </a:rPr>
              <a:t> </a:t>
            </a:r>
            <a:r>
              <a:rPr lang="en-US" altLang="x-none" sz="2400" dirty="0"/>
              <a:t>and</a:t>
            </a:r>
            <a:r>
              <a:rPr lang="en-US" altLang="x-none" sz="2400" dirty="0">
                <a:solidFill>
                  <a:srgbClr val="800000"/>
                </a:solidFill>
              </a:rPr>
              <a:t> </a:t>
            </a:r>
            <a:r>
              <a:rPr lang="en-US" altLang="x-none" sz="2400" dirty="0">
                <a:solidFill>
                  <a:srgbClr val="008000"/>
                </a:solidFill>
              </a:rPr>
              <a:t>directories</a:t>
            </a:r>
            <a:r>
              <a:rPr lang="en-US" altLang="x-none" sz="2400" dirty="0"/>
              <a:t>.</a:t>
            </a:r>
            <a:r>
              <a:rPr lang="en-US" altLang="x-none" sz="2400" b="1" dirty="0">
                <a:solidFill>
                  <a:srgbClr val="800000"/>
                </a:solidFill>
              </a:rPr>
              <a:t>  </a:t>
            </a:r>
          </a:p>
          <a:p>
            <a:r>
              <a:rPr lang="en-US" altLang="x-none" sz="2400" dirty="0"/>
              <a:t>A</a:t>
            </a:r>
            <a:r>
              <a:rPr lang="en-US" altLang="x-none" sz="2400" dirty="0">
                <a:solidFill>
                  <a:srgbClr val="800000"/>
                </a:solidFill>
              </a:rPr>
              <a:t> </a:t>
            </a:r>
            <a:r>
              <a:rPr lang="en-US" altLang="x-none" sz="2400" dirty="0">
                <a:solidFill>
                  <a:srgbClr val="008000"/>
                </a:solidFill>
              </a:rPr>
              <a:t>directory</a:t>
            </a:r>
            <a:r>
              <a:rPr lang="en-US" altLang="x-none" sz="2400" dirty="0">
                <a:solidFill>
                  <a:srgbClr val="800000"/>
                </a:solidFill>
              </a:rPr>
              <a:t> </a:t>
            </a:r>
            <a:r>
              <a:rPr lang="en-US" altLang="x-none" sz="2400" dirty="0"/>
              <a:t>is like a</a:t>
            </a:r>
            <a:r>
              <a:rPr lang="en-US" altLang="x-none" sz="2400" dirty="0">
                <a:solidFill>
                  <a:srgbClr val="800000"/>
                </a:solidFill>
              </a:rPr>
              <a:t> </a:t>
            </a:r>
            <a:r>
              <a:rPr lang="en-US" altLang="x-none" sz="2400" dirty="0">
                <a:solidFill>
                  <a:srgbClr val="008000"/>
                </a:solidFill>
              </a:rPr>
              <a:t>folder</a:t>
            </a:r>
            <a:r>
              <a:rPr lang="en-US" altLang="x-none" sz="2400" dirty="0"/>
              <a:t>:</a:t>
            </a:r>
            <a:r>
              <a:rPr lang="en-US" altLang="x-none" sz="2400" dirty="0">
                <a:solidFill>
                  <a:srgbClr val="800000"/>
                </a:solidFill>
              </a:rPr>
              <a:t> </a:t>
            </a:r>
            <a:r>
              <a:rPr lang="en-US" altLang="x-none" sz="2400" dirty="0"/>
              <a:t>it contains pieces of paper, or files.  </a:t>
            </a:r>
          </a:p>
          <a:p>
            <a:r>
              <a:rPr lang="en-US" altLang="x-none" sz="2400" dirty="0"/>
              <a:t>A large folder can even hold other folders-</a:t>
            </a:r>
            <a:r>
              <a:rPr lang="en-US" altLang="x-none" sz="2400" i="1" dirty="0"/>
              <a:t>directories can be inside directories</a:t>
            </a:r>
            <a:r>
              <a:rPr lang="en-US" altLang="x-none" sz="2400" dirty="0"/>
              <a:t>.</a:t>
            </a:r>
          </a:p>
          <a:p>
            <a:r>
              <a:rPr lang="en-US" altLang="x-none" sz="2400" dirty="0"/>
              <a:t>In *nix, the collection of directories and files is called the </a:t>
            </a:r>
            <a:r>
              <a:rPr lang="en-US" altLang="x-none" sz="2400" dirty="0">
                <a:solidFill>
                  <a:srgbClr val="008000"/>
                </a:solidFill>
              </a:rPr>
              <a:t>file system</a:t>
            </a:r>
            <a:r>
              <a:rPr lang="en-US" altLang="x-none" sz="2400" dirty="0">
                <a:solidFill>
                  <a:srgbClr val="800000"/>
                </a:solidFill>
              </a:rPr>
              <a:t>.</a:t>
            </a:r>
            <a:r>
              <a:rPr lang="en-US" altLang="x-none" sz="2400" dirty="0"/>
              <a:t>  Initially, the file system consists of one directory, called the </a:t>
            </a:r>
            <a:r>
              <a:rPr lang="en-US" altLang="x-none" sz="2400" dirty="0">
                <a:solidFill>
                  <a:srgbClr val="800000"/>
                </a:solidFill>
              </a:rPr>
              <a:t>“</a:t>
            </a:r>
            <a:r>
              <a:rPr lang="en-US" altLang="x-none" sz="2400" b="1" dirty="0">
                <a:solidFill>
                  <a:srgbClr val="008000"/>
                </a:solidFill>
              </a:rPr>
              <a:t>root</a:t>
            </a:r>
            <a:r>
              <a:rPr lang="en-US" altLang="x-none" sz="2400" dirty="0">
                <a:solidFill>
                  <a:srgbClr val="800000"/>
                </a:solidFill>
              </a:rPr>
              <a:t>”</a:t>
            </a:r>
            <a:r>
              <a:rPr lang="en-US" altLang="x-none" sz="2400" dirty="0"/>
              <a:t> directory</a:t>
            </a:r>
          </a:p>
          <a:p>
            <a:r>
              <a:rPr lang="en-US" altLang="x-none" sz="2400" dirty="0"/>
              <a:t>Inside the “</a:t>
            </a:r>
            <a:r>
              <a:rPr lang="en-US" altLang="x-none" sz="2400" b="1" dirty="0">
                <a:solidFill>
                  <a:srgbClr val="008000"/>
                </a:solidFill>
              </a:rPr>
              <a:t>root</a:t>
            </a:r>
            <a:r>
              <a:rPr lang="en-US" altLang="x-none" sz="2400" dirty="0"/>
              <a:t>” directory, there are more directories, and inside those directories are files and yet more directories.</a:t>
            </a:r>
          </a:p>
        </p:txBody>
      </p:sp>
      <p:sp>
        <p:nvSpPr>
          <p:cNvPr id="99332" name="Text Box 4"/>
          <p:cNvSpPr txBox="1">
            <a:spLocks noChangeArrowheads="1"/>
          </p:cNvSpPr>
          <p:nvPr/>
        </p:nvSpPr>
        <p:spPr bwMode="auto">
          <a:xfrm>
            <a:off x="231227" y="359979"/>
            <a:ext cx="64924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buClr>
                <a:schemeClr val="accent2"/>
              </a:buClr>
            </a:pPr>
            <a:r>
              <a:rPr lang="tr-TR" altLang="x-none" sz="3200" b="1" dirty="0">
                <a:solidFill>
                  <a:srgbClr val="FF0000"/>
                </a:solidFill>
                <a:latin typeface="Arial" charset="0"/>
              </a:rPr>
              <a:t>Stor</a:t>
            </a:r>
            <a:r>
              <a:rPr lang="en-US" altLang="x-none" sz="3200" b="1" dirty="0" err="1">
                <a:solidFill>
                  <a:srgbClr val="FF0000"/>
                </a:solidFill>
                <a:latin typeface="Arial" charset="0"/>
              </a:rPr>
              <a:t>i</a:t>
            </a:r>
            <a:r>
              <a:rPr lang="tr-TR" altLang="x-none" sz="3200" b="1" dirty="0" err="1">
                <a:solidFill>
                  <a:srgbClr val="FF0000"/>
                </a:solidFill>
                <a:latin typeface="Arial" charset="0"/>
              </a:rPr>
              <a:t>ng</a:t>
            </a:r>
            <a:r>
              <a:rPr lang="tr-TR" altLang="x-none" sz="3200" b="1" dirty="0">
                <a:solidFill>
                  <a:srgbClr val="FF0000"/>
                </a:solidFill>
                <a:latin typeface="Arial" charset="0"/>
              </a:rPr>
              <a:t> </a:t>
            </a:r>
            <a:r>
              <a:rPr lang="en-US" altLang="x-none" sz="3200" b="1" dirty="0">
                <a:solidFill>
                  <a:srgbClr val="FF0000"/>
                </a:solidFill>
                <a:latin typeface="Arial" charset="0"/>
              </a:rPr>
              <a:t>I</a:t>
            </a:r>
            <a:r>
              <a:rPr lang="tr-TR" altLang="x-none" sz="3200" b="1" dirty="0" err="1">
                <a:solidFill>
                  <a:srgbClr val="FF0000"/>
                </a:solidFill>
                <a:latin typeface="Arial" charset="0"/>
              </a:rPr>
              <a:t>nformat</a:t>
            </a:r>
            <a:r>
              <a:rPr lang="en-US" altLang="x-none" sz="3200" b="1" dirty="0" err="1">
                <a:solidFill>
                  <a:srgbClr val="FF0000"/>
                </a:solidFill>
                <a:latin typeface="Arial" charset="0"/>
              </a:rPr>
              <a:t>i</a:t>
            </a:r>
            <a:r>
              <a:rPr lang="tr-TR" altLang="x-none" sz="3200" b="1" dirty="0">
                <a:solidFill>
                  <a:srgbClr val="FF0000"/>
                </a:solidFill>
                <a:latin typeface="Arial" charset="0"/>
              </a:rPr>
              <a:t>on - </a:t>
            </a:r>
            <a:r>
              <a:rPr lang="tr-TR" altLang="x-none" sz="3200" b="1" dirty="0" err="1">
                <a:solidFill>
                  <a:srgbClr val="FF0000"/>
                </a:solidFill>
                <a:latin typeface="Arial" charset="0"/>
              </a:rPr>
              <a:t>Directories</a:t>
            </a:r>
            <a:endParaRPr lang="en-US" altLang="x-none" sz="3200" b="1" dirty="0">
              <a:solidFill>
                <a:srgbClr val="FF0000"/>
              </a:solidFill>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Designs\Sunny Days.pot</Template>
  <TotalTime>20766</TotalTime>
  <Words>4058</Words>
  <Application>Microsoft Macintosh PowerPoint</Application>
  <PresentationFormat>On-screen Show (4:3)</PresentationFormat>
  <Paragraphs>461</Paragraphs>
  <Slides>52</Slides>
  <Notes>8</Notes>
  <HiddenSlides>9</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Courier</vt:lpstr>
      <vt:lpstr>Times New Roman</vt:lpstr>
      <vt:lpstr>Verdana</vt:lpstr>
      <vt:lpstr>Default Design</vt:lpstr>
      <vt:lpstr>Introduction to the Command Line: Basic Commands</vt:lpstr>
      <vt:lpstr>What We Will Learn</vt:lpstr>
      <vt:lpstr>PowerPoint Presentation</vt:lpstr>
      <vt:lpstr>What Is *nix?</vt:lpstr>
      <vt:lpstr>How do you get *nix?</vt:lpstr>
      <vt:lpstr>Command Line of *nix</vt:lpstr>
      <vt:lpstr>The Shell</vt:lpstr>
      <vt:lpstr>The Shell</vt:lpstr>
      <vt:lpstr>PowerPoint Presentation</vt:lpstr>
      <vt:lpstr>PowerPoint Presentation</vt:lpstr>
      <vt:lpstr>PowerPoint Presentation</vt:lpstr>
      <vt:lpstr>PowerPoint Presentation</vt:lpstr>
      <vt:lpstr>Getting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Other *nix Commands</vt:lpstr>
      <vt:lpstr>PowerPoint Presentation</vt:lpstr>
      <vt:lpstr>PowerPoint Presentation</vt:lpstr>
      <vt:lpstr>PowerPoint Presentation</vt:lpstr>
      <vt:lpstr>PowerPoint Presentation</vt:lpstr>
      <vt:lpstr>More help</vt:lpstr>
      <vt:lpstr>More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dc:creator>
  <cp:lastModifiedBy>Patterson, Ricky (rjp0i)</cp:lastModifiedBy>
  <cp:revision>260</cp:revision>
  <cp:lastPrinted>2017-02-12T01:02:01Z</cp:lastPrinted>
  <dcterms:created xsi:type="dcterms:W3CDTF">2003-09-26T19:44:48Z</dcterms:created>
  <dcterms:modified xsi:type="dcterms:W3CDTF">2022-01-14T21:14:08Z</dcterms:modified>
</cp:coreProperties>
</file>