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handoutMasterIdLst>
    <p:handoutMasterId r:id="rId45"/>
  </p:handoutMasterIdLst>
  <p:sldIdLst>
    <p:sldId id="303" r:id="rId2"/>
    <p:sldId id="257" r:id="rId3"/>
    <p:sldId id="348" r:id="rId4"/>
    <p:sldId id="301" r:id="rId5"/>
    <p:sldId id="302" r:id="rId6"/>
    <p:sldId id="304" r:id="rId7"/>
    <p:sldId id="353" r:id="rId8"/>
    <p:sldId id="354" r:id="rId9"/>
    <p:sldId id="307" r:id="rId10"/>
    <p:sldId id="305" r:id="rId11"/>
    <p:sldId id="355" r:id="rId12"/>
    <p:sldId id="309" r:id="rId13"/>
    <p:sldId id="370" r:id="rId14"/>
    <p:sldId id="310" r:id="rId15"/>
    <p:sldId id="312" r:id="rId16"/>
    <p:sldId id="313" r:id="rId17"/>
    <p:sldId id="314" r:id="rId18"/>
    <p:sldId id="315" r:id="rId19"/>
    <p:sldId id="316" r:id="rId20"/>
    <p:sldId id="318" r:id="rId21"/>
    <p:sldId id="319" r:id="rId22"/>
    <p:sldId id="321" r:id="rId23"/>
    <p:sldId id="320" r:id="rId24"/>
    <p:sldId id="324" r:id="rId25"/>
    <p:sldId id="326" r:id="rId26"/>
    <p:sldId id="328" r:id="rId27"/>
    <p:sldId id="329" r:id="rId28"/>
    <p:sldId id="330" r:id="rId29"/>
    <p:sldId id="331" r:id="rId30"/>
    <p:sldId id="332" r:id="rId31"/>
    <p:sldId id="365" r:id="rId32"/>
    <p:sldId id="333" r:id="rId33"/>
    <p:sldId id="336" r:id="rId34"/>
    <p:sldId id="338" r:id="rId35"/>
    <p:sldId id="339" r:id="rId36"/>
    <p:sldId id="340" r:id="rId37"/>
    <p:sldId id="341" r:id="rId38"/>
    <p:sldId id="343" r:id="rId39"/>
    <p:sldId id="368" r:id="rId40"/>
    <p:sldId id="369" r:id="rId41"/>
    <p:sldId id="357" r:id="rId42"/>
    <p:sldId id="366" r:id="rId4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0000"/>
    <a:srgbClr val="008000"/>
    <a:srgbClr val="66FF66"/>
    <a:srgbClr val="800000"/>
    <a:srgbClr val="FFFF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48"/>
    <p:restoredTop sz="93475"/>
  </p:normalViewPr>
  <p:slideViewPr>
    <p:cSldViewPr snapToGrid="0" snapToObjects="1">
      <p:cViewPr varScale="1">
        <p:scale>
          <a:sx n="95" d="100"/>
          <a:sy n="95" d="100"/>
        </p:scale>
        <p:origin x="200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952"/>
    </p:cViewPr>
  </p:sorterViewPr>
  <p:notesViewPr>
    <p:cSldViewPr snapToGrid="0" snapToObjects="1">
      <p:cViewPr varScale="1">
        <p:scale>
          <a:sx n="55" d="100"/>
          <a:sy n="55" d="100"/>
        </p:scale>
        <p:origin x="-187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ltLang="x-none"/>
          </a:p>
        </p:txBody>
      </p:sp>
      <p:sp>
        <p:nvSpPr>
          <p:cNvPr id="819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x-none"/>
          </a:p>
        </p:txBody>
      </p:sp>
      <p:sp>
        <p:nvSpPr>
          <p:cNvPr id="819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ltLang="x-none"/>
          </a:p>
        </p:txBody>
      </p:sp>
      <p:sp>
        <p:nvSpPr>
          <p:cNvPr id="819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0E5C389F-2177-BB4F-BE36-DBE8FD241098}" type="slidenum">
              <a:rPr lang="en-US" altLang="x-none"/>
              <a:pPr/>
              <a:t>‹#›</a:t>
            </a:fld>
            <a:endParaRPr lang="en-US" altLang="x-non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ltLang="x-non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x-none"/>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ltLang="x-non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A3DDAE19-3A1C-4749-97C3-A77AE763DA6D}" type="slidenum">
              <a:rPr lang="en-US" altLang="x-none"/>
              <a:pPr/>
              <a:t>‹#›</a:t>
            </a:fld>
            <a:endParaRPr lang="en-US" altLang="x-non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BD40EC-5E86-DC41-80C0-CDBB769A8F64}" type="slidenum">
              <a:rPr lang="en-US" smtClean="0"/>
              <a:t>1</a:t>
            </a:fld>
            <a:endParaRPr lang="en-US"/>
          </a:p>
        </p:txBody>
      </p:sp>
    </p:spTree>
    <p:extLst>
      <p:ext uri="{BB962C8B-B14F-4D97-AF65-F5344CB8AC3E}">
        <p14:creationId xmlns:p14="http://schemas.microsoft.com/office/powerpoint/2010/main" val="3293617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Try this, make a directory now, create one called </a:t>
            </a:r>
            <a:r>
              <a:rPr lang="en-US" dirty="0" err="1"/>
              <a:t>larry</a:t>
            </a:r>
            <a:r>
              <a:rPr lang="en-US" dirty="0"/>
              <a:t>.</a:t>
            </a:r>
          </a:p>
        </p:txBody>
      </p:sp>
      <p:sp>
        <p:nvSpPr>
          <p:cNvPr id="4" name="Slide Number Placeholder 3"/>
          <p:cNvSpPr>
            <a:spLocks noGrp="1"/>
          </p:cNvSpPr>
          <p:nvPr>
            <p:ph type="sldNum" sz="quarter" idx="5"/>
          </p:nvPr>
        </p:nvSpPr>
        <p:spPr/>
        <p:txBody>
          <a:bodyPr/>
          <a:lstStyle/>
          <a:p>
            <a:fld id="{A3DDAE19-3A1C-4749-97C3-A77AE763DA6D}" type="slidenum">
              <a:rPr lang="en-US" altLang="x-none" smtClean="0"/>
              <a:pPr/>
              <a:t>22</a:t>
            </a:fld>
            <a:endParaRPr lang="en-US" altLang="x-none"/>
          </a:p>
        </p:txBody>
      </p:sp>
    </p:spTree>
    <p:extLst>
      <p:ext uri="{BB962C8B-B14F-4D97-AF65-F5344CB8AC3E}">
        <p14:creationId xmlns:p14="http://schemas.microsoft.com/office/powerpoint/2010/main" val="559790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Double check where you are with </a:t>
            </a:r>
            <a:r>
              <a:rPr lang="en-US" dirty="0" err="1"/>
              <a:t>pwd</a:t>
            </a:r>
            <a:r>
              <a:rPr lang="en-US" dirty="0"/>
              <a:t>!</a:t>
            </a:r>
          </a:p>
        </p:txBody>
      </p:sp>
      <p:sp>
        <p:nvSpPr>
          <p:cNvPr id="4" name="Slide Number Placeholder 3"/>
          <p:cNvSpPr>
            <a:spLocks noGrp="1"/>
          </p:cNvSpPr>
          <p:nvPr>
            <p:ph type="sldNum" sz="quarter" idx="5"/>
          </p:nvPr>
        </p:nvSpPr>
        <p:spPr/>
        <p:txBody>
          <a:bodyPr/>
          <a:lstStyle/>
          <a:p>
            <a:fld id="{A3DDAE19-3A1C-4749-97C3-A77AE763DA6D}" type="slidenum">
              <a:rPr lang="en-US" altLang="x-none" smtClean="0"/>
              <a:pPr/>
              <a:t>23</a:t>
            </a:fld>
            <a:endParaRPr lang="en-US" altLang="x-none"/>
          </a:p>
        </p:txBody>
      </p:sp>
    </p:spTree>
    <p:extLst>
      <p:ext uri="{BB962C8B-B14F-4D97-AF65-F5344CB8AC3E}">
        <p14:creationId xmlns:p14="http://schemas.microsoft.com/office/powerpoint/2010/main" val="3420427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DAE19-3A1C-4749-97C3-A77AE763DA6D}" type="slidenum">
              <a:rPr lang="en-US" altLang="x-none" smtClean="0"/>
              <a:pPr/>
              <a:t>40</a:t>
            </a:fld>
            <a:endParaRPr lang="en-US" altLang="x-none"/>
          </a:p>
        </p:txBody>
      </p:sp>
    </p:spTree>
    <p:extLst>
      <p:ext uri="{BB962C8B-B14F-4D97-AF65-F5344CB8AC3E}">
        <p14:creationId xmlns:p14="http://schemas.microsoft.com/office/powerpoint/2010/main" val="313516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noProof="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x-none" noProof="0"/>
          </a:p>
        </p:txBody>
      </p:sp>
      <p:sp>
        <p:nvSpPr>
          <p:cNvPr id="5" name="Footer Placeholder 4"/>
          <p:cNvSpPr>
            <a:spLocks noGrp="1"/>
          </p:cNvSpPr>
          <p:nvPr>
            <p:ph type="ftr" sz="quarter" idx="11"/>
          </p:nvPr>
        </p:nvSpPr>
        <p:spPr/>
        <p:txBody>
          <a:bodyPr/>
          <a:lstStyle>
            <a:lvl1pPr>
              <a:defRPr/>
            </a:lvl1pPr>
          </a:lstStyle>
          <a:p>
            <a:endParaRPr lang="en-US" altLang="x-none" noProof="0"/>
          </a:p>
        </p:txBody>
      </p:sp>
      <p:sp>
        <p:nvSpPr>
          <p:cNvPr id="6" name="Slide Number Placeholder 5"/>
          <p:cNvSpPr>
            <a:spLocks noGrp="1"/>
          </p:cNvSpPr>
          <p:nvPr>
            <p:ph type="sldNum" sz="quarter" idx="12"/>
          </p:nvPr>
        </p:nvSpPr>
        <p:spPr/>
        <p:txBody>
          <a:bodyPr/>
          <a:lstStyle>
            <a:lvl1pPr>
              <a:defRPr/>
            </a:lvl1pPr>
          </a:lstStyle>
          <a:p>
            <a:fld id="{6BD7E844-F4AF-284E-AC4C-731DFF7FB2B6}" type="slidenum">
              <a:rPr lang="en-US" altLang="x-none" noProof="0"/>
              <a:pPr/>
              <a:t>‹#›</a:t>
            </a:fld>
            <a:endParaRPr lang="en-US" altLang="x-none" noProof="0"/>
          </a:p>
        </p:txBody>
      </p:sp>
    </p:spTree>
    <p:extLst>
      <p:ext uri="{BB962C8B-B14F-4D97-AF65-F5344CB8AC3E}">
        <p14:creationId xmlns:p14="http://schemas.microsoft.com/office/powerpoint/2010/main" val="936106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x-none"/>
          </a:p>
        </p:txBody>
      </p:sp>
      <p:sp>
        <p:nvSpPr>
          <p:cNvPr id="5" name="Footer Placeholder 4"/>
          <p:cNvSpPr>
            <a:spLocks noGrp="1"/>
          </p:cNvSpPr>
          <p:nvPr>
            <p:ph type="ftr" sz="quarter" idx="11"/>
          </p:nvPr>
        </p:nvSpPr>
        <p:spPr/>
        <p:txBody>
          <a:bodyPr/>
          <a:lstStyle>
            <a:lvl1pPr>
              <a:defRPr/>
            </a:lvl1pPr>
          </a:lstStyle>
          <a:p>
            <a:endParaRPr lang="en-US" altLang="x-none"/>
          </a:p>
        </p:txBody>
      </p:sp>
      <p:sp>
        <p:nvSpPr>
          <p:cNvPr id="6" name="Slide Number Placeholder 5"/>
          <p:cNvSpPr>
            <a:spLocks noGrp="1"/>
          </p:cNvSpPr>
          <p:nvPr>
            <p:ph type="sldNum" sz="quarter" idx="12"/>
          </p:nvPr>
        </p:nvSpPr>
        <p:spPr/>
        <p:txBody>
          <a:bodyPr/>
          <a:lstStyle>
            <a:lvl1pPr>
              <a:defRPr/>
            </a:lvl1pPr>
          </a:lstStyle>
          <a:p>
            <a:fld id="{B49CE518-64DB-B340-A1F2-D156B521B3BC}" type="slidenum">
              <a:rPr lang="en-US" altLang="x-none"/>
              <a:pPr/>
              <a:t>‹#›</a:t>
            </a:fld>
            <a:endParaRPr lang="en-US" altLang="x-none"/>
          </a:p>
        </p:txBody>
      </p:sp>
    </p:spTree>
    <p:extLst>
      <p:ext uri="{BB962C8B-B14F-4D97-AF65-F5344CB8AC3E}">
        <p14:creationId xmlns:p14="http://schemas.microsoft.com/office/powerpoint/2010/main" val="1425262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x-none"/>
          </a:p>
        </p:txBody>
      </p:sp>
      <p:sp>
        <p:nvSpPr>
          <p:cNvPr id="5" name="Footer Placeholder 4"/>
          <p:cNvSpPr>
            <a:spLocks noGrp="1"/>
          </p:cNvSpPr>
          <p:nvPr>
            <p:ph type="ftr" sz="quarter" idx="11"/>
          </p:nvPr>
        </p:nvSpPr>
        <p:spPr/>
        <p:txBody>
          <a:bodyPr/>
          <a:lstStyle>
            <a:lvl1pPr>
              <a:defRPr/>
            </a:lvl1pPr>
          </a:lstStyle>
          <a:p>
            <a:endParaRPr lang="en-US" altLang="x-none"/>
          </a:p>
        </p:txBody>
      </p:sp>
      <p:sp>
        <p:nvSpPr>
          <p:cNvPr id="6" name="Slide Number Placeholder 5"/>
          <p:cNvSpPr>
            <a:spLocks noGrp="1"/>
          </p:cNvSpPr>
          <p:nvPr>
            <p:ph type="sldNum" sz="quarter" idx="12"/>
          </p:nvPr>
        </p:nvSpPr>
        <p:spPr/>
        <p:txBody>
          <a:bodyPr/>
          <a:lstStyle>
            <a:lvl1pPr>
              <a:defRPr/>
            </a:lvl1pPr>
          </a:lstStyle>
          <a:p>
            <a:fld id="{8418A8A7-EB2C-C947-855C-99FB5D612AAF}" type="slidenum">
              <a:rPr lang="en-US" altLang="x-none"/>
              <a:pPr/>
              <a:t>‹#›</a:t>
            </a:fld>
            <a:endParaRPr lang="en-US" altLang="x-none"/>
          </a:p>
        </p:txBody>
      </p:sp>
    </p:spTree>
    <p:extLst>
      <p:ext uri="{BB962C8B-B14F-4D97-AF65-F5344CB8AC3E}">
        <p14:creationId xmlns:p14="http://schemas.microsoft.com/office/powerpoint/2010/main" val="1346675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ltLang="x-none"/>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x-none"/>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254618E8-6D8A-2946-B419-7B7F0B9F17E1}" type="slidenum">
              <a:rPr lang="en-US" altLang="x-none"/>
              <a:pPr/>
              <a:t>‹#›</a:t>
            </a:fld>
            <a:endParaRPr lang="en-US" altLang="x-none"/>
          </a:p>
        </p:txBody>
      </p:sp>
    </p:spTree>
    <p:extLst>
      <p:ext uri="{BB962C8B-B14F-4D97-AF65-F5344CB8AC3E}">
        <p14:creationId xmlns:p14="http://schemas.microsoft.com/office/powerpoint/2010/main" val="1248535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8380" y="337955"/>
            <a:ext cx="8873219" cy="1470025"/>
          </a:xfrm>
          <a:prstGeom prst="rect">
            <a:avLst/>
          </a:prstGeom>
        </p:spPr>
        <p:txBody>
          <a:bodyPr/>
          <a:lstStyle>
            <a:lvl1pPr>
              <a:defRPr sz="5000"/>
            </a:lvl1pPr>
          </a:lstStyle>
          <a:p>
            <a:r>
              <a:rPr lang="en-US" dirty="0"/>
              <a:t>Click to edit Master title style</a:t>
            </a:r>
          </a:p>
        </p:txBody>
      </p:sp>
    </p:spTree>
    <p:extLst>
      <p:ext uri="{BB962C8B-B14F-4D97-AF65-F5344CB8AC3E}">
        <p14:creationId xmlns:p14="http://schemas.microsoft.com/office/powerpoint/2010/main" val="1509652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x-none"/>
          </a:p>
        </p:txBody>
      </p:sp>
      <p:sp>
        <p:nvSpPr>
          <p:cNvPr id="5" name="Footer Placeholder 4"/>
          <p:cNvSpPr>
            <a:spLocks noGrp="1"/>
          </p:cNvSpPr>
          <p:nvPr>
            <p:ph type="ftr" sz="quarter" idx="11"/>
          </p:nvPr>
        </p:nvSpPr>
        <p:spPr/>
        <p:txBody>
          <a:bodyPr/>
          <a:lstStyle>
            <a:lvl1pPr>
              <a:defRPr/>
            </a:lvl1pPr>
          </a:lstStyle>
          <a:p>
            <a:endParaRPr lang="en-US" altLang="x-none"/>
          </a:p>
        </p:txBody>
      </p:sp>
      <p:sp>
        <p:nvSpPr>
          <p:cNvPr id="6" name="Slide Number Placeholder 5"/>
          <p:cNvSpPr>
            <a:spLocks noGrp="1"/>
          </p:cNvSpPr>
          <p:nvPr>
            <p:ph type="sldNum" sz="quarter" idx="12"/>
          </p:nvPr>
        </p:nvSpPr>
        <p:spPr/>
        <p:txBody>
          <a:bodyPr/>
          <a:lstStyle>
            <a:lvl1pPr>
              <a:defRPr/>
            </a:lvl1pPr>
          </a:lstStyle>
          <a:p>
            <a:fld id="{FD52A0C5-CD29-4D4F-955F-5D1FDDCDE094}" type="slidenum">
              <a:rPr lang="en-US" altLang="x-none"/>
              <a:pPr/>
              <a:t>‹#›</a:t>
            </a:fld>
            <a:endParaRPr lang="en-US" altLang="x-none"/>
          </a:p>
        </p:txBody>
      </p:sp>
    </p:spTree>
    <p:extLst>
      <p:ext uri="{BB962C8B-B14F-4D97-AF65-F5344CB8AC3E}">
        <p14:creationId xmlns:p14="http://schemas.microsoft.com/office/powerpoint/2010/main" val="669739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x-none"/>
          </a:p>
        </p:txBody>
      </p:sp>
      <p:sp>
        <p:nvSpPr>
          <p:cNvPr id="5" name="Footer Placeholder 4"/>
          <p:cNvSpPr>
            <a:spLocks noGrp="1"/>
          </p:cNvSpPr>
          <p:nvPr>
            <p:ph type="ftr" sz="quarter" idx="11"/>
          </p:nvPr>
        </p:nvSpPr>
        <p:spPr/>
        <p:txBody>
          <a:bodyPr/>
          <a:lstStyle>
            <a:lvl1pPr>
              <a:defRPr/>
            </a:lvl1pPr>
          </a:lstStyle>
          <a:p>
            <a:endParaRPr lang="en-US" altLang="x-none"/>
          </a:p>
        </p:txBody>
      </p:sp>
      <p:sp>
        <p:nvSpPr>
          <p:cNvPr id="6" name="Slide Number Placeholder 5"/>
          <p:cNvSpPr>
            <a:spLocks noGrp="1"/>
          </p:cNvSpPr>
          <p:nvPr>
            <p:ph type="sldNum" sz="quarter" idx="12"/>
          </p:nvPr>
        </p:nvSpPr>
        <p:spPr/>
        <p:txBody>
          <a:bodyPr/>
          <a:lstStyle>
            <a:lvl1pPr>
              <a:defRPr/>
            </a:lvl1pPr>
          </a:lstStyle>
          <a:p>
            <a:fld id="{EAFBEB37-1AD2-8D41-BF81-CB02DBDD9C9E}" type="slidenum">
              <a:rPr lang="en-US" altLang="x-none"/>
              <a:pPr/>
              <a:t>‹#›</a:t>
            </a:fld>
            <a:endParaRPr lang="en-US" altLang="x-none"/>
          </a:p>
        </p:txBody>
      </p:sp>
    </p:spTree>
    <p:extLst>
      <p:ext uri="{BB962C8B-B14F-4D97-AF65-F5344CB8AC3E}">
        <p14:creationId xmlns:p14="http://schemas.microsoft.com/office/powerpoint/2010/main" val="134257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x-none"/>
          </a:p>
        </p:txBody>
      </p:sp>
      <p:sp>
        <p:nvSpPr>
          <p:cNvPr id="6" name="Footer Placeholder 5"/>
          <p:cNvSpPr>
            <a:spLocks noGrp="1"/>
          </p:cNvSpPr>
          <p:nvPr>
            <p:ph type="ftr" sz="quarter" idx="11"/>
          </p:nvPr>
        </p:nvSpPr>
        <p:spPr/>
        <p:txBody>
          <a:bodyPr/>
          <a:lstStyle>
            <a:lvl1pPr>
              <a:defRPr/>
            </a:lvl1pPr>
          </a:lstStyle>
          <a:p>
            <a:endParaRPr lang="en-US" altLang="x-none"/>
          </a:p>
        </p:txBody>
      </p:sp>
      <p:sp>
        <p:nvSpPr>
          <p:cNvPr id="7" name="Slide Number Placeholder 6"/>
          <p:cNvSpPr>
            <a:spLocks noGrp="1"/>
          </p:cNvSpPr>
          <p:nvPr>
            <p:ph type="sldNum" sz="quarter" idx="12"/>
          </p:nvPr>
        </p:nvSpPr>
        <p:spPr/>
        <p:txBody>
          <a:bodyPr/>
          <a:lstStyle>
            <a:lvl1pPr>
              <a:defRPr/>
            </a:lvl1pPr>
          </a:lstStyle>
          <a:p>
            <a:fld id="{AA3D248B-48B4-D94A-830B-05341381C722}" type="slidenum">
              <a:rPr lang="en-US" altLang="x-none"/>
              <a:pPr/>
              <a:t>‹#›</a:t>
            </a:fld>
            <a:endParaRPr lang="en-US" altLang="x-none"/>
          </a:p>
        </p:txBody>
      </p:sp>
    </p:spTree>
    <p:extLst>
      <p:ext uri="{BB962C8B-B14F-4D97-AF65-F5344CB8AC3E}">
        <p14:creationId xmlns:p14="http://schemas.microsoft.com/office/powerpoint/2010/main" val="974840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x-none"/>
          </a:p>
        </p:txBody>
      </p:sp>
      <p:sp>
        <p:nvSpPr>
          <p:cNvPr id="8" name="Footer Placeholder 7"/>
          <p:cNvSpPr>
            <a:spLocks noGrp="1"/>
          </p:cNvSpPr>
          <p:nvPr>
            <p:ph type="ftr" sz="quarter" idx="11"/>
          </p:nvPr>
        </p:nvSpPr>
        <p:spPr/>
        <p:txBody>
          <a:bodyPr/>
          <a:lstStyle>
            <a:lvl1pPr>
              <a:defRPr/>
            </a:lvl1pPr>
          </a:lstStyle>
          <a:p>
            <a:endParaRPr lang="en-US" altLang="x-none"/>
          </a:p>
        </p:txBody>
      </p:sp>
      <p:sp>
        <p:nvSpPr>
          <p:cNvPr id="9" name="Slide Number Placeholder 8"/>
          <p:cNvSpPr>
            <a:spLocks noGrp="1"/>
          </p:cNvSpPr>
          <p:nvPr>
            <p:ph type="sldNum" sz="quarter" idx="12"/>
          </p:nvPr>
        </p:nvSpPr>
        <p:spPr/>
        <p:txBody>
          <a:bodyPr/>
          <a:lstStyle>
            <a:lvl1pPr>
              <a:defRPr/>
            </a:lvl1pPr>
          </a:lstStyle>
          <a:p>
            <a:fld id="{BB85A27B-1D04-6D48-B8C0-918964DB0629}" type="slidenum">
              <a:rPr lang="en-US" altLang="x-none"/>
              <a:pPr/>
              <a:t>‹#›</a:t>
            </a:fld>
            <a:endParaRPr lang="en-US" altLang="x-none"/>
          </a:p>
        </p:txBody>
      </p:sp>
    </p:spTree>
    <p:extLst>
      <p:ext uri="{BB962C8B-B14F-4D97-AF65-F5344CB8AC3E}">
        <p14:creationId xmlns:p14="http://schemas.microsoft.com/office/powerpoint/2010/main" val="992767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x-none"/>
          </a:p>
        </p:txBody>
      </p:sp>
      <p:sp>
        <p:nvSpPr>
          <p:cNvPr id="4" name="Footer Placeholder 3"/>
          <p:cNvSpPr>
            <a:spLocks noGrp="1"/>
          </p:cNvSpPr>
          <p:nvPr>
            <p:ph type="ftr" sz="quarter" idx="11"/>
          </p:nvPr>
        </p:nvSpPr>
        <p:spPr/>
        <p:txBody>
          <a:bodyPr/>
          <a:lstStyle>
            <a:lvl1pPr>
              <a:defRPr/>
            </a:lvl1pPr>
          </a:lstStyle>
          <a:p>
            <a:endParaRPr lang="en-US" altLang="x-none"/>
          </a:p>
        </p:txBody>
      </p:sp>
      <p:sp>
        <p:nvSpPr>
          <p:cNvPr id="5" name="Slide Number Placeholder 4"/>
          <p:cNvSpPr>
            <a:spLocks noGrp="1"/>
          </p:cNvSpPr>
          <p:nvPr>
            <p:ph type="sldNum" sz="quarter" idx="12"/>
          </p:nvPr>
        </p:nvSpPr>
        <p:spPr/>
        <p:txBody>
          <a:bodyPr/>
          <a:lstStyle>
            <a:lvl1pPr>
              <a:defRPr/>
            </a:lvl1pPr>
          </a:lstStyle>
          <a:p>
            <a:fld id="{74698438-C961-3943-A9F8-75C423E7D32A}" type="slidenum">
              <a:rPr lang="en-US" altLang="x-none"/>
              <a:pPr/>
              <a:t>‹#›</a:t>
            </a:fld>
            <a:endParaRPr lang="en-US" altLang="x-none"/>
          </a:p>
        </p:txBody>
      </p:sp>
    </p:spTree>
    <p:extLst>
      <p:ext uri="{BB962C8B-B14F-4D97-AF65-F5344CB8AC3E}">
        <p14:creationId xmlns:p14="http://schemas.microsoft.com/office/powerpoint/2010/main" val="1642044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x-none"/>
          </a:p>
        </p:txBody>
      </p:sp>
      <p:sp>
        <p:nvSpPr>
          <p:cNvPr id="3" name="Footer Placeholder 2"/>
          <p:cNvSpPr>
            <a:spLocks noGrp="1"/>
          </p:cNvSpPr>
          <p:nvPr>
            <p:ph type="ftr" sz="quarter" idx="11"/>
          </p:nvPr>
        </p:nvSpPr>
        <p:spPr/>
        <p:txBody>
          <a:bodyPr/>
          <a:lstStyle>
            <a:lvl1pPr>
              <a:defRPr/>
            </a:lvl1pPr>
          </a:lstStyle>
          <a:p>
            <a:endParaRPr lang="en-US" altLang="x-none"/>
          </a:p>
        </p:txBody>
      </p:sp>
      <p:sp>
        <p:nvSpPr>
          <p:cNvPr id="4" name="Slide Number Placeholder 3"/>
          <p:cNvSpPr>
            <a:spLocks noGrp="1"/>
          </p:cNvSpPr>
          <p:nvPr>
            <p:ph type="sldNum" sz="quarter" idx="12"/>
          </p:nvPr>
        </p:nvSpPr>
        <p:spPr/>
        <p:txBody>
          <a:bodyPr/>
          <a:lstStyle>
            <a:lvl1pPr>
              <a:defRPr/>
            </a:lvl1pPr>
          </a:lstStyle>
          <a:p>
            <a:fld id="{7D7BB7C8-4B74-C342-A34E-176A01BFE590}" type="slidenum">
              <a:rPr lang="en-US" altLang="x-none"/>
              <a:pPr/>
              <a:t>‹#›</a:t>
            </a:fld>
            <a:endParaRPr lang="en-US" altLang="x-none"/>
          </a:p>
        </p:txBody>
      </p:sp>
    </p:spTree>
    <p:extLst>
      <p:ext uri="{BB962C8B-B14F-4D97-AF65-F5344CB8AC3E}">
        <p14:creationId xmlns:p14="http://schemas.microsoft.com/office/powerpoint/2010/main" val="537849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x-none"/>
          </a:p>
        </p:txBody>
      </p:sp>
      <p:sp>
        <p:nvSpPr>
          <p:cNvPr id="6" name="Footer Placeholder 5"/>
          <p:cNvSpPr>
            <a:spLocks noGrp="1"/>
          </p:cNvSpPr>
          <p:nvPr>
            <p:ph type="ftr" sz="quarter" idx="11"/>
          </p:nvPr>
        </p:nvSpPr>
        <p:spPr/>
        <p:txBody>
          <a:bodyPr/>
          <a:lstStyle>
            <a:lvl1pPr>
              <a:defRPr/>
            </a:lvl1pPr>
          </a:lstStyle>
          <a:p>
            <a:endParaRPr lang="en-US" altLang="x-none"/>
          </a:p>
        </p:txBody>
      </p:sp>
      <p:sp>
        <p:nvSpPr>
          <p:cNvPr id="7" name="Slide Number Placeholder 6"/>
          <p:cNvSpPr>
            <a:spLocks noGrp="1"/>
          </p:cNvSpPr>
          <p:nvPr>
            <p:ph type="sldNum" sz="quarter" idx="12"/>
          </p:nvPr>
        </p:nvSpPr>
        <p:spPr/>
        <p:txBody>
          <a:bodyPr/>
          <a:lstStyle>
            <a:lvl1pPr>
              <a:defRPr/>
            </a:lvl1pPr>
          </a:lstStyle>
          <a:p>
            <a:fld id="{A59CB9B8-2985-8A42-B74C-B3E812E4CC96}" type="slidenum">
              <a:rPr lang="en-US" altLang="x-none"/>
              <a:pPr/>
              <a:t>‹#›</a:t>
            </a:fld>
            <a:endParaRPr lang="en-US" altLang="x-none"/>
          </a:p>
        </p:txBody>
      </p:sp>
    </p:spTree>
    <p:extLst>
      <p:ext uri="{BB962C8B-B14F-4D97-AF65-F5344CB8AC3E}">
        <p14:creationId xmlns:p14="http://schemas.microsoft.com/office/powerpoint/2010/main" val="882145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x-none"/>
          </a:p>
        </p:txBody>
      </p:sp>
      <p:sp>
        <p:nvSpPr>
          <p:cNvPr id="6" name="Footer Placeholder 5"/>
          <p:cNvSpPr>
            <a:spLocks noGrp="1"/>
          </p:cNvSpPr>
          <p:nvPr>
            <p:ph type="ftr" sz="quarter" idx="11"/>
          </p:nvPr>
        </p:nvSpPr>
        <p:spPr/>
        <p:txBody>
          <a:bodyPr/>
          <a:lstStyle>
            <a:lvl1pPr>
              <a:defRPr/>
            </a:lvl1pPr>
          </a:lstStyle>
          <a:p>
            <a:endParaRPr lang="en-US" altLang="x-none"/>
          </a:p>
        </p:txBody>
      </p:sp>
      <p:sp>
        <p:nvSpPr>
          <p:cNvPr id="7" name="Slide Number Placeholder 6"/>
          <p:cNvSpPr>
            <a:spLocks noGrp="1"/>
          </p:cNvSpPr>
          <p:nvPr>
            <p:ph type="sldNum" sz="quarter" idx="12"/>
          </p:nvPr>
        </p:nvSpPr>
        <p:spPr/>
        <p:txBody>
          <a:bodyPr/>
          <a:lstStyle>
            <a:lvl1pPr>
              <a:defRPr/>
            </a:lvl1pPr>
          </a:lstStyle>
          <a:p>
            <a:fld id="{EA76D96A-F771-1945-8A9A-29AA6130F36E}" type="slidenum">
              <a:rPr lang="en-US" altLang="x-none"/>
              <a:pPr/>
              <a:t>‹#›</a:t>
            </a:fld>
            <a:endParaRPr lang="en-US" altLang="x-none"/>
          </a:p>
        </p:txBody>
      </p:sp>
    </p:spTree>
    <p:extLst>
      <p:ext uri="{BB962C8B-B14F-4D97-AF65-F5344CB8AC3E}">
        <p14:creationId xmlns:p14="http://schemas.microsoft.com/office/powerpoint/2010/main" val="213568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a:t>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ltLang="x-none"/>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x-none"/>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73E5B2E2-FC0A-B547-BF92-1975F4309C3E}" type="slidenum">
              <a:rPr lang="en-US" altLang="x-none"/>
              <a:pPr/>
              <a:t>‹#›</a:t>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icky@virginia.edu"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doc.ic.ac.uk/~wjk/UnixIntro/" TargetMode="External"/><Relationship Id="rId2" Type="http://schemas.openxmlformats.org/officeDocument/2006/relationships/hyperlink" Target="http://proxy01.its.virginia.edu/login?url=http://www.degruyter.com/isbn/978069118396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0" y="448319"/>
            <a:ext cx="9144000" cy="1470025"/>
          </a:xfrm>
        </p:spPr>
        <p:txBody>
          <a:bodyPr>
            <a:normAutofit fontScale="90000"/>
          </a:bodyPr>
          <a:lstStyle/>
          <a:p>
            <a:r>
              <a:rPr lang="en-US" sz="6700" dirty="0"/>
              <a:t>Introduction to Unix:</a:t>
            </a:r>
            <a:br>
              <a:rPr lang="en-US" sz="6700" dirty="0"/>
            </a:br>
            <a:r>
              <a:rPr lang="en-US" sz="4900" dirty="0"/>
              <a:t>Fundamental Command Line Commands</a:t>
            </a:r>
            <a:endParaRPr lang="en-US" sz="4900" dirty="0">
              <a:latin typeface="Times New Roman"/>
              <a:cs typeface="Times New Roman"/>
            </a:endParaRPr>
          </a:p>
        </p:txBody>
      </p:sp>
      <p:sp>
        <p:nvSpPr>
          <p:cNvPr id="7" name="Subtitle 2"/>
          <p:cNvSpPr txBox="1">
            <a:spLocks/>
          </p:cNvSpPr>
          <p:nvPr/>
        </p:nvSpPr>
        <p:spPr>
          <a:xfrm>
            <a:off x="2297017" y="2994824"/>
            <a:ext cx="4549966" cy="1610006"/>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800" dirty="0">
                <a:solidFill>
                  <a:schemeClr val="accent4"/>
                </a:solidFill>
              </a:rPr>
              <a:t>Ricky Patterson</a:t>
            </a:r>
          </a:p>
          <a:p>
            <a:r>
              <a:rPr lang="en-US" sz="1800" dirty="0">
                <a:solidFill>
                  <a:schemeClr val="accent4"/>
                </a:solidFill>
              </a:rPr>
              <a:t>Research Librarian for Science &amp; Engineering</a:t>
            </a:r>
          </a:p>
          <a:p>
            <a:r>
              <a:rPr lang="en-US" sz="1800" dirty="0">
                <a:solidFill>
                  <a:schemeClr val="accent4"/>
                </a:solidFill>
              </a:rPr>
              <a:t>University of Virginia Library</a:t>
            </a:r>
          </a:p>
          <a:p>
            <a:r>
              <a:rPr lang="en-US" sz="1800" dirty="0">
                <a:solidFill>
                  <a:schemeClr val="accent6"/>
                </a:solidFill>
                <a:hlinkClick r:id="rId3">
                  <a:extLst>
                    <a:ext uri="{A12FA001-AC4F-418D-AE19-62706E023703}">
                      <ahyp:hlinkClr xmlns:ahyp="http://schemas.microsoft.com/office/drawing/2018/hyperlinkcolor" val="tx"/>
                    </a:ext>
                  </a:extLst>
                </a:hlinkClick>
              </a:rPr>
              <a:t>ricky@virginia.edu</a:t>
            </a:r>
            <a:endParaRPr lang="en-US" sz="1800" dirty="0">
              <a:solidFill>
                <a:schemeClr val="accent6"/>
              </a:solidFill>
            </a:endParaRPr>
          </a:p>
          <a:p>
            <a:endParaRPr lang="en-US" sz="1800" dirty="0"/>
          </a:p>
          <a:p>
            <a:endParaRPr lang="en-US" sz="1800" dirty="0"/>
          </a:p>
        </p:txBody>
      </p:sp>
      <p:sp>
        <p:nvSpPr>
          <p:cNvPr id="9" name="TextBox 8">
            <a:extLst>
              <a:ext uri="{FF2B5EF4-FFF2-40B4-BE49-F238E27FC236}">
                <a16:creationId xmlns:a16="http://schemas.microsoft.com/office/drawing/2014/main" id="{C610D9AF-D228-074A-A6E2-88585746BCC6}"/>
              </a:ext>
            </a:extLst>
          </p:cNvPr>
          <p:cNvSpPr txBox="1"/>
          <p:nvPr/>
        </p:nvSpPr>
        <p:spPr>
          <a:xfrm>
            <a:off x="482725" y="6015335"/>
            <a:ext cx="8501974" cy="400110"/>
          </a:xfrm>
          <a:prstGeom prst="rect">
            <a:avLst/>
          </a:prstGeom>
          <a:noFill/>
        </p:spPr>
        <p:txBody>
          <a:bodyPr wrap="square" rtlCol="0">
            <a:spAutoFit/>
          </a:bodyPr>
          <a:lstStyle/>
          <a:p>
            <a:r>
              <a:rPr lang="en-US" sz="2000" b="1" i="1" dirty="0"/>
              <a:t>Based on slides from Turgut Yilmaz – Istanbul Teknik University</a:t>
            </a:r>
            <a:endParaRPr lang="en-US" sz="2000" dirty="0"/>
          </a:p>
        </p:txBody>
      </p:sp>
    </p:spTree>
    <p:extLst>
      <p:ext uri="{BB962C8B-B14F-4D97-AF65-F5344CB8AC3E}">
        <p14:creationId xmlns:p14="http://schemas.microsoft.com/office/powerpoint/2010/main" val="756305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6"/>
          <p:cNvSpPr>
            <a:spLocks noGrp="1"/>
          </p:cNvSpPr>
          <p:nvPr>
            <p:ph type="sldNum" sz="quarter" idx="12"/>
          </p:nvPr>
        </p:nvSpPr>
        <p:spPr/>
        <p:txBody>
          <a:bodyPr/>
          <a:lstStyle/>
          <a:p>
            <a:fld id="{83E73F4D-B3EF-564D-9849-4ED84E7A59B4}" type="slidenum">
              <a:rPr lang="en-US" altLang="x-none"/>
              <a:pPr/>
              <a:t>10</a:t>
            </a:fld>
            <a:endParaRPr lang="en-US" altLang="x-none"/>
          </a:p>
        </p:txBody>
      </p:sp>
      <p:sp>
        <p:nvSpPr>
          <p:cNvPr id="94210" name="Rectangle 2"/>
          <p:cNvSpPr>
            <a:spLocks noGrp="1" noChangeArrowheads="1"/>
          </p:cNvSpPr>
          <p:nvPr>
            <p:ph type="body" sz="half" idx="1"/>
          </p:nvPr>
        </p:nvSpPr>
        <p:spPr>
          <a:xfrm>
            <a:off x="381000" y="990600"/>
            <a:ext cx="8001000" cy="1295400"/>
          </a:xfrm>
        </p:spPr>
        <p:txBody>
          <a:bodyPr/>
          <a:lstStyle/>
          <a:p>
            <a:pPr>
              <a:buClr>
                <a:schemeClr val="accent2"/>
              </a:buClr>
            </a:pPr>
            <a:r>
              <a:rPr lang="en-US" altLang="x-none" sz="2400" dirty="0">
                <a:solidFill>
                  <a:srgbClr val="FF0000"/>
                </a:solidFill>
              </a:rPr>
              <a:t>cat</a:t>
            </a:r>
            <a:r>
              <a:rPr lang="en-US" altLang="x-none" sz="2400" dirty="0"/>
              <a:t> command is used to concatenate or displays the contents of a file. </a:t>
            </a:r>
          </a:p>
          <a:p>
            <a:pPr>
              <a:buClr>
                <a:schemeClr val="accent2"/>
              </a:buClr>
            </a:pPr>
            <a:r>
              <a:rPr lang="en-US" altLang="x-none" sz="2400" dirty="0"/>
              <a:t>To use it, type </a:t>
            </a:r>
            <a:r>
              <a:rPr lang="en-US" altLang="x-none" sz="2400" dirty="0">
                <a:solidFill>
                  <a:srgbClr val="FF0000"/>
                </a:solidFill>
              </a:rPr>
              <a:t>cat</a:t>
            </a:r>
            <a:r>
              <a:rPr lang="en-US" altLang="x-none" sz="2400" dirty="0"/>
              <a:t>, and then press </a:t>
            </a:r>
            <a:r>
              <a:rPr lang="en-US" altLang="x-none" sz="2400" dirty="0">
                <a:solidFill>
                  <a:schemeClr val="accent2"/>
                </a:solidFill>
              </a:rPr>
              <a:t>enter</a:t>
            </a:r>
            <a:r>
              <a:rPr lang="en-US" altLang="x-none" sz="2400" dirty="0"/>
              <a:t> key:</a:t>
            </a:r>
          </a:p>
        </p:txBody>
      </p:sp>
      <p:sp>
        <p:nvSpPr>
          <p:cNvPr id="94214" name="AutoShape 6"/>
          <p:cNvSpPr>
            <a:spLocks/>
          </p:cNvSpPr>
          <p:nvPr/>
        </p:nvSpPr>
        <p:spPr bwMode="auto">
          <a:xfrm>
            <a:off x="4038600" y="4876800"/>
            <a:ext cx="2895600" cy="609600"/>
          </a:xfrm>
          <a:prstGeom prst="borderCallout1">
            <a:avLst>
              <a:gd name="adj1" fmla="val 18750"/>
              <a:gd name="adj2" fmla="val -2630"/>
              <a:gd name="adj3" fmla="val -782"/>
              <a:gd name="adj4" fmla="val -4278"/>
            </a:avLst>
          </a:prstGeom>
          <a:noFill/>
          <a:ln w="25400" cap="sq">
            <a:solidFill>
              <a:srgbClr val="00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ltLang="x-none" sz="1800" dirty="0">
                <a:latin typeface="Arial" charset="0"/>
              </a:rPr>
              <a:t>The next line of text is what we just typed into </a:t>
            </a:r>
            <a:r>
              <a:rPr lang="en-US" altLang="x-none" sz="1800" b="1" dirty="0">
                <a:latin typeface="Arial" charset="0"/>
              </a:rPr>
              <a:t>cat</a:t>
            </a:r>
          </a:p>
        </p:txBody>
      </p:sp>
      <p:sp>
        <p:nvSpPr>
          <p:cNvPr id="94219" name="Text Box 11"/>
          <p:cNvSpPr txBox="1">
            <a:spLocks noChangeArrowheads="1"/>
          </p:cNvSpPr>
          <p:nvPr/>
        </p:nvSpPr>
        <p:spPr bwMode="auto">
          <a:xfrm>
            <a:off x="381000" y="228600"/>
            <a:ext cx="10255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b="1">
                <a:solidFill>
                  <a:srgbClr val="FF0000"/>
                </a:solidFill>
                <a:latin typeface="Arial" charset="0"/>
              </a:rPr>
              <a:t>cat</a:t>
            </a:r>
          </a:p>
        </p:txBody>
      </p:sp>
      <p:sp>
        <p:nvSpPr>
          <p:cNvPr id="94220" name="Line 12"/>
          <p:cNvSpPr>
            <a:spLocks noChangeShapeType="1"/>
          </p:cNvSpPr>
          <p:nvPr/>
        </p:nvSpPr>
        <p:spPr bwMode="auto">
          <a:xfrm>
            <a:off x="762000" y="838200"/>
            <a:ext cx="9144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94223" name="Text Box 15"/>
          <p:cNvSpPr txBox="1">
            <a:spLocks noChangeArrowheads="1"/>
          </p:cNvSpPr>
          <p:nvPr/>
        </p:nvSpPr>
        <p:spPr bwMode="auto">
          <a:xfrm>
            <a:off x="2209800" y="2362200"/>
            <a:ext cx="2416175" cy="457200"/>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b="1" dirty="0">
                <a:solidFill>
                  <a:schemeClr val="bg1"/>
                </a:solidFill>
              </a:rPr>
              <a:t>/home/</a:t>
            </a:r>
            <a:r>
              <a:rPr lang="en-US" altLang="x-none" b="1" dirty="0" err="1">
                <a:solidFill>
                  <a:schemeClr val="bg1"/>
                </a:solidFill>
              </a:rPr>
              <a:t>larry</a:t>
            </a:r>
            <a:r>
              <a:rPr lang="en-US" altLang="x-none" b="1" dirty="0">
                <a:solidFill>
                  <a:schemeClr val="bg1"/>
                </a:solidFill>
              </a:rPr>
              <a:t>#  cat</a:t>
            </a:r>
          </a:p>
        </p:txBody>
      </p:sp>
      <p:sp>
        <p:nvSpPr>
          <p:cNvPr id="94224" name="Text Box 16"/>
          <p:cNvSpPr txBox="1">
            <a:spLocks noChangeArrowheads="1"/>
          </p:cNvSpPr>
          <p:nvPr/>
        </p:nvSpPr>
        <p:spPr bwMode="auto">
          <a:xfrm>
            <a:off x="381000" y="2833688"/>
            <a:ext cx="7670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buClr>
                <a:schemeClr val="accent2"/>
              </a:buClr>
              <a:buFontTx/>
              <a:buChar char="•"/>
            </a:pPr>
            <a:r>
              <a:rPr lang="en-US" altLang="x-none" sz="2800" dirty="0"/>
              <a:t> </a:t>
            </a:r>
            <a:r>
              <a:rPr lang="en-US" altLang="x-none" dirty="0"/>
              <a:t>This starts the cat program. </a:t>
            </a:r>
          </a:p>
        </p:txBody>
      </p:sp>
      <p:sp>
        <p:nvSpPr>
          <p:cNvPr id="94227" name="Rectangle 19"/>
          <p:cNvSpPr>
            <a:spLocks noChangeArrowheads="1"/>
          </p:cNvSpPr>
          <p:nvPr/>
        </p:nvSpPr>
        <p:spPr bwMode="auto">
          <a:xfrm>
            <a:off x="1600200" y="4038600"/>
            <a:ext cx="2362200" cy="228600"/>
          </a:xfrm>
          <a:prstGeom prst="rect">
            <a:avLst/>
          </a:prstGeom>
          <a:noFill/>
          <a:ln w="12700">
            <a:solidFill>
              <a:srgbClr val="FFFF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94228" name="Rectangle 20"/>
          <p:cNvSpPr>
            <a:spLocks noChangeArrowheads="1"/>
          </p:cNvSpPr>
          <p:nvPr/>
        </p:nvSpPr>
        <p:spPr bwMode="auto">
          <a:xfrm>
            <a:off x="4038600" y="3962400"/>
            <a:ext cx="838200" cy="304800"/>
          </a:xfrm>
          <a:prstGeom prst="rect">
            <a:avLst/>
          </a:prstGeom>
          <a:noFill/>
          <a:ln w="12700">
            <a:solidFill>
              <a:schemeClr val="accent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94229" name="Rectangle 21"/>
          <p:cNvSpPr>
            <a:spLocks noChangeArrowheads="1"/>
          </p:cNvSpPr>
          <p:nvPr/>
        </p:nvSpPr>
        <p:spPr bwMode="auto">
          <a:xfrm>
            <a:off x="1600200" y="4343400"/>
            <a:ext cx="4953000" cy="228600"/>
          </a:xfrm>
          <a:prstGeom prst="rect">
            <a:avLst/>
          </a:prstGeom>
          <a:noFill/>
          <a:ln w="12700">
            <a:solidFill>
              <a:schemeClr val="accent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94217" name="AutoShape 9"/>
          <p:cNvSpPr>
            <a:spLocks/>
          </p:cNvSpPr>
          <p:nvPr/>
        </p:nvSpPr>
        <p:spPr bwMode="auto">
          <a:xfrm>
            <a:off x="6934200" y="3943529"/>
            <a:ext cx="1885950" cy="914400"/>
          </a:xfrm>
          <a:prstGeom prst="borderCallout1">
            <a:avLst>
              <a:gd name="adj1" fmla="val 12500"/>
              <a:gd name="adj2" fmla="val -4042"/>
              <a:gd name="adj3" fmla="val 34028"/>
              <a:gd name="adj4" fmla="val -44949"/>
            </a:avLst>
          </a:prstGeom>
          <a:solidFill>
            <a:schemeClr val="accent2"/>
          </a:solidFill>
          <a:ln w="12700" cap="sq">
            <a:solidFill>
              <a:schemeClr val="accent2"/>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r>
              <a:rPr lang="en-US" altLang="x-none" sz="1600" dirty="0">
                <a:solidFill>
                  <a:srgbClr val="FFFF00"/>
                </a:solidFill>
                <a:latin typeface="Arial" charset="0"/>
              </a:rPr>
              <a:t>İf you type this row and then press enter</a:t>
            </a:r>
          </a:p>
        </p:txBody>
      </p:sp>
      <p:sp>
        <p:nvSpPr>
          <p:cNvPr id="94230" name="Text Box 22"/>
          <p:cNvSpPr txBox="1">
            <a:spLocks noChangeArrowheads="1"/>
          </p:cNvSpPr>
          <p:nvPr/>
        </p:nvSpPr>
        <p:spPr bwMode="auto">
          <a:xfrm>
            <a:off x="381000" y="5486400"/>
            <a:ext cx="84391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20000"/>
              </a:spcBef>
              <a:buClr>
                <a:srgbClr val="FFCC00"/>
              </a:buClr>
              <a:buFontTx/>
              <a:buChar char="•"/>
            </a:pPr>
            <a:r>
              <a:rPr lang="en-US" altLang="x-none" dirty="0"/>
              <a:t> To end many </a:t>
            </a:r>
            <a:r>
              <a:rPr lang="en-US" altLang="x-none" dirty="0" err="1"/>
              <a:t>unix</a:t>
            </a:r>
            <a:r>
              <a:rPr lang="en-US" altLang="x-none" dirty="0"/>
              <a:t> command, type the end-of-file command (EOF) </a:t>
            </a:r>
            <a:r>
              <a:rPr lang="en-US" altLang="x-none" dirty="0">
                <a:solidFill>
                  <a:schemeClr val="accent2"/>
                </a:solidFill>
              </a:rPr>
              <a:t>[</a:t>
            </a:r>
            <a:r>
              <a:rPr lang="en-US" altLang="x-none" i="1" dirty="0"/>
              <a:t>hold down the key labeled</a:t>
            </a:r>
            <a:r>
              <a:rPr lang="en-US" altLang="x-none" dirty="0"/>
              <a:t> “</a:t>
            </a:r>
            <a:r>
              <a:rPr lang="en-US" altLang="x-none" dirty="0">
                <a:solidFill>
                  <a:schemeClr val="accent2"/>
                </a:solidFill>
              </a:rPr>
              <a:t>Ctrl</a:t>
            </a:r>
            <a:r>
              <a:rPr lang="en-US" altLang="x-none" dirty="0"/>
              <a:t>” </a:t>
            </a:r>
            <a:r>
              <a:rPr lang="en-US" altLang="x-none" i="1" dirty="0"/>
              <a:t>and press</a:t>
            </a:r>
            <a:r>
              <a:rPr lang="en-US" altLang="x-none" dirty="0"/>
              <a:t> “</a:t>
            </a:r>
            <a:r>
              <a:rPr lang="en-US" altLang="x-none" dirty="0">
                <a:solidFill>
                  <a:schemeClr val="accent2"/>
                </a:solidFill>
              </a:rPr>
              <a:t>d</a:t>
            </a:r>
            <a:r>
              <a:rPr lang="en-US" altLang="x-none" dirty="0"/>
              <a:t>” </a:t>
            </a:r>
            <a:r>
              <a:rPr lang="en-US" altLang="x-none" b="1" dirty="0"/>
              <a:t>(</a:t>
            </a:r>
            <a:r>
              <a:rPr lang="en-US" altLang="x-none" b="1" dirty="0" err="1">
                <a:solidFill>
                  <a:srgbClr val="FF0000"/>
                </a:solidFill>
              </a:rPr>
              <a:t>Ctrl+d</a:t>
            </a:r>
            <a:r>
              <a:rPr lang="en-US" altLang="x-none" b="1" dirty="0"/>
              <a:t>) </a:t>
            </a:r>
            <a:r>
              <a:rPr lang="en-US" altLang="x-none" b="1" dirty="0">
                <a:solidFill>
                  <a:schemeClr val="accent2"/>
                </a:solidFill>
              </a:rPr>
              <a:t>]</a:t>
            </a:r>
            <a:endParaRPr lang="en-US" altLang="x-none" dirty="0">
              <a:solidFill>
                <a:schemeClr val="accent2"/>
              </a:solidFill>
            </a:endParaRPr>
          </a:p>
        </p:txBody>
      </p:sp>
      <p:sp>
        <p:nvSpPr>
          <p:cNvPr id="17" name="Text Box 15">
            <a:extLst>
              <a:ext uri="{FF2B5EF4-FFF2-40B4-BE49-F238E27FC236}">
                <a16:creationId xmlns:a16="http://schemas.microsoft.com/office/drawing/2014/main" id="{96E268E8-49A0-DB4B-B987-871F9FD82080}"/>
              </a:ext>
            </a:extLst>
          </p:cNvPr>
          <p:cNvSpPr txBox="1">
            <a:spLocks noChangeArrowheads="1"/>
          </p:cNvSpPr>
          <p:nvPr/>
        </p:nvSpPr>
        <p:spPr bwMode="auto">
          <a:xfrm>
            <a:off x="1259728" y="3644721"/>
            <a:ext cx="5486400" cy="1200329"/>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r>
              <a:rPr lang="en-US" altLang="x-none" b="1" dirty="0">
                <a:solidFill>
                  <a:schemeClr val="bg1"/>
                </a:solidFill>
              </a:rPr>
              <a:t>/home/</a:t>
            </a:r>
            <a:r>
              <a:rPr lang="en-US" altLang="x-none" b="1" dirty="0" err="1">
                <a:solidFill>
                  <a:schemeClr val="bg1"/>
                </a:solidFill>
              </a:rPr>
              <a:t>larry</a:t>
            </a:r>
            <a:r>
              <a:rPr lang="en-US" altLang="x-none" b="1" dirty="0">
                <a:solidFill>
                  <a:schemeClr val="bg1"/>
                </a:solidFill>
              </a:rPr>
              <a:t>#  cat</a:t>
            </a:r>
          </a:p>
          <a:p>
            <a:r>
              <a:rPr lang="en-US" altLang="x-none" b="1" dirty="0">
                <a:solidFill>
                  <a:schemeClr val="bg1"/>
                </a:solidFill>
              </a:rPr>
              <a:t>Help, I’m stuck inside a </a:t>
            </a:r>
            <a:r>
              <a:rPr lang="en-US" altLang="x-none" b="1" dirty="0" err="1">
                <a:solidFill>
                  <a:schemeClr val="bg1"/>
                </a:solidFill>
              </a:rPr>
              <a:t>unix</a:t>
            </a:r>
            <a:r>
              <a:rPr lang="en-US" altLang="x-none" b="1" dirty="0">
                <a:solidFill>
                  <a:schemeClr val="bg1"/>
                </a:solidFill>
              </a:rPr>
              <a:t> program!</a:t>
            </a:r>
          </a:p>
          <a:p>
            <a:r>
              <a:rPr lang="en-US" altLang="x-none" b="1" dirty="0">
                <a:solidFill>
                  <a:schemeClr val="bg1"/>
                </a:solidFill>
              </a:rPr>
              <a:t>Help, I’m stuck inside a </a:t>
            </a:r>
            <a:r>
              <a:rPr lang="en-US" altLang="x-none" b="1" dirty="0" err="1">
                <a:solidFill>
                  <a:schemeClr val="bg1"/>
                </a:solidFill>
              </a:rPr>
              <a:t>unix</a:t>
            </a:r>
            <a:r>
              <a:rPr lang="en-US" altLang="x-none" b="1" dirty="0">
                <a:solidFill>
                  <a:schemeClr val="bg1"/>
                </a:solidFill>
              </a:rPr>
              <a:t> program!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A0B7EA0-762C-C84C-907B-B61C1265726E}" type="slidenum">
              <a:rPr lang="en-US" altLang="x-none"/>
              <a:pPr/>
              <a:t>11</a:t>
            </a:fld>
            <a:endParaRPr lang="en-US" altLang="x-none"/>
          </a:p>
        </p:txBody>
      </p:sp>
      <p:sp>
        <p:nvSpPr>
          <p:cNvPr id="148485" name="Text Box 5"/>
          <p:cNvSpPr txBox="1">
            <a:spLocks noChangeArrowheads="1"/>
          </p:cNvSpPr>
          <p:nvPr/>
        </p:nvSpPr>
        <p:spPr bwMode="auto">
          <a:xfrm>
            <a:off x="762000" y="762000"/>
            <a:ext cx="7086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Clr>
                <a:schemeClr val="accent2"/>
              </a:buClr>
              <a:buFontTx/>
              <a:buChar char="•"/>
            </a:pPr>
            <a:r>
              <a:rPr lang="en-US" altLang="x-none">
                <a:latin typeface="Verdana" charset="0"/>
              </a:rPr>
              <a:t> To display the contents of a file, type </a:t>
            </a:r>
          </a:p>
          <a:p>
            <a:pPr lvl="2"/>
            <a:r>
              <a:rPr lang="en-US" altLang="x-none">
                <a:solidFill>
                  <a:srgbClr val="FF0000"/>
                </a:solidFill>
                <a:latin typeface="Verdana" charset="0"/>
              </a:rPr>
              <a:t>cat </a:t>
            </a:r>
            <a:r>
              <a:rPr lang="en-US" altLang="x-none" i="1">
                <a:solidFill>
                  <a:srgbClr val="FF0000"/>
                </a:solidFill>
                <a:latin typeface="Verdana" charset="0"/>
              </a:rPr>
              <a:t>filename</a:t>
            </a:r>
            <a:endParaRPr lang="en-US" altLang="x-none"/>
          </a:p>
        </p:txBody>
      </p:sp>
      <p:sp>
        <p:nvSpPr>
          <p:cNvPr id="5" name="Text Box 15">
            <a:extLst>
              <a:ext uri="{FF2B5EF4-FFF2-40B4-BE49-F238E27FC236}">
                <a16:creationId xmlns:a16="http://schemas.microsoft.com/office/drawing/2014/main" id="{1387DD1A-826A-2C48-BD4A-4F3A40982EBE}"/>
              </a:ext>
            </a:extLst>
          </p:cNvPr>
          <p:cNvSpPr txBox="1">
            <a:spLocks noChangeArrowheads="1"/>
          </p:cNvSpPr>
          <p:nvPr/>
        </p:nvSpPr>
        <p:spPr bwMode="auto">
          <a:xfrm>
            <a:off x="1205753" y="1996762"/>
            <a:ext cx="4034304" cy="2339102"/>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r>
              <a:rPr lang="en-US" altLang="x-none" b="1" dirty="0">
                <a:solidFill>
                  <a:schemeClr val="bg1"/>
                </a:solidFill>
              </a:rPr>
              <a:t>/home/</a:t>
            </a:r>
            <a:r>
              <a:rPr lang="en-US" altLang="x-none" b="1" dirty="0" err="1">
                <a:solidFill>
                  <a:schemeClr val="bg1"/>
                </a:solidFill>
              </a:rPr>
              <a:t>larry</a:t>
            </a:r>
            <a:r>
              <a:rPr lang="en-US" altLang="x-none" b="1" dirty="0">
                <a:solidFill>
                  <a:schemeClr val="bg1"/>
                </a:solidFill>
              </a:rPr>
              <a:t>#  cat </a:t>
            </a:r>
            <a:r>
              <a:rPr lang="en-US" altLang="x-none" b="1" dirty="0" err="1">
                <a:solidFill>
                  <a:schemeClr val="bg1"/>
                </a:solidFill>
              </a:rPr>
              <a:t>program.c</a:t>
            </a:r>
            <a:endParaRPr lang="en-US" altLang="x-none" b="1" dirty="0">
              <a:solidFill>
                <a:schemeClr val="bg1"/>
              </a:solidFill>
            </a:endParaRPr>
          </a:p>
          <a:p>
            <a:r>
              <a:rPr lang="en-US" altLang="x-none" sz="1400" b="1" dirty="0">
                <a:solidFill>
                  <a:schemeClr val="bg1"/>
                </a:solidFill>
                <a:latin typeface="Courier" pitchFamily="2" charset="0"/>
              </a:rPr>
              <a:t>/* C program howdy</a:t>
            </a:r>
          </a:p>
          <a:p>
            <a:r>
              <a:rPr lang="en-US" altLang="x-none" sz="1400" b="1" dirty="0">
                <a:solidFill>
                  <a:schemeClr val="bg1"/>
                </a:solidFill>
                <a:latin typeface="Courier" pitchFamily="2" charset="0"/>
              </a:rPr>
              <a:t>First program */</a:t>
            </a:r>
          </a:p>
          <a:p>
            <a:r>
              <a:rPr lang="en-US" altLang="x-none" sz="1400" b="1" dirty="0" err="1">
                <a:solidFill>
                  <a:schemeClr val="bg1"/>
                </a:solidFill>
                <a:latin typeface="Courier" pitchFamily="2" charset="0"/>
              </a:rPr>
              <a:t>int</a:t>
            </a:r>
            <a:r>
              <a:rPr lang="en-US" altLang="x-none" sz="1400" b="1" dirty="0">
                <a:solidFill>
                  <a:schemeClr val="bg1"/>
                </a:solidFill>
                <a:latin typeface="Courier" pitchFamily="2" charset="0"/>
              </a:rPr>
              <a:t> main()</a:t>
            </a:r>
          </a:p>
          <a:p>
            <a:r>
              <a:rPr lang="en-US" altLang="x-none" sz="1400" b="1" dirty="0">
                <a:solidFill>
                  <a:schemeClr val="bg1"/>
                </a:solidFill>
                <a:latin typeface="Courier" pitchFamily="2" charset="0"/>
              </a:rPr>
              <a:t>{</a:t>
            </a:r>
          </a:p>
          <a:p>
            <a:r>
              <a:rPr lang="en-US" altLang="x-none" sz="1400" b="1" dirty="0" err="1">
                <a:solidFill>
                  <a:schemeClr val="bg1"/>
                </a:solidFill>
                <a:latin typeface="Courier" pitchFamily="2" charset="0"/>
              </a:rPr>
              <a:t>printf</a:t>
            </a:r>
            <a:r>
              <a:rPr lang="en-US" altLang="x-none" sz="1400" b="1" dirty="0">
                <a:solidFill>
                  <a:schemeClr val="bg1"/>
                </a:solidFill>
                <a:latin typeface="Courier" pitchFamily="2" charset="0"/>
              </a:rPr>
              <a:t>(“My first C program\n”);</a:t>
            </a:r>
          </a:p>
          <a:p>
            <a:r>
              <a:rPr lang="en-US" altLang="x-none" sz="1400" b="1" dirty="0">
                <a:solidFill>
                  <a:schemeClr val="bg1"/>
                </a:solidFill>
                <a:latin typeface="Courier" pitchFamily="2" charset="0"/>
              </a:rPr>
              <a:t>return 0;</a:t>
            </a:r>
          </a:p>
          <a:p>
            <a:r>
              <a:rPr lang="en-US" altLang="x-none" sz="1400" b="1" dirty="0">
                <a:solidFill>
                  <a:schemeClr val="bg1"/>
                </a:solidFill>
                <a:latin typeface="Courier" pitchFamily="2" charset="0"/>
              </a:rPr>
              <a:t>}</a:t>
            </a:r>
          </a:p>
          <a:p>
            <a:r>
              <a:rPr lang="en-US" altLang="x-none" b="1" dirty="0">
                <a:solidFill>
                  <a:schemeClr val="bg1"/>
                </a:solidFill>
              </a:rPr>
              <a:t>/home/</a:t>
            </a:r>
            <a:r>
              <a:rPr lang="en-US" altLang="x-none" b="1" dirty="0" err="1">
                <a:solidFill>
                  <a:schemeClr val="bg1"/>
                </a:solidFill>
              </a:rPr>
              <a:t>larry</a:t>
            </a:r>
            <a:r>
              <a:rPr lang="en-US" altLang="x-none" b="1" dirty="0">
                <a:solidFill>
                  <a:schemeClr val="bg1"/>
                </a:solidFill>
              </a:rPr>
              <a:t>#</a:t>
            </a:r>
            <a:endParaRPr lang="en-US" altLang="x-none" sz="1400" b="1" dirty="0">
              <a:solidFill>
                <a:schemeClr val="bg1"/>
              </a:solidFill>
              <a:latin typeface="Courier" pitchFamily="2"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53BA700-D820-6247-B4B9-3584D7435A97}" type="slidenum">
              <a:rPr lang="en-US" altLang="x-none"/>
              <a:pPr/>
              <a:t>12</a:t>
            </a:fld>
            <a:endParaRPr lang="en-US" altLang="x-none"/>
          </a:p>
        </p:txBody>
      </p:sp>
      <p:sp>
        <p:nvSpPr>
          <p:cNvPr id="98306" name="Rectangle 2"/>
          <p:cNvSpPr>
            <a:spLocks noChangeArrowheads="1"/>
          </p:cNvSpPr>
          <p:nvPr/>
        </p:nvSpPr>
        <p:spPr bwMode="auto">
          <a:xfrm>
            <a:off x="762000" y="381000"/>
            <a:ext cx="70866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Clr>
                <a:schemeClr val="accent2"/>
              </a:buClr>
              <a:buFontTx/>
              <a:buChar char="•"/>
            </a:pPr>
            <a:r>
              <a:rPr lang="en-US" altLang="x-none" dirty="0">
                <a:latin typeface="Arial" charset="0"/>
              </a:rPr>
              <a:t> To see </a:t>
            </a:r>
            <a:r>
              <a:rPr lang="en-US" altLang="x-none" dirty="0" err="1">
                <a:latin typeface="Arial" charset="0"/>
              </a:rPr>
              <a:t>linux</a:t>
            </a:r>
            <a:r>
              <a:rPr lang="en-US" altLang="x-none" dirty="0">
                <a:latin typeface="Arial" charset="0"/>
              </a:rPr>
              <a:t> commands press </a:t>
            </a:r>
            <a:r>
              <a:rPr lang="en-US" altLang="x-none" b="1" dirty="0">
                <a:solidFill>
                  <a:srgbClr val="FF0000"/>
                </a:solidFill>
                <a:latin typeface="Arial" charset="0"/>
              </a:rPr>
              <a:t>Tab</a:t>
            </a:r>
            <a:r>
              <a:rPr lang="en-US" altLang="x-none" dirty="0">
                <a:latin typeface="Arial" charset="0"/>
              </a:rPr>
              <a:t> key,</a:t>
            </a:r>
          </a:p>
          <a:p>
            <a:pPr>
              <a:buClr>
                <a:schemeClr val="accent2"/>
              </a:buClr>
              <a:buFontTx/>
              <a:buChar char="•"/>
            </a:pPr>
            <a:r>
              <a:rPr lang="en-US" altLang="x-none" dirty="0">
                <a:latin typeface="Arial" charset="0"/>
              </a:rPr>
              <a:t> If you want to learn commands beginning with c you can write </a:t>
            </a:r>
            <a:r>
              <a:rPr lang="en-US" altLang="x-none" dirty="0">
                <a:solidFill>
                  <a:srgbClr val="FF0000"/>
                </a:solidFill>
                <a:latin typeface="Arial" charset="0"/>
              </a:rPr>
              <a:t>c</a:t>
            </a:r>
            <a:r>
              <a:rPr lang="en-US" altLang="x-none" dirty="0">
                <a:latin typeface="Arial" charset="0"/>
              </a:rPr>
              <a:t> then press </a:t>
            </a:r>
            <a:r>
              <a:rPr lang="en-US" altLang="x-none" dirty="0">
                <a:solidFill>
                  <a:srgbClr val="FF0000"/>
                </a:solidFill>
                <a:latin typeface="Arial" charset="0"/>
              </a:rPr>
              <a:t>Tab</a:t>
            </a:r>
            <a:r>
              <a:rPr lang="en-US" altLang="x-none" dirty="0">
                <a:latin typeface="Arial" charset="0"/>
              </a:rPr>
              <a:t> key</a:t>
            </a:r>
          </a:p>
          <a:p>
            <a:pPr>
              <a:buClr>
                <a:schemeClr val="accent2"/>
              </a:buClr>
            </a:pPr>
            <a:r>
              <a:rPr lang="en-US" altLang="x-none" b="1" dirty="0">
                <a:solidFill>
                  <a:srgbClr val="800080"/>
                </a:solidFill>
                <a:latin typeface="Arial" charset="0"/>
              </a:rPr>
              <a:t>	</a:t>
            </a:r>
            <a:r>
              <a:rPr lang="en-US" altLang="x-none" b="1" dirty="0">
                <a:solidFill>
                  <a:srgbClr val="FF0000"/>
                </a:solidFill>
                <a:latin typeface="Arial" charset="0"/>
              </a:rPr>
              <a:t>/home/</a:t>
            </a:r>
            <a:r>
              <a:rPr lang="en-US" altLang="x-none" b="1" dirty="0" err="1">
                <a:solidFill>
                  <a:srgbClr val="FF0000"/>
                </a:solidFill>
                <a:latin typeface="Arial" charset="0"/>
              </a:rPr>
              <a:t>larry</a:t>
            </a:r>
            <a:r>
              <a:rPr lang="en-US" altLang="x-none" b="1" dirty="0">
                <a:solidFill>
                  <a:srgbClr val="FF0000"/>
                </a:solidFill>
                <a:latin typeface="Arial" charset="0"/>
              </a:rPr>
              <a:t>#  c</a:t>
            </a:r>
            <a:r>
              <a:rPr lang="en-US" altLang="x-none" sz="2800" dirty="0">
                <a:latin typeface="Arial" charset="0"/>
              </a:rPr>
              <a:t>                                      </a:t>
            </a:r>
          </a:p>
        </p:txBody>
      </p:sp>
      <p:pic>
        <p:nvPicPr>
          <p:cNvPr id="98307" name="Picture 3"/>
          <p:cNvPicPr>
            <a:picLocks noChangeAspect="1" noChangeArrowheads="1"/>
          </p:cNvPicPr>
          <p:nvPr/>
        </p:nvPicPr>
        <p:blipFill>
          <a:blip r:embed="rId2">
            <a:extLst>
              <a:ext uri="{28A0092B-C50C-407E-A947-70E740481C1C}">
                <a14:useLocalDpi xmlns:a14="http://schemas.microsoft.com/office/drawing/2010/main" val="0"/>
              </a:ext>
            </a:extLst>
          </a:blip>
          <a:srcRect t="26003" r="6601" b="31604"/>
          <a:stretch>
            <a:fillRect/>
          </a:stretch>
        </p:blipFill>
        <p:spPr bwMode="auto">
          <a:xfrm>
            <a:off x="304800" y="1981200"/>
            <a:ext cx="8618538"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 name="Rectangle 2">
            <a:extLst>
              <a:ext uri="{FF2B5EF4-FFF2-40B4-BE49-F238E27FC236}">
                <a16:creationId xmlns:a16="http://schemas.microsoft.com/office/drawing/2014/main" id="{A13F07F8-9AE5-6F4B-B5C2-1BF9F2757FC2}"/>
              </a:ext>
            </a:extLst>
          </p:cNvPr>
          <p:cNvSpPr>
            <a:spLocks noChangeArrowheads="1"/>
          </p:cNvSpPr>
          <p:nvPr/>
        </p:nvSpPr>
        <p:spPr bwMode="auto">
          <a:xfrm>
            <a:off x="762000" y="5725180"/>
            <a:ext cx="7086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Clr>
                <a:schemeClr val="accent2"/>
              </a:buClr>
            </a:pPr>
            <a:r>
              <a:rPr lang="en-US" altLang="x-none" sz="2800" dirty="0">
                <a:latin typeface="Arial" charset="0"/>
              </a:rPr>
              <a:t>…and 104 more commands…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33910D9-18E8-AD45-B9E6-99EA959465AD}" type="slidenum">
              <a:rPr lang="en-US" altLang="x-none"/>
              <a:pPr/>
              <a:t>13</a:t>
            </a:fld>
            <a:endParaRPr lang="en-US" altLang="x-none"/>
          </a:p>
        </p:txBody>
      </p:sp>
      <p:sp>
        <p:nvSpPr>
          <p:cNvPr id="133122" name="Rectangle 2"/>
          <p:cNvSpPr>
            <a:spLocks noGrp="1" noChangeArrowheads="1"/>
          </p:cNvSpPr>
          <p:nvPr>
            <p:ph type="body" idx="1"/>
          </p:nvPr>
        </p:nvSpPr>
        <p:spPr>
          <a:xfrm>
            <a:off x="657225" y="1143000"/>
            <a:ext cx="7772400" cy="3500438"/>
          </a:xfrm>
        </p:spPr>
        <p:txBody>
          <a:bodyPr/>
          <a:lstStyle/>
          <a:p>
            <a:pPr>
              <a:lnSpc>
                <a:spcPct val="150000"/>
              </a:lnSpc>
              <a:buClr>
                <a:schemeClr val="accent2"/>
              </a:buClr>
            </a:pPr>
            <a:r>
              <a:rPr lang="en-US" altLang="x-none" sz="2400" b="1" i="1" dirty="0" err="1">
                <a:solidFill>
                  <a:srgbClr val="FF0000"/>
                </a:solidFill>
              </a:rPr>
              <a:t>Ctrl+A</a:t>
            </a:r>
            <a:r>
              <a:rPr lang="en-US" altLang="x-none" sz="2400" b="1" i="1" dirty="0">
                <a:solidFill>
                  <a:srgbClr val="FF0000"/>
                </a:solidFill>
              </a:rPr>
              <a:t> </a:t>
            </a:r>
            <a:r>
              <a:rPr lang="en-US" altLang="x-none" sz="2400" b="1" dirty="0"/>
              <a:t>Move to beginning of line</a:t>
            </a:r>
            <a:endParaRPr lang="en-US" altLang="x-none" sz="2400" b="1" dirty="0">
              <a:solidFill>
                <a:srgbClr val="FF0000"/>
              </a:solidFill>
            </a:endParaRPr>
          </a:p>
          <a:p>
            <a:pPr>
              <a:lnSpc>
                <a:spcPct val="150000"/>
              </a:lnSpc>
              <a:buClr>
                <a:schemeClr val="accent2"/>
              </a:buClr>
            </a:pPr>
            <a:r>
              <a:rPr lang="en-US" altLang="x-none" sz="2400" b="1" i="1" dirty="0" err="1">
                <a:solidFill>
                  <a:srgbClr val="FF0000"/>
                </a:solidFill>
              </a:rPr>
              <a:t>Ctrl+E</a:t>
            </a:r>
            <a:r>
              <a:rPr lang="en-US" altLang="x-none" sz="2400" b="1" i="1" dirty="0">
                <a:solidFill>
                  <a:srgbClr val="FF0000"/>
                </a:solidFill>
              </a:rPr>
              <a:t> </a:t>
            </a:r>
            <a:r>
              <a:rPr lang="en-US" altLang="x-none" sz="2400" b="1" dirty="0"/>
              <a:t>Move to end of line</a:t>
            </a:r>
          </a:p>
          <a:p>
            <a:pPr>
              <a:lnSpc>
                <a:spcPct val="150000"/>
              </a:lnSpc>
              <a:buClr>
                <a:schemeClr val="accent2"/>
              </a:buClr>
            </a:pPr>
            <a:r>
              <a:rPr lang="en-US" altLang="x-none" sz="2400" b="1" i="1" dirty="0" err="1">
                <a:solidFill>
                  <a:srgbClr val="FF0000"/>
                </a:solidFill>
              </a:rPr>
              <a:t>Ctrl+L</a:t>
            </a:r>
            <a:r>
              <a:rPr lang="en-US" altLang="x-none" sz="2400" b="1" i="1" dirty="0">
                <a:solidFill>
                  <a:srgbClr val="FF0000"/>
                </a:solidFill>
              </a:rPr>
              <a:t> </a:t>
            </a:r>
            <a:r>
              <a:rPr lang="en-US" altLang="x-none" sz="2400" b="1" dirty="0"/>
              <a:t>Clear the screen</a:t>
            </a:r>
          </a:p>
          <a:p>
            <a:pPr>
              <a:lnSpc>
                <a:spcPct val="150000"/>
              </a:lnSpc>
              <a:buClr>
                <a:schemeClr val="accent2"/>
              </a:buClr>
            </a:pPr>
            <a:r>
              <a:rPr lang="en-US" altLang="x-none" sz="2400" b="1" i="1" dirty="0" err="1">
                <a:solidFill>
                  <a:srgbClr val="FF0000"/>
                </a:solidFill>
              </a:rPr>
              <a:t>Ctrl+U</a:t>
            </a:r>
            <a:r>
              <a:rPr lang="en-US" altLang="x-none" sz="2400" b="1" i="1" dirty="0">
                <a:solidFill>
                  <a:srgbClr val="FF0000"/>
                </a:solidFill>
              </a:rPr>
              <a:t> </a:t>
            </a:r>
            <a:r>
              <a:rPr lang="en-US" altLang="x-none" sz="2400" b="1" dirty="0"/>
              <a:t>Clear the line before the cursor position</a:t>
            </a:r>
            <a:endParaRPr lang="en-US" altLang="x-none" sz="2400" b="1" i="1" dirty="0">
              <a:solidFill>
                <a:srgbClr val="FF0000"/>
              </a:solidFill>
            </a:endParaRPr>
          </a:p>
          <a:p>
            <a:pPr>
              <a:lnSpc>
                <a:spcPct val="150000"/>
              </a:lnSpc>
              <a:buClr>
                <a:schemeClr val="accent2"/>
              </a:buClr>
            </a:pPr>
            <a:r>
              <a:rPr lang="en-US" altLang="x-none" sz="2400" b="1" i="1" dirty="0" err="1">
                <a:solidFill>
                  <a:srgbClr val="FF0000"/>
                </a:solidFill>
              </a:rPr>
              <a:t>Ctrl+K</a:t>
            </a:r>
            <a:r>
              <a:rPr lang="en-US" altLang="x-none" sz="2400" b="1" i="1" dirty="0">
                <a:solidFill>
                  <a:srgbClr val="FF0000"/>
                </a:solidFill>
              </a:rPr>
              <a:t> </a:t>
            </a:r>
            <a:r>
              <a:rPr lang="en-US" altLang="x-none" sz="2400" b="1" dirty="0"/>
              <a:t>Clear the line after the cursor position</a:t>
            </a:r>
            <a:endParaRPr lang="en-US" altLang="x-none" sz="2400" b="1" i="1" dirty="0">
              <a:solidFill>
                <a:srgbClr val="FF0000"/>
              </a:solidFill>
            </a:endParaRPr>
          </a:p>
          <a:p>
            <a:pPr>
              <a:lnSpc>
                <a:spcPct val="150000"/>
              </a:lnSpc>
              <a:buClr>
                <a:schemeClr val="accent2"/>
              </a:buClr>
            </a:pPr>
            <a:r>
              <a:rPr lang="en-US" altLang="x-none" sz="2400" b="1" i="1" dirty="0" err="1">
                <a:solidFill>
                  <a:srgbClr val="FF0000"/>
                </a:solidFill>
              </a:rPr>
              <a:t>Ctrl+C</a:t>
            </a:r>
            <a:r>
              <a:rPr lang="en-US" altLang="x-none" sz="2400" b="1" i="1" dirty="0">
                <a:solidFill>
                  <a:srgbClr val="FF0000"/>
                </a:solidFill>
              </a:rPr>
              <a:t> </a:t>
            </a:r>
            <a:r>
              <a:rPr lang="en-US" altLang="x-none" sz="2400" b="1" dirty="0"/>
              <a:t>Kill the command that is currently running</a:t>
            </a:r>
            <a:endParaRPr lang="en-US" altLang="x-none" sz="2400" b="1" i="1" dirty="0">
              <a:solidFill>
                <a:srgbClr val="FF0000"/>
              </a:solidFill>
            </a:endParaRPr>
          </a:p>
          <a:p>
            <a:pPr>
              <a:lnSpc>
                <a:spcPct val="150000"/>
              </a:lnSpc>
              <a:buClr>
                <a:schemeClr val="accent2"/>
              </a:buClr>
            </a:pPr>
            <a:r>
              <a:rPr lang="en-US" altLang="x-none" sz="2400" b="1" i="1" dirty="0" err="1">
                <a:solidFill>
                  <a:srgbClr val="FF0000"/>
                </a:solidFill>
              </a:rPr>
              <a:t>Ctrl+D</a:t>
            </a:r>
            <a:r>
              <a:rPr lang="en-US" altLang="x-none" sz="2400" b="1" i="1" dirty="0">
                <a:solidFill>
                  <a:srgbClr val="FF0000"/>
                </a:solidFill>
              </a:rPr>
              <a:t> </a:t>
            </a:r>
            <a:r>
              <a:rPr lang="en-US" altLang="x-none" sz="2400" b="1" dirty="0"/>
              <a:t>Exit the current shell</a:t>
            </a:r>
            <a:endParaRPr lang="en-US" altLang="x-none" sz="2400" b="1" i="1" dirty="0">
              <a:solidFill>
                <a:srgbClr val="FF0000"/>
              </a:solidFill>
            </a:endParaRPr>
          </a:p>
          <a:p>
            <a:pPr>
              <a:lnSpc>
                <a:spcPct val="150000"/>
              </a:lnSpc>
              <a:buClr>
                <a:schemeClr val="accent2"/>
              </a:buClr>
            </a:pPr>
            <a:r>
              <a:rPr lang="en-US" altLang="x-none" sz="2400" b="1" i="1" dirty="0" err="1">
                <a:solidFill>
                  <a:srgbClr val="FF0000"/>
                </a:solidFill>
              </a:rPr>
              <a:t>Alt+F</a:t>
            </a:r>
            <a:r>
              <a:rPr lang="en-US" altLang="x-none" sz="2400" b="1" i="1" dirty="0">
                <a:solidFill>
                  <a:srgbClr val="FF0000"/>
                </a:solidFill>
              </a:rPr>
              <a:t> (or </a:t>
            </a:r>
            <a:r>
              <a:rPr lang="en-US" altLang="x-none" sz="2400" b="1" i="1" dirty="0" err="1">
                <a:solidFill>
                  <a:srgbClr val="FF0000"/>
                </a:solidFill>
              </a:rPr>
              <a:t>Esc+F</a:t>
            </a:r>
            <a:r>
              <a:rPr lang="en-US" altLang="x-none" sz="2400" b="1" i="1" dirty="0">
                <a:solidFill>
                  <a:srgbClr val="FF0000"/>
                </a:solidFill>
              </a:rPr>
              <a:t>)  </a:t>
            </a:r>
            <a:r>
              <a:rPr lang="en-US" altLang="x-none" sz="2400" b="1" dirty="0"/>
              <a:t>Move cursor forward one word</a:t>
            </a:r>
            <a:endParaRPr lang="en-US" altLang="x-none" sz="2400" b="1" i="1" dirty="0">
              <a:solidFill>
                <a:srgbClr val="FF0000"/>
              </a:solidFill>
            </a:endParaRPr>
          </a:p>
          <a:p>
            <a:pPr>
              <a:lnSpc>
                <a:spcPct val="150000"/>
              </a:lnSpc>
              <a:buClr>
                <a:schemeClr val="accent2"/>
              </a:buClr>
            </a:pPr>
            <a:r>
              <a:rPr lang="en-US" altLang="x-none" sz="2400" b="1" i="1" dirty="0" err="1">
                <a:solidFill>
                  <a:srgbClr val="FF0000"/>
                </a:solidFill>
              </a:rPr>
              <a:t>Alt+B</a:t>
            </a:r>
            <a:r>
              <a:rPr lang="en-US" altLang="x-none" sz="2400" b="1" i="1" dirty="0">
                <a:solidFill>
                  <a:srgbClr val="FF0000"/>
                </a:solidFill>
              </a:rPr>
              <a:t> (or </a:t>
            </a:r>
            <a:r>
              <a:rPr lang="en-US" altLang="x-none" sz="2400" b="1" i="1" dirty="0" err="1">
                <a:solidFill>
                  <a:srgbClr val="FF0000"/>
                </a:solidFill>
              </a:rPr>
              <a:t>Esc+B</a:t>
            </a:r>
            <a:r>
              <a:rPr lang="en-US" altLang="x-none" sz="2400" b="1" i="1" dirty="0">
                <a:solidFill>
                  <a:srgbClr val="FF0000"/>
                </a:solidFill>
              </a:rPr>
              <a:t>) </a:t>
            </a:r>
            <a:r>
              <a:rPr lang="en-US" altLang="x-none" sz="2400" b="1" dirty="0"/>
              <a:t>Move cursor backward one word</a:t>
            </a:r>
            <a:endParaRPr lang="en-US" altLang="x-none" sz="2400" b="1" i="1" dirty="0">
              <a:solidFill>
                <a:srgbClr val="FF0000"/>
              </a:solidFill>
            </a:endParaRPr>
          </a:p>
        </p:txBody>
      </p:sp>
      <p:sp>
        <p:nvSpPr>
          <p:cNvPr id="133124" name="Text Box 4"/>
          <p:cNvSpPr txBox="1">
            <a:spLocks noChangeArrowheads="1"/>
          </p:cNvSpPr>
          <p:nvPr/>
        </p:nvSpPr>
        <p:spPr bwMode="auto">
          <a:xfrm>
            <a:off x="751354" y="392112"/>
            <a:ext cx="758893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dirty="0">
                <a:solidFill>
                  <a:srgbClr val="FFCC00"/>
                </a:solidFill>
                <a:latin typeface="Arial" charset="0"/>
              </a:rPr>
              <a:t> </a:t>
            </a:r>
            <a:r>
              <a:rPr lang="en-US" altLang="x-none" sz="3200" b="1" dirty="0">
                <a:solidFill>
                  <a:srgbClr val="FF0000"/>
                </a:solidFill>
                <a:latin typeface="Arial" charset="0"/>
              </a:rPr>
              <a:t>Moving around on the command line</a:t>
            </a:r>
            <a:endParaRPr lang="en-US" altLang="x-none" sz="3200" dirty="0">
              <a:solidFill>
                <a:srgbClr val="FF0000"/>
              </a:solidFill>
              <a:latin typeface="Arial" charset="0"/>
            </a:endParaRPr>
          </a:p>
        </p:txBody>
      </p:sp>
      <p:sp>
        <p:nvSpPr>
          <p:cNvPr id="133125" name="Line 5"/>
          <p:cNvSpPr>
            <a:spLocks noChangeShapeType="1"/>
          </p:cNvSpPr>
          <p:nvPr/>
        </p:nvSpPr>
        <p:spPr bwMode="auto">
          <a:xfrm>
            <a:off x="1038225" y="971549"/>
            <a:ext cx="4918822" cy="5337"/>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extLst>
      <p:ext uri="{BB962C8B-B14F-4D97-AF65-F5344CB8AC3E}">
        <p14:creationId xmlns:p14="http://schemas.microsoft.com/office/powerpoint/2010/main" val="1928120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68FE166-ECB7-EA44-ABAF-A2297AC5B050}" type="slidenum">
              <a:rPr lang="en-US" altLang="x-none"/>
              <a:pPr/>
              <a:t>14</a:t>
            </a:fld>
            <a:endParaRPr lang="en-US" altLang="x-none"/>
          </a:p>
        </p:txBody>
      </p:sp>
      <p:sp>
        <p:nvSpPr>
          <p:cNvPr id="99330" name="Rectangle 2"/>
          <p:cNvSpPr>
            <a:spLocks noGrp="1" noChangeArrowheads="1"/>
          </p:cNvSpPr>
          <p:nvPr>
            <p:ph type="body" idx="1"/>
          </p:nvPr>
        </p:nvSpPr>
        <p:spPr>
          <a:xfrm>
            <a:off x="381000" y="1447800"/>
            <a:ext cx="8310563" cy="4114800"/>
          </a:xfrm>
          <a:noFill/>
          <a:extLst>
            <a:ext uri="{909E8E84-426E-40DD-AFC4-6F175D3DCCD1}">
              <a14:hiddenFill xmlns:a14="http://schemas.microsoft.com/office/drawing/2010/main">
                <a:solidFill>
                  <a:srgbClr val="000000">
                    <a:alpha val="36000"/>
                  </a:srgbClr>
                </a:solidFill>
              </a14:hiddenFill>
            </a:ext>
          </a:extLst>
        </p:spPr>
        <p:txBody>
          <a:bodyPr/>
          <a:lstStyle/>
          <a:p>
            <a:r>
              <a:rPr lang="en-US" altLang="x-none" sz="2400" dirty="0"/>
              <a:t>Unix provides </a:t>
            </a:r>
            <a:r>
              <a:rPr lang="en-US" altLang="x-none" sz="2400" dirty="0">
                <a:solidFill>
                  <a:schemeClr val="accent2"/>
                </a:solidFill>
              </a:rPr>
              <a:t>files</a:t>
            </a:r>
            <a:r>
              <a:rPr lang="en-US" altLang="x-none" sz="2400" dirty="0">
                <a:solidFill>
                  <a:srgbClr val="800000"/>
                </a:solidFill>
              </a:rPr>
              <a:t> </a:t>
            </a:r>
            <a:r>
              <a:rPr lang="en-US" altLang="x-none" sz="2400" dirty="0"/>
              <a:t>and</a:t>
            </a:r>
            <a:r>
              <a:rPr lang="en-US" altLang="x-none" sz="2400" dirty="0">
                <a:solidFill>
                  <a:srgbClr val="800000"/>
                </a:solidFill>
              </a:rPr>
              <a:t> </a:t>
            </a:r>
            <a:r>
              <a:rPr lang="en-US" altLang="x-none" sz="2400" dirty="0">
                <a:solidFill>
                  <a:schemeClr val="accent2"/>
                </a:solidFill>
              </a:rPr>
              <a:t>directories</a:t>
            </a:r>
            <a:r>
              <a:rPr lang="en-US" altLang="x-none" sz="2400" b="1" dirty="0"/>
              <a:t>.</a:t>
            </a:r>
            <a:r>
              <a:rPr lang="en-US" altLang="x-none" sz="2400" b="1" dirty="0">
                <a:solidFill>
                  <a:srgbClr val="800000"/>
                </a:solidFill>
              </a:rPr>
              <a:t>  </a:t>
            </a:r>
          </a:p>
          <a:p>
            <a:r>
              <a:rPr lang="en-US" altLang="x-none" sz="2400" dirty="0"/>
              <a:t>A</a:t>
            </a:r>
            <a:r>
              <a:rPr lang="en-US" altLang="x-none" sz="2400" dirty="0">
                <a:solidFill>
                  <a:srgbClr val="800000"/>
                </a:solidFill>
              </a:rPr>
              <a:t> </a:t>
            </a:r>
            <a:r>
              <a:rPr lang="en-US" altLang="x-none" sz="2400" dirty="0">
                <a:solidFill>
                  <a:schemeClr val="accent2"/>
                </a:solidFill>
              </a:rPr>
              <a:t>directory</a:t>
            </a:r>
            <a:r>
              <a:rPr lang="en-US" altLang="x-none" sz="2400" dirty="0">
                <a:solidFill>
                  <a:srgbClr val="800000"/>
                </a:solidFill>
              </a:rPr>
              <a:t> </a:t>
            </a:r>
            <a:r>
              <a:rPr lang="en-US" altLang="x-none" sz="2400" dirty="0"/>
              <a:t>is like a</a:t>
            </a:r>
            <a:r>
              <a:rPr lang="en-US" altLang="x-none" sz="2400" dirty="0">
                <a:solidFill>
                  <a:srgbClr val="800000"/>
                </a:solidFill>
              </a:rPr>
              <a:t> </a:t>
            </a:r>
            <a:r>
              <a:rPr lang="en-US" altLang="x-none" sz="2400" dirty="0">
                <a:solidFill>
                  <a:schemeClr val="accent2"/>
                </a:solidFill>
              </a:rPr>
              <a:t>folder</a:t>
            </a:r>
            <a:r>
              <a:rPr lang="en-US" altLang="x-none" sz="2400" dirty="0"/>
              <a:t>:</a:t>
            </a:r>
            <a:r>
              <a:rPr lang="en-US" altLang="x-none" sz="2400" dirty="0">
                <a:solidFill>
                  <a:srgbClr val="800000"/>
                </a:solidFill>
              </a:rPr>
              <a:t> </a:t>
            </a:r>
            <a:r>
              <a:rPr lang="en-US" altLang="x-none" sz="2400" dirty="0"/>
              <a:t>it contains pieces of paper, or files.  </a:t>
            </a:r>
          </a:p>
          <a:p>
            <a:r>
              <a:rPr lang="en-US" altLang="x-none" sz="2400" dirty="0"/>
              <a:t>A large folder can even hold other folders-</a:t>
            </a:r>
            <a:r>
              <a:rPr lang="en-US" altLang="x-none" sz="2400" i="1" dirty="0"/>
              <a:t>directories can be inside directories</a:t>
            </a:r>
            <a:r>
              <a:rPr lang="en-US" altLang="x-none" sz="2400" dirty="0"/>
              <a:t>.</a:t>
            </a:r>
          </a:p>
          <a:p>
            <a:r>
              <a:rPr lang="en-US" altLang="x-none" sz="2400" dirty="0"/>
              <a:t>In </a:t>
            </a:r>
            <a:r>
              <a:rPr lang="en-US" altLang="x-none" sz="2400" dirty="0" err="1"/>
              <a:t>unix</a:t>
            </a:r>
            <a:r>
              <a:rPr lang="en-US" altLang="x-none" sz="2400" dirty="0"/>
              <a:t>, the collection of directories and files is called the </a:t>
            </a:r>
            <a:r>
              <a:rPr lang="en-US" altLang="x-none" sz="2400" dirty="0">
                <a:solidFill>
                  <a:schemeClr val="accent2"/>
                </a:solidFill>
              </a:rPr>
              <a:t>file system</a:t>
            </a:r>
            <a:r>
              <a:rPr lang="en-US" altLang="x-none" sz="2400" dirty="0">
                <a:solidFill>
                  <a:srgbClr val="800000"/>
                </a:solidFill>
              </a:rPr>
              <a:t>.</a:t>
            </a:r>
            <a:r>
              <a:rPr lang="en-US" altLang="x-none" sz="2400" dirty="0"/>
              <a:t>  Initially, the file system consists of one directory, called the </a:t>
            </a:r>
            <a:r>
              <a:rPr lang="en-US" altLang="x-none" sz="2400" dirty="0">
                <a:solidFill>
                  <a:srgbClr val="800000"/>
                </a:solidFill>
              </a:rPr>
              <a:t>“</a:t>
            </a:r>
            <a:r>
              <a:rPr lang="en-US" altLang="x-none" sz="2400" b="1" dirty="0">
                <a:solidFill>
                  <a:srgbClr val="FF0000"/>
                </a:solidFill>
              </a:rPr>
              <a:t>root</a:t>
            </a:r>
            <a:r>
              <a:rPr lang="en-US" altLang="x-none" sz="2400" dirty="0">
                <a:solidFill>
                  <a:srgbClr val="800000"/>
                </a:solidFill>
              </a:rPr>
              <a:t>”</a:t>
            </a:r>
            <a:r>
              <a:rPr lang="en-US" altLang="x-none" sz="2400" dirty="0"/>
              <a:t> directory</a:t>
            </a:r>
          </a:p>
          <a:p>
            <a:r>
              <a:rPr lang="en-US" altLang="x-none" sz="2400" dirty="0"/>
              <a:t>Inside the “</a:t>
            </a:r>
            <a:r>
              <a:rPr lang="en-US" altLang="x-none" sz="2400" dirty="0">
                <a:solidFill>
                  <a:srgbClr val="FF0000"/>
                </a:solidFill>
              </a:rPr>
              <a:t>root</a:t>
            </a:r>
            <a:r>
              <a:rPr lang="en-US" altLang="x-none" sz="2400" dirty="0"/>
              <a:t>” directory, there are more directories, and inside those directories are files and yet more directories.</a:t>
            </a:r>
          </a:p>
        </p:txBody>
      </p:sp>
      <p:sp>
        <p:nvSpPr>
          <p:cNvPr id="99332" name="Text Box 4"/>
          <p:cNvSpPr txBox="1">
            <a:spLocks noChangeArrowheads="1"/>
          </p:cNvSpPr>
          <p:nvPr/>
        </p:nvSpPr>
        <p:spPr bwMode="auto">
          <a:xfrm>
            <a:off x="304800" y="381000"/>
            <a:ext cx="42052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0000"/>
                </a:solidFill>
                <a:latin typeface="Arial" charset="0"/>
              </a:rPr>
              <a:t> </a:t>
            </a:r>
            <a:r>
              <a:rPr lang="tr-TR" altLang="x-none" sz="3200" b="1">
                <a:solidFill>
                  <a:srgbClr val="FF0000"/>
                </a:solidFill>
                <a:latin typeface="Arial" charset="0"/>
              </a:rPr>
              <a:t>Stor</a:t>
            </a:r>
            <a:r>
              <a:rPr lang="en-US" altLang="x-none" sz="3200" b="1">
                <a:solidFill>
                  <a:srgbClr val="FF0000"/>
                </a:solidFill>
                <a:latin typeface="Arial" charset="0"/>
              </a:rPr>
              <a:t>i</a:t>
            </a:r>
            <a:r>
              <a:rPr lang="tr-TR" altLang="x-none" sz="3200" b="1">
                <a:solidFill>
                  <a:srgbClr val="FF0000"/>
                </a:solidFill>
                <a:latin typeface="Arial" charset="0"/>
              </a:rPr>
              <a:t>ng </a:t>
            </a:r>
            <a:r>
              <a:rPr lang="en-US" altLang="x-none" sz="3200" b="1">
                <a:solidFill>
                  <a:srgbClr val="FF0000"/>
                </a:solidFill>
                <a:latin typeface="Arial" charset="0"/>
              </a:rPr>
              <a:t>i</a:t>
            </a:r>
            <a:r>
              <a:rPr lang="tr-TR" altLang="x-none" sz="3200" b="1">
                <a:solidFill>
                  <a:srgbClr val="FF0000"/>
                </a:solidFill>
                <a:latin typeface="Arial" charset="0"/>
              </a:rPr>
              <a:t>nformat</a:t>
            </a:r>
            <a:r>
              <a:rPr lang="en-US" altLang="x-none" sz="3200" b="1">
                <a:solidFill>
                  <a:srgbClr val="FF0000"/>
                </a:solidFill>
                <a:latin typeface="Arial" charset="0"/>
              </a:rPr>
              <a:t>i</a:t>
            </a:r>
            <a:r>
              <a:rPr lang="tr-TR" altLang="x-none" sz="3200" b="1">
                <a:solidFill>
                  <a:srgbClr val="FF0000"/>
                </a:solidFill>
                <a:latin typeface="Arial" charset="0"/>
              </a:rPr>
              <a:t>on</a:t>
            </a:r>
            <a:endParaRPr lang="en-US" altLang="x-none" sz="3200" b="1">
              <a:solidFill>
                <a:srgbClr val="FF0000"/>
              </a:solidFill>
              <a:latin typeface="Arial" charset="0"/>
            </a:endParaRPr>
          </a:p>
        </p:txBody>
      </p:sp>
      <p:sp>
        <p:nvSpPr>
          <p:cNvPr id="99333" name="Line 5"/>
          <p:cNvSpPr>
            <a:spLocks noChangeShapeType="1"/>
          </p:cNvSpPr>
          <p:nvPr/>
        </p:nvSpPr>
        <p:spPr bwMode="auto">
          <a:xfrm>
            <a:off x="685800" y="990600"/>
            <a:ext cx="44196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E06CBA70-50DD-3040-B92C-261B9678E127}" type="slidenum">
              <a:rPr lang="en-US" altLang="x-none"/>
              <a:pPr/>
              <a:t>15</a:t>
            </a:fld>
            <a:endParaRPr lang="en-US" altLang="x-none"/>
          </a:p>
        </p:txBody>
      </p:sp>
      <p:sp>
        <p:nvSpPr>
          <p:cNvPr id="101378" name="Rectangle 2"/>
          <p:cNvSpPr>
            <a:spLocks noGrp="1" noChangeArrowheads="1"/>
          </p:cNvSpPr>
          <p:nvPr>
            <p:ph type="body" idx="1"/>
          </p:nvPr>
        </p:nvSpPr>
        <p:spPr>
          <a:xfrm>
            <a:off x="685800" y="533400"/>
            <a:ext cx="7848600" cy="2667000"/>
          </a:xfrm>
        </p:spPr>
        <p:txBody>
          <a:bodyPr/>
          <a:lstStyle/>
          <a:p>
            <a:r>
              <a:rPr lang="en-US" altLang="x-none" sz="2400"/>
              <a:t>Each file and each directory has a </a:t>
            </a:r>
            <a:r>
              <a:rPr lang="en-US" altLang="x-none" sz="2400">
                <a:solidFill>
                  <a:schemeClr val="accent1"/>
                </a:solidFill>
              </a:rPr>
              <a:t>name</a:t>
            </a:r>
            <a:r>
              <a:rPr lang="en-US" altLang="x-none" sz="2400"/>
              <a:t>.</a:t>
            </a:r>
            <a:endParaRPr lang="en-US" altLang="x-none" sz="2400">
              <a:solidFill>
                <a:srgbClr val="800000"/>
              </a:solidFill>
            </a:endParaRPr>
          </a:p>
          <a:p>
            <a:r>
              <a:rPr lang="en-US" altLang="x-none" sz="2400"/>
              <a:t>A </a:t>
            </a:r>
            <a:r>
              <a:rPr lang="en-US" altLang="x-none" sz="2400">
                <a:solidFill>
                  <a:schemeClr val="accent1"/>
                </a:solidFill>
              </a:rPr>
              <a:t>short name</a:t>
            </a:r>
            <a:r>
              <a:rPr lang="en-US" altLang="x-none" sz="2400"/>
              <a:t> for a file could be </a:t>
            </a:r>
            <a:r>
              <a:rPr lang="en-US" altLang="x-none" sz="2400" b="1">
                <a:solidFill>
                  <a:srgbClr val="FFCC00"/>
                </a:solidFill>
              </a:rPr>
              <a:t>joe</a:t>
            </a:r>
            <a:r>
              <a:rPr lang="en-US" altLang="x-none" sz="2400"/>
              <a:t>, </a:t>
            </a:r>
          </a:p>
          <a:p>
            <a:r>
              <a:rPr lang="en-US" altLang="x-none" sz="2400"/>
              <a:t>while it’s </a:t>
            </a:r>
            <a:r>
              <a:rPr lang="en-US" altLang="x-none" sz="2400">
                <a:solidFill>
                  <a:srgbClr val="800080"/>
                </a:solidFill>
              </a:rPr>
              <a:t>“</a:t>
            </a:r>
            <a:r>
              <a:rPr lang="en-US" altLang="x-none" sz="2400">
                <a:solidFill>
                  <a:schemeClr val="accent1"/>
                </a:solidFill>
              </a:rPr>
              <a:t>full name</a:t>
            </a:r>
            <a:r>
              <a:rPr lang="en-US" altLang="x-none" sz="2400">
                <a:solidFill>
                  <a:srgbClr val="800080"/>
                </a:solidFill>
              </a:rPr>
              <a:t>” </a:t>
            </a:r>
            <a:r>
              <a:rPr lang="en-US" altLang="x-none" sz="2400"/>
              <a:t>would be </a:t>
            </a:r>
            <a:r>
              <a:rPr lang="en-US" altLang="x-none" sz="2400" b="1">
                <a:solidFill>
                  <a:schemeClr val="accent2"/>
                </a:solidFill>
              </a:rPr>
              <a:t>/home/larry/joe</a:t>
            </a:r>
            <a:r>
              <a:rPr lang="en-US" altLang="x-none" sz="2400">
                <a:solidFill>
                  <a:srgbClr val="800080"/>
                </a:solidFill>
              </a:rPr>
              <a:t>.</a:t>
            </a:r>
            <a:r>
              <a:rPr lang="en-US" altLang="x-none" sz="2400"/>
              <a:t>  The </a:t>
            </a:r>
            <a:r>
              <a:rPr lang="en-US" altLang="x-none" sz="2400" u="sng"/>
              <a:t>full name</a:t>
            </a:r>
            <a:r>
              <a:rPr lang="en-US" altLang="x-none" sz="2400"/>
              <a:t> is usually called the </a:t>
            </a:r>
            <a:r>
              <a:rPr lang="en-US" altLang="x-none" sz="2400" b="1">
                <a:solidFill>
                  <a:srgbClr val="FF0000"/>
                </a:solidFill>
              </a:rPr>
              <a:t>path</a:t>
            </a:r>
            <a:r>
              <a:rPr lang="en-US" altLang="x-none" sz="2400">
                <a:solidFill>
                  <a:srgbClr val="800000"/>
                </a:solidFill>
              </a:rPr>
              <a:t>.</a:t>
            </a:r>
          </a:p>
          <a:p>
            <a:r>
              <a:rPr lang="en-US" altLang="x-none" sz="2400"/>
              <a:t>The </a:t>
            </a:r>
            <a:r>
              <a:rPr lang="en-US" altLang="x-none" sz="2400">
                <a:solidFill>
                  <a:srgbClr val="FF0000"/>
                </a:solidFill>
              </a:rPr>
              <a:t>path</a:t>
            </a:r>
            <a:r>
              <a:rPr lang="en-US" altLang="x-none" sz="2400"/>
              <a:t> can be divide into a sequence of directories. </a:t>
            </a:r>
          </a:p>
          <a:p>
            <a:pPr>
              <a:lnSpc>
                <a:spcPct val="80000"/>
              </a:lnSpc>
            </a:pPr>
            <a:r>
              <a:rPr lang="en-US" altLang="x-none" sz="2800"/>
              <a:t>For example, here is how </a:t>
            </a:r>
            <a:r>
              <a:rPr lang="en-US" altLang="x-none" sz="2800" b="1">
                <a:solidFill>
                  <a:schemeClr val="accent2"/>
                </a:solidFill>
              </a:rPr>
              <a:t>/home/larry/joe</a:t>
            </a:r>
            <a:r>
              <a:rPr lang="en-US" altLang="x-none" sz="2800"/>
              <a:t> is read:</a:t>
            </a:r>
            <a:endParaRPr lang="en-US" altLang="x-none" sz="2400"/>
          </a:p>
        </p:txBody>
      </p:sp>
      <p:sp>
        <p:nvSpPr>
          <p:cNvPr id="101380" name="Text Box 4"/>
          <p:cNvSpPr txBox="1">
            <a:spLocks noChangeArrowheads="1"/>
          </p:cNvSpPr>
          <p:nvPr/>
        </p:nvSpPr>
        <p:spPr bwMode="auto">
          <a:xfrm>
            <a:off x="6096000" y="3429000"/>
            <a:ext cx="2532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2800" b="1">
                <a:solidFill>
                  <a:srgbClr val="008000"/>
                </a:solidFill>
              </a:rPr>
              <a:t>/</a:t>
            </a:r>
            <a:r>
              <a:rPr lang="en-US" altLang="x-none" sz="2800" b="1">
                <a:solidFill>
                  <a:schemeClr val="accent2"/>
                </a:solidFill>
              </a:rPr>
              <a:t>home</a:t>
            </a:r>
            <a:r>
              <a:rPr lang="en-US" altLang="x-none" sz="2800" b="1">
                <a:solidFill>
                  <a:schemeClr val="accent1"/>
                </a:solidFill>
              </a:rPr>
              <a:t>/</a:t>
            </a:r>
            <a:r>
              <a:rPr lang="en-US" altLang="x-none" sz="2800" b="1">
                <a:solidFill>
                  <a:schemeClr val="accent2"/>
                </a:solidFill>
              </a:rPr>
              <a:t>larry</a:t>
            </a:r>
            <a:r>
              <a:rPr lang="en-US" altLang="x-none" sz="2800" b="1">
                <a:solidFill>
                  <a:srgbClr val="FFCC00"/>
                </a:solidFill>
              </a:rPr>
              <a:t>/</a:t>
            </a:r>
            <a:r>
              <a:rPr lang="en-US" altLang="x-none" sz="2800" b="1">
                <a:solidFill>
                  <a:schemeClr val="accent2"/>
                </a:solidFill>
              </a:rPr>
              <a:t>joe</a:t>
            </a:r>
          </a:p>
        </p:txBody>
      </p:sp>
      <p:sp>
        <p:nvSpPr>
          <p:cNvPr id="101381" name="Text Box 5"/>
          <p:cNvSpPr txBox="1">
            <a:spLocks noChangeArrowheads="1"/>
          </p:cNvSpPr>
          <p:nvPr/>
        </p:nvSpPr>
        <p:spPr bwMode="auto">
          <a:xfrm>
            <a:off x="304800" y="3962400"/>
            <a:ext cx="4953000" cy="584775"/>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80000"/>
              </a:lnSpc>
              <a:spcBef>
                <a:spcPct val="20000"/>
              </a:spcBef>
            </a:pPr>
            <a:r>
              <a:rPr lang="en-US" altLang="x-none" sz="2000" dirty="0">
                <a:solidFill>
                  <a:schemeClr val="bg1"/>
                </a:solidFill>
              </a:rPr>
              <a:t>This signifies the </a:t>
            </a:r>
            <a:r>
              <a:rPr lang="en-US" altLang="x-none" sz="2000" dirty="0">
                <a:solidFill>
                  <a:srgbClr val="FFCC00"/>
                </a:solidFill>
              </a:rPr>
              <a:t>directory</a:t>
            </a:r>
            <a:r>
              <a:rPr lang="en-US" altLang="x-none" sz="2000" dirty="0">
                <a:solidFill>
                  <a:schemeClr val="bg1"/>
                </a:solidFill>
              </a:rPr>
              <a:t> called</a:t>
            </a:r>
            <a:r>
              <a:rPr lang="en-US" altLang="x-none" sz="2000" dirty="0"/>
              <a:t> </a:t>
            </a:r>
            <a:r>
              <a:rPr lang="en-US" altLang="x-none" sz="2000" b="1" dirty="0">
                <a:solidFill>
                  <a:srgbClr val="FF0000"/>
                </a:solidFill>
              </a:rPr>
              <a:t>home</a:t>
            </a:r>
            <a:r>
              <a:rPr lang="en-US" altLang="x-none" sz="2000" dirty="0">
                <a:solidFill>
                  <a:schemeClr val="bg1"/>
                </a:solidFill>
              </a:rPr>
              <a:t>. It is inside the root directory.</a:t>
            </a:r>
            <a:r>
              <a:rPr lang="en-US" altLang="x-none" sz="2000" dirty="0"/>
              <a:t>                      </a:t>
            </a:r>
          </a:p>
        </p:txBody>
      </p:sp>
      <p:sp>
        <p:nvSpPr>
          <p:cNvPr id="101382" name="Text Box 6"/>
          <p:cNvSpPr txBox="1">
            <a:spLocks noChangeArrowheads="1"/>
          </p:cNvSpPr>
          <p:nvPr/>
        </p:nvSpPr>
        <p:spPr bwMode="auto">
          <a:xfrm>
            <a:off x="1676400" y="4876800"/>
            <a:ext cx="4389438" cy="641350"/>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80000"/>
              </a:lnSpc>
              <a:spcBef>
                <a:spcPct val="20000"/>
              </a:spcBef>
            </a:pPr>
            <a:r>
              <a:rPr lang="en-US" altLang="x-none" sz="2000" dirty="0"/>
              <a:t>The </a:t>
            </a:r>
            <a:r>
              <a:rPr lang="en-US" altLang="x-none" sz="2000" b="1" dirty="0">
                <a:solidFill>
                  <a:srgbClr val="FFCC00"/>
                </a:solidFill>
              </a:rPr>
              <a:t>second slash</a:t>
            </a:r>
            <a:r>
              <a:rPr lang="en-US" altLang="x-none" sz="2000" b="1" dirty="0"/>
              <a:t> corresponds to the </a:t>
            </a:r>
          </a:p>
          <a:p>
            <a:pPr>
              <a:lnSpc>
                <a:spcPct val="80000"/>
              </a:lnSpc>
              <a:spcBef>
                <a:spcPct val="20000"/>
              </a:spcBef>
            </a:pPr>
            <a:r>
              <a:rPr lang="en-US" altLang="x-none" sz="2000" b="1" dirty="0">
                <a:solidFill>
                  <a:srgbClr val="800000"/>
                </a:solidFill>
              </a:rPr>
              <a:t>    </a:t>
            </a:r>
            <a:r>
              <a:rPr lang="en-US" altLang="x-none" sz="2000" b="1" dirty="0">
                <a:solidFill>
                  <a:srgbClr val="FFCC00"/>
                </a:solidFill>
              </a:rPr>
              <a:t>directory </a:t>
            </a:r>
            <a:r>
              <a:rPr lang="en-US" altLang="x-none" sz="2000" b="1" dirty="0" err="1">
                <a:solidFill>
                  <a:srgbClr val="FF0000"/>
                </a:solidFill>
              </a:rPr>
              <a:t>larry</a:t>
            </a:r>
            <a:r>
              <a:rPr lang="en-US" altLang="x-none" sz="2000" dirty="0"/>
              <a:t>, which is inside </a:t>
            </a:r>
            <a:r>
              <a:rPr lang="en-US" altLang="x-none" sz="2000" dirty="0">
                <a:solidFill>
                  <a:srgbClr val="FF0000"/>
                </a:solidFill>
              </a:rPr>
              <a:t>home</a:t>
            </a:r>
            <a:r>
              <a:rPr lang="en-US" altLang="x-none" sz="2000" dirty="0"/>
              <a:t>.</a:t>
            </a:r>
          </a:p>
        </p:txBody>
      </p:sp>
      <p:sp>
        <p:nvSpPr>
          <p:cNvPr id="101386" name="Freeform 10"/>
          <p:cNvSpPr>
            <a:spLocks/>
          </p:cNvSpPr>
          <p:nvPr/>
        </p:nvSpPr>
        <p:spPr bwMode="auto">
          <a:xfrm>
            <a:off x="6096000" y="3962400"/>
            <a:ext cx="1066800" cy="1219200"/>
          </a:xfrm>
          <a:custGeom>
            <a:avLst/>
            <a:gdLst>
              <a:gd name="T0" fmla="*/ 672 w 672"/>
              <a:gd name="T1" fmla="*/ 0 h 768"/>
              <a:gd name="T2" fmla="*/ 624 w 672"/>
              <a:gd name="T3" fmla="*/ 768 h 768"/>
              <a:gd name="T4" fmla="*/ 0 w 672"/>
              <a:gd name="T5" fmla="*/ 768 h 768"/>
            </a:gdLst>
            <a:ahLst/>
            <a:cxnLst>
              <a:cxn ang="0">
                <a:pos x="T0" y="T1"/>
              </a:cxn>
              <a:cxn ang="0">
                <a:pos x="T2" y="T3"/>
              </a:cxn>
              <a:cxn ang="0">
                <a:pos x="T4" y="T5"/>
              </a:cxn>
            </a:cxnLst>
            <a:rect l="0" t="0" r="r" b="b"/>
            <a:pathLst>
              <a:path w="672" h="768">
                <a:moveTo>
                  <a:pt x="672" y="0"/>
                </a:moveTo>
                <a:lnTo>
                  <a:pt x="624" y="768"/>
                </a:lnTo>
                <a:lnTo>
                  <a:pt x="0" y="768"/>
                </a:lnTo>
              </a:path>
            </a:pathLst>
          </a:custGeom>
          <a:noFill/>
          <a:ln w="34925" cap="flat" cmpd="sng">
            <a:solidFill>
              <a:schemeClr val="accent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1387" name="Text Box 11"/>
          <p:cNvSpPr txBox="1">
            <a:spLocks noChangeArrowheads="1"/>
          </p:cNvSpPr>
          <p:nvPr/>
        </p:nvSpPr>
        <p:spPr bwMode="auto">
          <a:xfrm>
            <a:off x="4724400" y="5638800"/>
            <a:ext cx="2728913" cy="519113"/>
          </a:xfrm>
          <a:prstGeom prst="rect">
            <a:avLst/>
          </a:prstGeom>
          <a:solidFill>
            <a:srgbClr val="FFCC0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2800" dirty="0">
                <a:solidFill>
                  <a:srgbClr val="FF0000"/>
                </a:solidFill>
              </a:rPr>
              <a:t>joe</a:t>
            </a:r>
            <a:r>
              <a:rPr lang="en-US" altLang="x-none" sz="2800" dirty="0"/>
              <a:t> is inside </a:t>
            </a:r>
            <a:r>
              <a:rPr lang="en-US" altLang="x-none" sz="2800" dirty="0" err="1">
                <a:solidFill>
                  <a:srgbClr val="FF0000"/>
                </a:solidFill>
              </a:rPr>
              <a:t>larry</a:t>
            </a:r>
            <a:r>
              <a:rPr lang="en-US" altLang="x-none" sz="2800" dirty="0"/>
              <a:t>.</a:t>
            </a:r>
          </a:p>
        </p:txBody>
      </p:sp>
      <p:sp>
        <p:nvSpPr>
          <p:cNvPr id="101388" name="Line 12"/>
          <p:cNvSpPr>
            <a:spLocks noChangeShapeType="1"/>
          </p:cNvSpPr>
          <p:nvPr/>
        </p:nvSpPr>
        <p:spPr bwMode="auto">
          <a:xfrm flipV="1">
            <a:off x="7467600" y="3962400"/>
            <a:ext cx="762000" cy="1676400"/>
          </a:xfrm>
          <a:prstGeom prst="line">
            <a:avLst/>
          </a:prstGeom>
          <a:noFill/>
          <a:ln w="28575">
            <a:solidFill>
              <a:srgbClr val="FFCC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1" name="Freeform 9">
            <a:extLst>
              <a:ext uri="{FF2B5EF4-FFF2-40B4-BE49-F238E27FC236}">
                <a16:creationId xmlns:a16="http://schemas.microsoft.com/office/drawing/2014/main" id="{A4B5B70E-05C0-9543-8A0B-49CE5515D900}"/>
              </a:ext>
            </a:extLst>
          </p:cNvPr>
          <p:cNvSpPr>
            <a:spLocks/>
          </p:cNvSpPr>
          <p:nvPr/>
        </p:nvSpPr>
        <p:spPr bwMode="auto">
          <a:xfrm flipV="1">
            <a:off x="5365377" y="3231916"/>
            <a:ext cx="914400" cy="308834"/>
          </a:xfrm>
          <a:custGeom>
            <a:avLst/>
            <a:gdLst>
              <a:gd name="T0" fmla="*/ 0 w 576"/>
              <a:gd name="T1" fmla="*/ 240 h 240"/>
              <a:gd name="T2" fmla="*/ 576 w 576"/>
              <a:gd name="T3" fmla="*/ 240 h 240"/>
              <a:gd name="T4" fmla="*/ 576 w 576"/>
              <a:gd name="T5" fmla="*/ 0 h 240"/>
            </a:gdLst>
            <a:ahLst/>
            <a:cxnLst>
              <a:cxn ang="0">
                <a:pos x="T0" y="T1"/>
              </a:cxn>
              <a:cxn ang="0">
                <a:pos x="T2" y="T3"/>
              </a:cxn>
              <a:cxn ang="0">
                <a:pos x="T4" y="T5"/>
              </a:cxn>
            </a:cxnLst>
            <a:rect l="0" t="0" r="r" b="b"/>
            <a:pathLst>
              <a:path w="576" h="240">
                <a:moveTo>
                  <a:pt x="0" y="240"/>
                </a:moveTo>
                <a:lnTo>
                  <a:pt x="576" y="240"/>
                </a:lnTo>
                <a:lnTo>
                  <a:pt x="576" y="0"/>
                </a:lnTo>
              </a:path>
            </a:pathLst>
          </a:custGeom>
          <a:noFill/>
          <a:ln w="28575" cap="flat" cmpd="sng">
            <a:solidFill>
              <a:srgbClr val="008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 name="Freeform 9">
            <a:extLst>
              <a:ext uri="{FF2B5EF4-FFF2-40B4-BE49-F238E27FC236}">
                <a16:creationId xmlns:a16="http://schemas.microsoft.com/office/drawing/2014/main" id="{F1065A39-6429-4540-9C70-1DC6DC2E97E3}"/>
              </a:ext>
            </a:extLst>
          </p:cNvPr>
          <p:cNvSpPr>
            <a:spLocks/>
          </p:cNvSpPr>
          <p:nvPr/>
        </p:nvSpPr>
        <p:spPr bwMode="auto">
          <a:xfrm>
            <a:off x="5257800" y="3841750"/>
            <a:ext cx="1401762" cy="435988"/>
          </a:xfrm>
          <a:custGeom>
            <a:avLst/>
            <a:gdLst>
              <a:gd name="T0" fmla="*/ 0 w 576"/>
              <a:gd name="T1" fmla="*/ 240 h 240"/>
              <a:gd name="T2" fmla="*/ 576 w 576"/>
              <a:gd name="T3" fmla="*/ 240 h 240"/>
              <a:gd name="T4" fmla="*/ 576 w 576"/>
              <a:gd name="T5" fmla="*/ 0 h 240"/>
            </a:gdLst>
            <a:ahLst/>
            <a:cxnLst>
              <a:cxn ang="0">
                <a:pos x="T0" y="T1"/>
              </a:cxn>
              <a:cxn ang="0">
                <a:pos x="T2" y="T3"/>
              </a:cxn>
              <a:cxn ang="0">
                <a:pos x="T4" y="T5"/>
              </a:cxn>
            </a:cxnLst>
            <a:rect l="0" t="0" r="r" b="b"/>
            <a:pathLst>
              <a:path w="576" h="240">
                <a:moveTo>
                  <a:pt x="0" y="240"/>
                </a:moveTo>
                <a:lnTo>
                  <a:pt x="576" y="240"/>
                </a:lnTo>
                <a:lnTo>
                  <a:pt x="576" y="0"/>
                </a:lnTo>
              </a:path>
            </a:pathLst>
          </a:custGeom>
          <a:noFill/>
          <a:ln w="28575" cap="flat" cmpd="sng">
            <a:solidFill>
              <a:srgbClr val="008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3" name="Text Box 5">
            <a:extLst>
              <a:ext uri="{FF2B5EF4-FFF2-40B4-BE49-F238E27FC236}">
                <a16:creationId xmlns:a16="http://schemas.microsoft.com/office/drawing/2014/main" id="{5F3553BB-6C17-D649-8334-EBEB29CC3E0F}"/>
              </a:ext>
            </a:extLst>
          </p:cNvPr>
          <p:cNvSpPr txBox="1">
            <a:spLocks noChangeArrowheads="1"/>
          </p:cNvSpPr>
          <p:nvPr/>
        </p:nvSpPr>
        <p:spPr bwMode="auto">
          <a:xfrm>
            <a:off x="412377" y="3162846"/>
            <a:ext cx="4953000" cy="338554"/>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80000"/>
              </a:lnSpc>
              <a:spcBef>
                <a:spcPct val="20000"/>
              </a:spcBef>
            </a:pPr>
            <a:r>
              <a:rPr lang="en-US" altLang="x-none" sz="2000" dirty="0">
                <a:solidFill>
                  <a:schemeClr val="bg1"/>
                </a:solidFill>
              </a:rPr>
              <a:t>The</a:t>
            </a:r>
            <a:r>
              <a:rPr lang="en-US" altLang="x-none" sz="2000" dirty="0"/>
              <a:t> </a:t>
            </a:r>
            <a:r>
              <a:rPr lang="en-US" altLang="x-none" sz="2000" b="1" dirty="0">
                <a:solidFill>
                  <a:srgbClr val="FFCC00"/>
                </a:solidFill>
              </a:rPr>
              <a:t>initial slash</a:t>
            </a:r>
            <a:r>
              <a:rPr lang="en-US" altLang="x-none" sz="2000" b="1" dirty="0"/>
              <a:t> </a:t>
            </a:r>
            <a:r>
              <a:rPr lang="en-US" altLang="x-none" sz="2000" b="1" dirty="0">
                <a:solidFill>
                  <a:schemeClr val="bg1"/>
                </a:solidFill>
              </a:rPr>
              <a:t>indicates the</a:t>
            </a:r>
            <a:r>
              <a:rPr lang="en-US" altLang="x-none" sz="2000" b="1" dirty="0"/>
              <a:t> </a:t>
            </a:r>
            <a:r>
              <a:rPr lang="en-US" altLang="x-none" sz="2000" b="1" dirty="0">
                <a:solidFill>
                  <a:srgbClr val="FFCC00"/>
                </a:solidFill>
              </a:rPr>
              <a:t>root</a:t>
            </a:r>
            <a:r>
              <a:rPr lang="en-US" altLang="x-none" sz="2000" dirty="0">
                <a:solidFill>
                  <a:srgbClr val="FFCC00"/>
                </a:solidFill>
              </a:rPr>
              <a:t> </a:t>
            </a:r>
            <a:r>
              <a:rPr lang="en-US" altLang="x-none" sz="2000" b="1" dirty="0">
                <a:solidFill>
                  <a:srgbClr val="FFCC00"/>
                </a:solidFill>
              </a:rPr>
              <a:t>directory</a:t>
            </a:r>
            <a:r>
              <a:rPr lang="en-US" altLang="x-none" sz="20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fld id="{EF3B97DE-0DB0-7144-959F-D43AFB7B0B6E}" type="slidenum">
              <a:rPr lang="en-US" altLang="x-none"/>
              <a:pPr/>
              <a:t>16</a:t>
            </a:fld>
            <a:endParaRPr lang="en-US" altLang="x-none"/>
          </a:p>
        </p:txBody>
      </p:sp>
      <p:sp>
        <p:nvSpPr>
          <p:cNvPr id="102402" name="Rectangle 2"/>
          <p:cNvSpPr>
            <a:spLocks noGrp="1" noChangeArrowheads="1"/>
          </p:cNvSpPr>
          <p:nvPr>
            <p:ph type="body" idx="1"/>
          </p:nvPr>
        </p:nvSpPr>
        <p:spPr>
          <a:xfrm>
            <a:off x="381000" y="381000"/>
            <a:ext cx="8229600" cy="1652588"/>
          </a:xfrm>
        </p:spPr>
        <p:txBody>
          <a:bodyPr/>
          <a:lstStyle/>
          <a:p>
            <a:pPr>
              <a:lnSpc>
                <a:spcPct val="80000"/>
              </a:lnSpc>
              <a:buFontTx/>
              <a:buNone/>
            </a:pPr>
            <a:endParaRPr lang="en-US" altLang="x-none" sz="2800" dirty="0"/>
          </a:p>
          <a:p>
            <a:pPr>
              <a:lnSpc>
                <a:spcPct val="80000"/>
              </a:lnSpc>
            </a:pPr>
            <a:r>
              <a:rPr lang="en-US" altLang="x-none" sz="2800" dirty="0"/>
              <a:t> </a:t>
            </a:r>
            <a:r>
              <a:rPr lang="en-US" altLang="x-none" sz="2400" dirty="0"/>
              <a:t>A </a:t>
            </a:r>
            <a:r>
              <a:rPr lang="en-US" altLang="x-none" sz="2400" dirty="0">
                <a:solidFill>
                  <a:srgbClr val="FF3300"/>
                </a:solidFill>
              </a:rPr>
              <a:t>path</a:t>
            </a:r>
            <a:r>
              <a:rPr lang="en-US" altLang="x-none" sz="2400" dirty="0"/>
              <a:t> may refer to either a </a:t>
            </a:r>
            <a:r>
              <a:rPr lang="en-US" altLang="x-none" sz="2400" dirty="0">
                <a:solidFill>
                  <a:srgbClr val="FF3300"/>
                </a:solidFill>
              </a:rPr>
              <a:t>directory</a:t>
            </a:r>
            <a:r>
              <a:rPr lang="en-US" altLang="x-none" sz="2400" dirty="0"/>
              <a:t> or a </a:t>
            </a:r>
            <a:r>
              <a:rPr lang="en-US" altLang="x-none" sz="2400" dirty="0">
                <a:solidFill>
                  <a:srgbClr val="FF3300"/>
                </a:solidFill>
              </a:rPr>
              <a:t>filename</a:t>
            </a:r>
            <a:r>
              <a:rPr lang="en-US" altLang="x-none" sz="2400" dirty="0"/>
              <a:t>, so joe could actually be either. </a:t>
            </a:r>
          </a:p>
          <a:p>
            <a:pPr>
              <a:lnSpc>
                <a:spcPct val="80000"/>
              </a:lnSpc>
            </a:pPr>
            <a:r>
              <a:rPr lang="en-US" altLang="x-none" sz="2400" dirty="0"/>
              <a:t> All the items before the short name must be directories.</a:t>
            </a:r>
            <a:endParaRPr lang="en-US" altLang="x-none" sz="2800" dirty="0"/>
          </a:p>
        </p:txBody>
      </p:sp>
      <p:grpSp>
        <p:nvGrpSpPr>
          <p:cNvPr id="102436" name="Group 36"/>
          <p:cNvGrpSpPr>
            <a:grpSpLocks/>
          </p:cNvGrpSpPr>
          <p:nvPr/>
        </p:nvGrpSpPr>
        <p:grpSpPr bwMode="auto">
          <a:xfrm>
            <a:off x="1295400" y="2438400"/>
            <a:ext cx="6858000" cy="2928938"/>
            <a:chOff x="816" y="1536"/>
            <a:chExt cx="4320" cy="1845"/>
          </a:xfrm>
        </p:grpSpPr>
        <p:grpSp>
          <p:nvGrpSpPr>
            <p:cNvPr id="102434" name="Group 34"/>
            <p:cNvGrpSpPr>
              <a:grpSpLocks/>
            </p:cNvGrpSpPr>
            <p:nvPr/>
          </p:nvGrpSpPr>
          <p:grpSpPr bwMode="auto">
            <a:xfrm>
              <a:off x="816" y="1536"/>
              <a:ext cx="4320" cy="1845"/>
              <a:chOff x="816" y="1536"/>
              <a:chExt cx="4320" cy="1845"/>
            </a:xfrm>
          </p:grpSpPr>
          <p:sp>
            <p:nvSpPr>
              <p:cNvPr id="102413" name="Rectangle 13"/>
              <p:cNvSpPr>
                <a:spLocks noChangeArrowheads="1"/>
              </p:cNvSpPr>
              <p:nvPr/>
            </p:nvSpPr>
            <p:spPr bwMode="auto">
              <a:xfrm>
                <a:off x="1968" y="1536"/>
                <a:ext cx="1152" cy="24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ltLang="x-none" sz="1600" b="1" dirty="0">
                    <a:latin typeface="Arial" charset="0"/>
                  </a:rPr>
                  <a:t>Root Directory “/”</a:t>
                </a:r>
              </a:p>
            </p:txBody>
          </p:sp>
          <p:sp>
            <p:nvSpPr>
              <p:cNvPr id="102415" name="Text Box 15"/>
              <p:cNvSpPr txBox="1">
                <a:spLocks noChangeArrowheads="1"/>
              </p:cNvSpPr>
              <p:nvPr/>
            </p:nvSpPr>
            <p:spPr bwMode="auto">
              <a:xfrm>
                <a:off x="2784" y="2592"/>
                <a:ext cx="912" cy="194"/>
              </a:xfrm>
              <a:prstGeom prst="rect">
                <a:avLst/>
              </a:prstGeom>
              <a:noFill/>
              <a:ln w="38100">
                <a:solidFill>
                  <a:srgbClr val="FFCC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altLang="x-none" sz="1400" b="1"/>
                  <a:t>Sub-Directory</a:t>
                </a:r>
              </a:p>
            </p:txBody>
          </p:sp>
          <p:sp>
            <p:nvSpPr>
              <p:cNvPr id="102416" name="Text Box 16"/>
              <p:cNvSpPr txBox="1">
                <a:spLocks noChangeArrowheads="1"/>
              </p:cNvSpPr>
              <p:nvPr/>
            </p:nvSpPr>
            <p:spPr bwMode="auto">
              <a:xfrm>
                <a:off x="3168" y="2064"/>
                <a:ext cx="730" cy="213"/>
              </a:xfrm>
              <a:prstGeom prst="rect">
                <a:avLst/>
              </a:prstGeom>
              <a:solidFill>
                <a:srgbClr val="008000"/>
              </a:solidFill>
              <a:ln w="38100">
                <a:solidFill>
                  <a:srgbClr val="008000"/>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altLang="x-none" sz="1600" b="1" dirty="0">
                    <a:solidFill>
                      <a:schemeClr val="bg1"/>
                    </a:solidFill>
                  </a:rPr>
                  <a:t>/home</a:t>
                </a:r>
              </a:p>
            </p:txBody>
          </p:sp>
          <p:sp>
            <p:nvSpPr>
              <p:cNvPr id="102417" name="Text Box 17"/>
              <p:cNvSpPr txBox="1">
                <a:spLocks noChangeArrowheads="1"/>
              </p:cNvSpPr>
              <p:nvPr/>
            </p:nvSpPr>
            <p:spPr bwMode="auto">
              <a:xfrm>
                <a:off x="1968" y="2064"/>
                <a:ext cx="730" cy="213"/>
              </a:xfrm>
              <a:prstGeom prst="rect">
                <a:avLst/>
              </a:prstGeom>
              <a:noFill/>
              <a:ln w="38100">
                <a:solidFill>
                  <a:srgbClr val="008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sz="1600" b="1" dirty="0"/>
                  <a:t>  Directory</a:t>
                </a:r>
              </a:p>
            </p:txBody>
          </p:sp>
          <p:sp>
            <p:nvSpPr>
              <p:cNvPr id="102418" name="Text Box 18"/>
              <p:cNvSpPr txBox="1">
                <a:spLocks noChangeArrowheads="1"/>
              </p:cNvSpPr>
              <p:nvPr/>
            </p:nvSpPr>
            <p:spPr bwMode="auto">
              <a:xfrm>
                <a:off x="816" y="2112"/>
                <a:ext cx="730" cy="213"/>
              </a:xfrm>
              <a:prstGeom prst="rect">
                <a:avLst/>
              </a:prstGeom>
              <a:noFill/>
              <a:ln w="38100">
                <a:solidFill>
                  <a:srgbClr val="008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sz="1600" b="1"/>
                  <a:t>Directory</a:t>
                </a:r>
              </a:p>
            </p:txBody>
          </p:sp>
          <p:sp>
            <p:nvSpPr>
              <p:cNvPr id="102419" name="Line 19"/>
              <p:cNvSpPr>
                <a:spLocks noChangeShapeType="1"/>
              </p:cNvSpPr>
              <p:nvPr/>
            </p:nvSpPr>
            <p:spPr bwMode="auto">
              <a:xfrm flipV="1">
                <a:off x="1152" y="1776"/>
                <a:ext cx="1104" cy="336"/>
              </a:xfrm>
              <a:prstGeom prst="line">
                <a:avLst/>
              </a:prstGeom>
              <a:noFill/>
              <a:ln w="25400">
                <a:solidFill>
                  <a:srgbClr val="0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2420" name="Line 20"/>
              <p:cNvSpPr>
                <a:spLocks noChangeShapeType="1"/>
              </p:cNvSpPr>
              <p:nvPr/>
            </p:nvSpPr>
            <p:spPr bwMode="auto">
              <a:xfrm flipV="1">
                <a:off x="2352" y="1776"/>
                <a:ext cx="96" cy="288"/>
              </a:xfrm>
              <a:prstGeom prst="line">
                <a:avLst/>
              </a:prstGeom>
              <a:noFill/>
              <a:ln w="25400">
                <a:solidFill>
                  <a:srgbClr val="0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2422" name="Line 22"/>
              <p:cNvSpPr>
                <a:spLocks noChangeShapeType="1"/>
              </p:cNvSpPr>
              <p:nvPr/>
            </p:nvSpPr>
            <p:spPr bwMode="auto">
              <a:xfrm flipH="1" flipV="1">
                <a:off x="2880" y="1776"/>
                <a:ext cx="624" cy="288"/>
              </a:xfrm>
              <a:prstGeom prst="line">
                <a:avLst/>
              </a:prstGeom>
              <a:noFill/>
              <a:ln w="25400">
                <a:solidFill>
                  <a:srgbClr val="0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2423" name="Text Box 23"/>
              <p:cNvSpPr txBox="1">
                <a:spLocks noChangeArrowheads="1"/>
              </p:cNvSpPr>
              <p:nvPr/>
            </p:nvSpPr>
            <p:spPr bwMode="auto">
              <a:xfrm>
                <a:off x="4032" y="2592"/>
                <a:ext cx="730" cy="213"/>
              </a:xfrm>
              <a:prstGeom prst="rect">
                <a:avLst/>
              </a:prstGeom>
              <a:solidFill>
                <a:srgbClr val="FFCC00"/>
              </a:solidFill>
              <a:ln w="38100">
                <a:solidFill>
                  <a:srgbClr val="FFCC00"/>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altLang="x-none" sz="1600" b="1">
                    <a:solidFill>
                      <a:schemeClr val="bg1"/>
                    </a:solidFill>
                  </a:rPr>
                  <a:t>larry</a:t>
                </a:r>
              </a:p>
            </p:txBody>
          </p:sp>
          <p:sp>
            <p:nvSpPr>
              <p:cNvPr id="102424" name="Line 24"/>
              <p:cNvSpPr>
                <a:spLocks noChangeShapeType="1"/>
              </p:cNvSpPr>
              <p:nvPr/>
            </p:nvSpPr>
            <p:spPr bwMode="auto">
              <a:xfrm flipH="1">
                <a:off x="3168" y="2304"/>
                <a:ext cx="288" cy="288"/>
              </a:xfrm>
              <a:prstGeom prst="line">
                <a:avLst/>
              </a:prstGeom>
              <a:noFill/>
              <a:ln w="25400">
                <a:solidFill>
                  <a:srgbClr val="FFCC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2425" name="Line 25"/>
              <p:cNvSpPr>
                <a:spLocks noChangeShapeType="1"/>
              </p:cNvSpPr>
              <p:nvPr/>
            </p:nvSpPr>
            <p:spPr bwMode="auto">
              <a:xfrm>
                <a:off x="3648" y="2304"/>
                <a:ext cx="672" cy="288"/>
              </a:xfrm>
              <a:prstGeom prst="line">
                <a:avLst/>
              </a:prstGeom>
              <a:noFill/>
              <a:ln w="25400">
                <a:solidFill>
                  <a:srgbClr val="FFCC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2426" name="Text Box 26"/>
              <p:cNvSpPr txBox="1">
                <a:spLocks noChangeArrowheads="1"/>
              </p:cNvSpPr>
              <p:nvPr/>
            </p:nvSpPr>
            <p:spPr bwMode="auto">
              <a:xfrm>
                <a:off x="4704" y="3168"/>
                <a:ext cx="432" cy="213"/>
              </a:xfrm>
              <a:prstGeom prst="rect">
                <a:avLst/>
              </a:prstGeom>
              <a:solidFill>
                <a:schemeClr val="accent2"/>
              </a:solidFill>
              <a:ln w="38100">
                <a:solidFill>
                  <a:schemeClr val="accent2"/>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altLang="x-none" sz="1600" b="1">
                    <a:solidFill>
                      <a:schemeClr val="bg1"/>
                    </a:solidFill>
                  </a:rPr>
                  <a:t>joe</a:t>
                </a:r>
              </a:p>
            </p:txBody>
          </p:sp>
          <p:sp>
            <p:nvSpPr>
              <p:cNvPr id="102428" name="Text Box 28"/>
              <p:cNvSpPr txBox="1">
                <a:spLocks noChangeArrowheads="1"/>
              </p:cNvSpPr>
              <p:nvPr/>
            </p:nvSpPr>
            <p:spPr bwMode="auto">
              <a:xfrm>
                <a:off x="4128" y="3168"/>
                <a:ext cx="432" cy="213"/>
              </a:xfrm>
              <a:prstGeom prst="rect">
                <a:avLst/>
              </a:prstGeom>
              <a:noFill/>
              <a:ln w="38100">
                <a:solidFill>
                  <a:schemeClr val="accent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sz="1600" b="1"/>
                  <a:t>File</a:t>
                </a:r>
              </a:p>
            </p:txBody>
          </p:sp>
          <p:sp>
            <p:nvSpPr>
              <p:cNvPr id="102429" name="Text Box 29"/>
              <p:cNvSpPr txBox="1">
                <a:spLocks noChangeArrowheads="1"/>
              </p:cNvSpPr>
              <p:nvPr/>
            </p:nvSpPr>
            <p:spPr bwMode="auto">
              <a:xfrm>
                <a:off x="3456" y="3168"/>
                <a:ext cx="432" cy="213"/>
              </a:xfrm>
              <a:prstGeom prst="rect">
                <a:avLst/>
              </a:prstGeom>
              <a:noFill/>
              <a:ln w="38100">
                <a:solidFill>
                  <a:schemeClr val="accent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sz="1600" b="1"/>
                  <a:t>File</a:t>
                </a:r>
              </a:p>
            </p:txBody>
          </p:sp>
          <p:sp>
            <p:nvSpPr>
              <p:cNvPr id="102430" name="Line 30"/>
              <p:cNvSpPr>
                <a:spLocks noChangeShapeType="1"/>
              </p:cNvSpPr>
              <p:nvPr/>
            </p:nvSpPr>
            <p:spPr bwMode="auto">
              <a:xfrm flipV="1">
                <a:off x="3696" y="2832"/>
                <a:ext cx="432" cy="336"/>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2431" name="Line 31"/>
              <p:cNvSpPr>
                <a:spLocks noChangeShapeType="1"/>
              </p:cNvSpPr>
              <p:nvPr/>
            </p:nvSpPr>
            <p:spPr bwMode="auto">
              <a:xfrm flipV="1">
                <a:off x="4320" y="2832"/>
                <a:ext cx="0" cy="336"/>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2432" name="Line 32"/>
              <p:cNvSpPr>
                <a:spLocks noChangeShapeType="1"/>
              </p:cNvSpPr>
              <p:nvPr/>
            </p:nvSpPr>
            <p:spPr bwMode="auto">
              <a:xfrm flipH="1" flipV="1">
                <a:off x="4512" y="2832"/>
                <a:ext cx="384" cy="336"/>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102435" name="Text Box 35"/>
            <p:cNvSpPr txBox="1">
              <a:spLocks noChangeArrowheads="1"/>
            </p:cNvSpPr>
            <p:nvPr/>
          </p:nvSpPr>
          <p:spPr bwMode="auto">
            <a:xfrm>
              <a:off x="1104" y="2736"/>
              <a:ext cx="1056"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sz="2800" i="1">
                  <a:solidFill>
                    <a:schemeClr val="accent2"/>
                  </a:solidFill>
                  <a:effectLst>
                    <a:outerShdw blurRad="38100" dist="38100" dir="2700000" algn="tl">
                      <a:srgbClr val="C0C0C0"/>
                    </a:outerShdw>
                  </a:effectLst>
                  <a:latin typeface="Arial" charset="0"/>
                </a:rPr>
                <a:t>Directory structure</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8398095-1AA8-D54D-B737-97C4463B6D67}" type="slidenum">
              <a:rPr lang="en-US" altLang="x-none"/>
              <a:pPr/>
              <a:t>17</a:t>
            </a:fld>
            <a:endParaRPr lang="en-US" altLang="x-none"/>
          </a:p>
        </p:txBody>
      </p:sp>
      <p:sp>
        <p:nvSpPr>
          <p:cNvPr id="103426" name="Rectangle 2"/>
          <p:cNvSpPr>
            <a:spLocks noGrp="1" noChangeArrowheads="1"/>
          </p:cNvSpPr>
          <p:nvPr>
            <p:ph type="body" idx="1"/>
          </p:nvPr>
        </p:nvSpPr>
        <p:spPr>
          <a:xfrm>
            <a:off x="457200" y="476250"/>
            <a:ext cx="6248400" cy="590550"/>
          </a:xfrm>
        </p:spPr>
        <p:txBody>
          <a:bodyPr/>
          <a:lstStyle/>
          <a:p>
            <a:pPr>
              <a:buClr>
                <a:schemeClr val="accent2"/>
              </a:buClr>
            </a:pPr>
            <a:r>
              <a:rPr lang="en-US" altLang="x-none" b="1">
                <a:solidFill>
                  <a:srgbClr val="FF0000"/>
                </a:solidFill>
                <a:latin typeface="Arial" charset="0"/>
              </a:rPr>
              <a:t>Looking at directories with </a:t>
            </a:r>
            <a:r>
              <a:rPr lang="en-US" altLang="x-none" b="1">
                <a:solidFill>
                  <a:schemeClr val="accent2"/>
                </a:solidFill>
                <a:latin typeface="Arial" charset="0"/>
              </a:rPr>
              <a:t>Is</a:t>
            </a:r>
          </a:p>
        </p:txBody>
      </p:sp>
      <p:sp>
        <p:nvSpPr>
          <p:cNvPr id="103428" name="Rectangle 4"/>
          <p:cNvSpPr>
            <a:spLocks noChangeArrowheads="1"/>
          </p:cNvSpPr>
          <p:nvPr/>
        </p:nvSpPr>
        <p:spPr bwMode="auto">
          <a:xfrm>
            <a:off x="457200" y="1400175"/>
            <a:ext cx="70104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pPr>
            <a:r>
              <a:rPr lang="en-US" altLang="x-none" dirty="0"/>
              <a:t> The command </a:t>
            </a:r>
            <a:r>
              <a:rPr lang="en-US" altLang="x-none" dirty="0">
                <a:solidFill>
                  <a:srgbClr val="FF0000"/>
                </a:solidFill>
              </a:rPr>
              <a:t>ls</a:t>
            </a:r>
            <a:r>
              <a:rPr lang="en-US" altLang="x-none" dirty="0"/>
              <a:t> </a:t>
            </a:r>
            <a:r>
              <a:rPr lang="en-US" altLang="x-none" dirty="0">
                <a:solidFill>
                  <a:srgbClr val="FF0000"/>
                </a:solidFill>
              </a:rPr>
              <a:t>l</a:t>
            </a:r>
            <a:r>
              <a:rPr lang="en-US" altLang="x-none" dirty="0"/>
              <a:t>ist</a:t>
            </a:r>
            <a:r>
              <a:rPr lang="en-US" altLang="x-none" dirty="0">
                <a:solidFill>
                  <a:srgbClr val="FF0000"/>
                </a:solidFill>
              </a:rPr>
              <a:t>s</a:t>
            </a:r>
            <a:r>
              <a:rPr lang="en-US" altLang="x-none" dirty="0"/>
              <a:t> files.  </a:t>
            </a:r>
          </a:p>
          <a:p>
            <a:pPr>
              <a:spcBef>
                <a:spcPct val="50000"/>
              </a:spcBef>
              <a:buFontTx/>
              <a:buChar char="•"/>
            </a:pPr>
            <a:r>
              <a:rPr lang="en-US" altLang="x-none" dirty="0"/>
              <a:t> If you try </a:t>
            </a:r>
            <a:r>
              <a:rPr lang="en-US" altLang="x-none" dirty="0">
                <a:solidFill>
                  <a:srgbClr val="FF0000"/>
                </a:solidFill>
              </a:rPr>
              <a:t>ls</a:t>
            </a:r>
            <a:r>
              <a:rPr lang="en-US" altLang="x-none" dirty="0"/>
              <a:t> as a </a:t>
            </a:r>
            <a:r>
              <a:rPr lang="en-US" altLang="x-none" dirty="0">
                <a:solidFill>
                  <a:schemeClr val="accent2"/>
                </a:solidFill>
              </a:rPr>
              <a:t>command</a:t>
            </a:r>
            <a:r>
              <a:rPr lang="en-US" altLang="x-none" dirty="0"/>
              <a:t>, it will list the files (and directories) contained in the current directory.</a:t>
            </a:r>
            <a:endParaRPr lang="en-US" altLang="x-none" dirty="0">
              <a:solidFill>
                <a:srgbClr val="800080"/>
              </a:solidFill>
            </a:endParaRPr>
          </a:p>
          <a:p>
            <a:pPr>
              <a:spcBef>
                <a:spcPct val="50000"/>
              </a:spcBef>
            </a:pPr>
            <a:r>
              <a:rPr lang="en-US" altLang="x-none" dirty="0">
                <a:solidFill>
                  <a:srgbClr val="800080"/>
                </a:solidFill>
              </a:rPr>
              <a:t>  </a:t>
            </a:r>
          </a:p>
        </p:txBody>
      </p:sp>
      <p:sp>
        <p:nvSpPr>
          <p:cNvPr id="103429" name="Line 5"/>
          <p:cNvSpPr>
            <a:spLocks noChangeShapeType="1"/>
          </p:cNvSpPr>
          <p:nvPr/>
        </p:nvSpPr>
        <p:spPr bwMode="auto">
          <a:xfrm>
            <a:off x="914400" y="1143000"/>
            <a:ext cx="60198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3431" name="Text Box 7"/>
          <p:cNvSpPr txBox="1">
            <a:spLocks noChangeArrowheads="1"/>
          </p:cNvSpPr>
          <p:nvPr/>
        </p:nvSpPr>
        <p:spPr bwMode="auto">
          <a:xfrm>
            <a:off x="457200" y="5791200"/>
            <a:ext cx="7822350" cy="461665"/>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r>
              <a:rPr lang="en-US" altLang="x-none" dirty="0">
                <a:solidFill>
                  <a:schemeClr val="bg1"/>
                </a:solidFill>
              </a:rPr>
              <a:t>If you have files, </a:t>
            </a:r>
            <a:r>
              <a:rPr lang="en-US" altLang="x-none" dirty="0">
                <a:solidFill>
                  <a:srgbClr val="FF0000"/>
                </a:solidFill>
              </a:rPr>
              <a:t>ls</a:t>
            </a:r>
            <a:r>
              <a:rPr lang="en-US" altLang="x-none" dirty="0">
                <a:solidFill>
                  <a:schemeClr val="bg1"/>
                </a:solidFill>
              </a:rPr>
              <a:t> lists the </a:t>
            </a:r>
            <a:r>
              <a:rPr lang="en-US" altLang="x-none" sz="2000" dirty="0">
                <a:solidFill>
                  <a:schemeClr val="bg1"/>
                </a:solidFill>
                <a:latin typeface="Verdana" charset="0"/>
              </a:rPr>
              <a:t>names of files in the directory</a:t>
            </a:r>
            <a:endParaRPr lang="en-US" altLang="x-none" sz="2000" dirty="0">
              <a:solidFill>
                <a:schemeClr val="bg1"/>
              </a:solidFill>
            </a:endParaRPr>
          </a:p>
        </p:txBody>
      </p:sp>
      <p:pic>
        <p:nvPicPr>
          <p:cNvPr id="5" name="Picture 4">
            <a:extLst>
              <a:ext uri="{FF2B5EF4-FFF2-40B4-BE49-F238E27FC236}">
                <a16:creationId xmlns:a16="http://schemas.microsoft.com/office/drawing/2014/main" id="{F32CA565-ECC3-5740-8E3D-16C0C90F2ADF}"/>
              </a:ext>
            </a:extLst>
          </p:cNvPr>
          <p:cNvPicPr>
            <a:picLocks noChangeAspect="1"/>
          </p:cNvPicPr>
          <p:nvPr/>
        </p:nvPicPr>
        <p:blipFill>
          <a:blip r:embed="rId2"/>
          <a:stretch>
            <a:fillRect/>
          </a:stretch>
        </p:blipFill>
        <p:spPr>
          <a:xfrm>
            <a:off x="241300" y="2974033"/>
            <a:ext cx="8661400" cy="23368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3B6A6389-8D23-5C4D-934E-DFA98DCF699C}" type="slidenum">
              <a:rPr lang="en-US" altLang="x-none"/>
              <a:pPr/>
              <a:t>18</a:t>
            </a:fld>
            <a:endParaRPr lang="en-US" altLang="x-none"/>
          </a:p>
        </p:txBody>
      </p:sp>
      <p:sp>
        <p:nvSpPr>
          <p:cNvPr id="104450" name="Rectangle 2"/>
          <p:cNvSpPr>
            <a:spLocks noGrp="1" noChangeArrowheads="1"/>
          </p:cNvSpPr>
          <p:nvPr>
            <p:ph type="body" idx="1"/>
          </p:nvPr>
        </p:nvSpPr>
        <p:spPr>
          <a:xfrm>
            <a:off x="436974" y="297557"/>
            <a:ext cx="8153400" cy="895350"/>
          </a:xfrm>
        </p:spPr>
        <p:txBody>
          <a:bodyPr/>
          <a:lstStyle/>
          <a:p>
            <a:pPr>
              <a:buClr>
                <a:schemeClr val="accent2"/>
              </a:buClr>
            </a:pPr>
            <a:r>
              <a:rPr lang="en-US" altLang="x-none" sz="2400" dirty="0"/>
              <a:t>If you want a </a:t>
            </a:r>
            <a:r>
              <a:rPr lang="en-US" altLang="x-none" sz="2400" dirty="0">
                <a:solidFill>
                  <a:srgbClr val="FF3300"/>
                </a:solidFill>
              </a:rPr>
              <a:t>list of files</a:t>
            </a:r>
            <a:r>
              <a:rPr lang="en-US" altLang="x-none" sz="2400" dirty="0"/>
              <a:t> of a more active directory, try the </a:t>
            </a:r>
            <a:r>
              <a:rPr lang="en-US" altLang="x-none" sz="2400" dirty="0">
                <a:solidFill>
                  <a:schemeClr val="accent1"/>
                </a:solidFill>
              </a:rPr>
              <a:t>root directory</a:t>
            </a:r>
            <a:r>
              <a:rPr lang="en-US" altLang="x-none" sz="2400" dirty="0"/>
              <a:t>.</a:t>
            </a:r>
          </a:p>
        </p:txBody>
      </p:sp>
      <p:sp>
        <p:nvSpPr>
          <p:cNvPr id="104453" name="Text Box 5"/>
          <p:cNvSpPr txBox="1">
            <a:spLocks noChangeArrowheads="1"/>
          </p:cNvSpPr>
          <p:nvPr/>
        </p:nvSpPr>
        <p:spPr bwMode="auto">
          <a:xfrm>
            <a:off x="609599" y="3085366"/>
            <a:ext cx="79847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b="1" dirty="0"/>
              <a:t>“</a:t>
            </a:r>
            <a:r>
              <a:rPr lang="en-US" altLang="x-none" b="1" dirty="0">
                <a:solidFill>
                  <a:srgbClr val="FF0000"/>
                </a:solidFill>
              </a:rPr>
              <a:t>/</a:t>
            </a:r>
            <a:r>
              <a:rPr lang="en-US" altLang="x-none" b="1" dirty="0"/>
              <a:t>”</a:t>
            </a:r>
            <a:r>
              <a:rPr lang="en-US" altLang="x-none" dirty="0">
                <a:solidFill>
                  <a:srgbClr val="800080"/>
                </a:solidFill>
              </a:rPr>
              <a:t>  </a:t>
            </a:r>
            <a:r>
              <a:rPr lang="en-US" altLang="x-none" dirty="0"/>
              <a:t>is an argument saying what directory you want a list for. In </a:t>
            </a:r>
          </a:p>
          <a:p>
            <a:r>
              <a:rPr lang="en-US" altLang="x-none" dirty="0"/>
              <a:t>this case, it is the top level directory “/”</a:t>
            </a:r>
          </a:p>
        </p:txBody>
      </p:sp>
      <p:sp>
        <p:nvSpPr>
          <p:cNvPr id="104454" name="Text Box 6"/>
          <p:cNvSpPr txBox="1">
            <a:spLocks noChangeArrowheads="1"/>
          </p:cNvSpPr>
          <p:nvPr/>
        </p:nvSpPr>
        <p:spPr bwMode="auto">
          <a:xfrm>
            <a:off x="609599" y="3939952"/>
            <a:ext cx="79807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20000"/>
              </a:spcBef>
            </a:pPr>
            <a:r>
              <a:rPr lang="en-US" altLang="x-none" dirty="0"/>
              <a:t>Many commands have </a:t>
            </a:r>
            <a:r>
              <a:rPr lang="en-US" altLang="x-none" dirty="0">
                <a:solidFill>
                  <a:schemeClr val="accent6"/>
                </a:solidFill>
              </a:rPr>
              <a:t>options</a:t>
            </a:r>
            <a:r>
              <a:rPr lang="en-US" altLang="x-none" dirty="0"/>
              <a:t> in addition to arguments. Try:</a:t>
            </a:r>
          </a:p>
        </p:txBody>
      </p:sp>
      <p:sp>
        <p:nvSpPr>
          <p:cNvPr id="104455" name="Text Box 7"/>
          <p:cNvSpPr txBox="1">
            <a:spLocks noChangeArrowheads="1"/>
          </p:cNvSpPr>
          <p:nvPr/>
        </p:nvSpPr>
        <p:spPr bwMode="auto">
          <a:xfrm>
            <a:off x="821531" y="6276455"/>
            <a:ext cx="5294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dirty="0"/>
              <a:t>The </a:t>
            </a:r>
            <a:r>
              <a:rPr lang="en-US" altLang="x-none" b="1" dirty="0">
                <a:solidFill>
                  <a:srgbClr val="FF0000"/>
                </a:solidFill>
              </a:rPr>
              <a:t>-F</a:t>
            </a:r>
            <a:r>
              <a:rPr lang="en-US" altLang="x-none" b="1" dirty="0"/>
              <a:t> is an </a:t>
            </a:r>
            <a:r>
              <a:rPr lang="en-US" altLang="x-none" b="1" dirty="0">
                <a:solidFill>
                  <a:schemeClr val="accent2"/>
                </a:solidFill>
              </a:rPr>
              <a:t>option</a:t>
            </a:r>
            <a:r>
              <a:rPr lang="en-US" altLang="x-none" dirty="0"/>
              <a:t>. It displays </a:t>
            </a:r>
            <a:r>
              <a:rPr lang="en-US" altLang="x-none" b="1" dirty="0">
                <a:solidFill>
                  <a:srgbClr val="FF0000"/>
                </a:solidFill>
              </a:rPr>
              <a:t>f</a:t>
            </a:r>
            <a:r>
              <a:rPr lang="en-US" altLang="x-none" dirty="0"/>
              <a:t>ile </a:t>
            </a:r>
            <a:r>
              <a:rPr lang="en-US" altLang="x-none" dirty="0">
                <a:solidFill>
                  <a:srgbClr val="FF0000"/>
                </a:solidFill>
              </a:rPr>
              <a:t>types</a:t>
            </a:r>
            <a:r>
              <a:rPr lang="en-US" altLang="x-none" dirty="0"/>
              <a:t>.</a:t>
            </a:r>
          </a:p>
        </p:txBody>
      </p:sp>
      <p:pic>
        <p:nvPicPr>
          <p:cNvPr id="3" name="Picture 2">
            <a:extLst>
              <a:ext uri="{FF2B5EF4-FFF2-40B4-BE49-F238E27FC236}">
                <a16:creationId xmlns:a16="http://schemas.microsoft.com/office/drawing/2014/main" id="{37A8DBEA-3D22-4548-9328-A4E14D38C01B}"/>
              </a:ext>
            </a:extLst>
          </p:cNvPr>
          <p:cNvPicPr>
            <a:picLocks noChangeAspect="1"/>
          </p:cNvPicPr>
          <p:nvPr/>
        </p:nvPicPr>
        <p:blipFill>
          <a:blip r:embed="rId2"/>
          <a:stretch>
            <a:fillRect/>
          </a:stretch>
        </p:blipFill>
        <p:spPr>
          <a:xfrm>
            <a:off x="269286" y="1125699"/>
            <a:ext cx="8661400" cy="1981200"/>
          </a:xfrm>
          <a:prstGeom prst="rect">
            <a:avLst/>
          </a:prstGeom>
        </p:spPr>
      </p:pic>
      <p:pic>
        <p:nvPicPr>
          <p:cNvPr id="5" name="Picture 4">
            <a:extLst>
              <a:ext uri="{FF2B5EF4-FFF2-40B4-BE49-F238E27FC236}">
                <a16:creationId xmlns:a16="http://schemas.microsoft.com/office/drawing/2014/main" id="{A09CB239-0F80-2A49-AFCC-F060B966A3E2}"/>
              </a:ext>
            </a:extLst>
          </p:cNvPr>
          <p:cNvPicPr>
            <a:picLocks noChangeAspect="1"/>
          </p:cNvPicPr>
          <p:nvPr/>
        </p:nvPicPr>
        <p:blipFill>
          <a:blip r:embed="rId3"/>
          <a:stretch>
            <a:fillRect/>
          </a:stretch>
        </p:blipFill>
        <p:spPr>
          <a:xfrm>
            <a:off x="269286" y="4348436"/>
            <a:ext cx="8661400" cy="19812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4ADD480-E4A6-C746-84A6-B923F464EE8F}" type="slidenum">
              <a:rPr lang="en-US" altLang="x-none"/>
              <a:pPr/>
              <a:t>19</a:t>
            </a:fld>
            <a:endParaRPr lang="en-US" altLang="x-none"/>
          </a:p>
        </p:txBody>
      </p:sp>
      <p:sp>
        <p:nvSpPr>
          <p:cNvPr id="105474" name="Rectangle 2"/>
          <p:cNvSpPr>
            <a:spLocks noGrp="1" noChangeArrowheads="1"/>
          </p:cNvSpPr>
          <p:nvPr>
            <p:ph type="body" idx="1"/>
          </p:nvPr>
        </p:nvSpPr>
        <p:spPr>
          <a:xfrm>
            <a:off x="228600" y="431800"/>
            <a:ext cx="8686800" cy="3606800"/>
          </a:xfrm>
        </p:spPr>
        <p:txBody>
          <a:bodyPr/>
          <a:lstStyle/>
          <a:p>
            <a:pPr>
              <a:buClr>
                <a:schemeClr val="accent2"/>
              </a:buClr>
            </a:pPr>
            <a:r>
              <a:rPr lang="en-US" altLang="x-none" sz="2400" dirty="0"/>
              <a:t>An </a:t>
            </a:r>
            <a:r>
              <a:rPr lang="en-US" altLang="x-none" sz="2400" dirty="0">
                <a:solidFill>
                  <a:srgbClr val="66FF66"/>
                </a:solidFill>
              </a:rPr>
              <a:t>option</a:t>
            </a:r>
            <a:r>
              <a:rPr lang="en-US" altLang="x-none" sz="2400" dirty="0"/>
              <a:t> (sometimes called a </a:t>
            </a:r>
            <a:r>
              <a:rPr lang="en-US" altLang="x-none" sz="2400" dirty="0">
                <a:solidFill>
                  <a:schemeClr val="accent6"/>
                </a:solidFill>
              </a:rPr>
              <a:t>switch</a:t>
            </a:r>
            <a:r>
              <a:rPr lang="en-US" altLang="x-none" sz="2400" dirty="0"/>
              <a:t> or a </a:t>
            </a:r>
            <a:r>
              <a:rPr lang="en-US" altLang="x-none" sz="2400" dirty="0">
                <a:solidFill>
                  <a:schemeClr val="accent6"/>
                </a:solidFill>
              </a:rPr>
              <a:t>flag</a:t>
            </a:r>
            <a:r>
              <a:rPr lang="en-US" altLang="x-none" sz="2400" dirty="0"/>
              <a:t>) always starts with a </a:t>
            </a:r>
            <a:r>
              <a:rPr lang="en-US" altLang="x-none" sz="2400" b="1" dirty="0"/>
              <a:t>dash</a:t>
            </a:r>
            <a:r>
              <a:rPr lang="en-US" altLang="x-none" sz="2400" dirty="0"/>
              <a:t> “</a:t>
            </a:r>
            <a:r>
              <a:rPr lang="en-US" altLang="x-none" sz="2400" dirty="0">
                <a:solidFill>
                  <a:srgbClr val="FF0000"/>
                </a:solidFill>
              </a:rPr>
              <a:t>-</a:t>
            </a:r>
            <a:r>
              <a:rPr lang="en-US" altLang="x-none" sz="2400" dirty="0"/>
              <a:t>”</a:t>
            </a:r>
          </a:p>
          <a:p>
            <a:pPr>
              <a:buClr>
                <a:schemeClr val="accent2"/>
              </a:buClr>
            </a:pPr>
            <a:r>
              <a:rPr lang="en-US" altLang="x-none" sz="2400" dirty="0"/>
              <a:t>An option modifies how the program </a:t>
            </a:r>
            <a:r>
              <a:rPr lang="en-US" altLang="x-none" sz="2400" b="1" dirty="0"/>
              <a:t>runs</a:t>
            </a:r>
            <a:r>
              <a:rPr lang="en-US" altLang="x-none" sz="2400" dirty="0"/>
              <a:t>, but not what the program runs on.</a:t>
            </a:r>
          </a:p>
          <a:p>
            <a:pPr>
              <a:lnSpc>
                <a:spcPct val="80000"/>
              </a:lnSpc>
              <a:buClr>
                <a:schemeClr val="accent2"/>
              </a:buClr>
            </a:pPr>
            <a:r>
              <a:rPr lang="en-US" altLang="x-none" sz="2400" dirty="0"/>
              <a:t>For </a:t>
            </a:r>
            <a:r>
              <a:rPr lang="en-US" altLang="x-none" sz="2400" b="1" dirty="0">
                <a:solidFill>
                  <a:srgbClr val="FF0000"/>
                </a:solidFill>
              </a:rPr>
              <a:t>ls</a:t>
            </a:r>
            <a:r>
              <a:rPr lang="en-US" altLang="x-none" sz="2400" dirty="0"/>
              <a:t>, </a:t>
            </a:r>
            <a:r>
              <a:rPr lang="en-US" altLang="x-none" sz="2400" b="1" dirty="0">
                <a:solidFill>
                  <a:srgbClr val="FF0000"/>
                </a:solidFill>
              </a:rPr>
              <a:t>-F</a:t>
            </a:r>
            <a:r>
              <a:rPr lang="en-US" altLang="x-none" sz="2400" dirty="0"/>
              <a:t> is an </a:t>
            </a:r>
            <a:r>
              <a:rPr lang="en-US" altLang="x-none" sz="2400" b="1" dirty="0"/>
              <a:t>option</a:t>
            </a:r>
            <a:r>
              <a:rPr lang="en-US" altLang="x-none" sz="2400" dirty="0"/>
              <a:t> that lets you see which things are </a:t>
            </a:r>
            <a:r>
              <a:rPr lang="en-US" altLang="x-none" sz="2400" b="1" dirty="0"/>
              <a:t>directories</a:t>
            </a:r>
            <a:r>
              <a:rPr lang="en-US" altLang="x-none" sz="2400" dirty="0"/>
              <a:t>, which ones are special </a:t>
            </a:r>
            <a:r>
              <a:rPr lang="en-US" altLang="x-none" sz="2400" b="1" dirty="0"/>
              <a:t>files</a:t>
            </a:r>
            <a:r>
              <a:rPr lang="en-US" altLang="x-none" sz="2400" dirty="0"/>
              <a:t>, which are </a:t>
            </a:r>
            <a:r>
              <a:rPr lang="en-US" altLang="x-none" sz="2400" b="1" dirty="0"/>
              <a:t>programs</a:t>
            </a:r>
            <a:r>
              <a:rPr lang="en-US" altLang="x-none" sz="2400" dirty="0"/>
              <a:t>, and which are normal files.  </a:t>
            </a:r>
          </a:p>
          <a:p>
            <a:pPr>
              <a:lnSpc>
                <a:spcPct val="80000"/>
              </a:lnSpc>
              <a:buClr>
                <a:schemeClr val="accent2"/>
              </a:buClr>
            </a:pPr>
            <a:r>
              <a:rPr lang="en-US" altLang="x-none" sz="2400" dirty="0"/>
              <a:t>Anything with a trailing </a:t>
            </a:r>
            <a:r>
              <a:rPr lang="en-US" altLang="x-none" sz="2400" b="1" dirty="0"/>
              <a:t>slash</a:t>
            </a:r>
            <a:r>
              <a:rPr lang="en-US" altLang="x-none" sz="2400" b="1" dirty="0">
                <a:solidFill>
                  <a:srgbClr val="800000"/>
                </a:solidFill>
              </a:rPr>
              <a:t> </a:t>
            </a:r>
            <a:r>
              <a:rPr lang="en-US" altLang="x-none" sz="2400" b="1" dirty="0"/>
              <a:t>“</a:t>
            </a:r>
            <a:r>
              <a:rPr lang="en-US" altLang="x-none" sz="2400" b="1" dirty="0">
                <a:solidFill>
                  <a:srgbClr val="FF0000"/>
                </a:solidFill>
              </a:rPr>
              <a:t>/</a:t>
            </a:r>
            <a:r>
              <a:rPr lang="en-US" altLang="x-none" sz="2400" b="1" dirty="0"/>
              <a:t>”</a:t>
            </a:r>
            <a:r>
              <a:rPr lang="en-US" altLang="x-none" sz="2400" dirty="0"/>
              <a:t> is a </a:t>
            </a:r>
            <a:r>
              <a:rPr lang="en-US" altLang="x-none" sz="2400" b="1" dirty="0"/>
              <a:t>directory</a:t>
            </a:r>
            <a:r>
              <a:rPr lang="en-US" altLang="x-none" sz="2400" dirty="0"/>
              <a:t>.</a:t>
            </a:r>
          </a:p>
          <a:p>
            <a:pPr>
              <a:lnSpc>
                <a:spcPct val="80000"/>
              </a:lnSpc>
              <a:buClr>
                <a:schemeClr val="accent2"/>
              </a:buClr>
            </a:pPr>
            <a:r>
              <a:rPr lang="en-US" altLang="x-none" sz="2400" dirty="0">
                <a:solidFill>
                  <a:srgbClr val="FF0000"/>
                </a:solidFill>
              </a:rPr>
              <a:t>ls -l file*</a:t>
            </a:r>
            <a:r>
              <a:rPr lang="en-US" altLang="x-none" sz="2400" dirty="0"/>
              <a:t> displays files starting with “</a:t>
            </a:r>
            <a:r>
              <a:rPr lang="en-US" altLang="x-none" sz="2400" dirty="0">
                <a:solidFill>
                  <a:schemeClr val="accent2"/>
                </a:solidFill>
              </a:rPr>
              <a:t>file</a:t>
            </a:r>
            <a:r>
              <a:rPr lang="en-US" altLang="x-none" sz="2400" dirty="0"/>
              <a:t>” </a:t>
            </a:r>
          </a:p>
          <a:p>
            <a:pPr>
              <a:lnSpc>
                <a:spcPct val="80000"/>
              </a:lnSpc>
              <a:buClr>
                <a:schemeClr val="accent2"/>
              </a:buClr>
            </a:pPr>
            <a:r>
              <a:rPr lang="en-US" altLang="x-none" sz="2400" dirty="0">
                <a:solidFill>
                  <a:srgbClr val="FF0000"/>
                </a:solidFill>
              </a:rPr>
              <a:t>ls –l</a:t>
            </a:r>
            <a:r>
              <a:rPr lang="en-US" altLang="x-none" sz="2400" dirty="0"/>
              <a:t> displays all details (we’ll discuss these details in a bit)</a:t>
            </a:r>
          </a:p>
        </p:txBody>
      </p:sp>
      <p:sp>
        <p:nvSpPr>
          <p:cNvPr id="105475" name="Text Box 3"/>
          <p:cNvSpPr txBox="1">
            <a:spLocks noChangeArrowheads="1"/>
          </p:cNvSpPr>
          <p:nvPr/>
        </p:nvSpPr>
        <p:spPr bwMode="auto">
          <a:xfrm>
            <a:off x="441325" y="6400800"/>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altLang="x-none" sz="1400" b="1" i="1">
              <a:solidFill>
                <a:schemeClr val="accent2"/>
              </a:solidFill>
            </a:endParaRPr>
          </a:p>
        </p:txBody>
      </p:sp>
      <p:pic>
        <p:nvPicPr>
          <p:cNvPr id="105476" name="Picture 4"/>
          <p:cNvPicPr>
            <a:picLocks noChangeAspect="1" noChangeArrowheads="1"/>
          </p:cNvPicPr>
          <p:nvPr/>
        </p:nvPicPr>
        <p:blipFill>
          <a:blip r:embed="rId2"/>
          <a:stretch>
            <a:fillRect/>
          </a:stretch>
        </p:blipFill>
        <p:spPr bwMode="auto">
          <a:xfrm>
            <a:off x="351961" y="4082444"/>
            <a:ext cx="8563439" cy="23103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B35D71-24EB-0546-A3C9-E176B6A734ED}" type="slidenum">
              <a:rPr lang="en-US" altLang="x-none"/>
              <a:pPr/>
              <a:t>2</a:t>
            </a:fld>
            <a:endParaRPr lang="en-US" altLang="x-none"/>
          </a:p>
        </p:txBody>
      </p:sp>
      <p:sp>
        <p:nvSpPr>
          <p:cNvPr id="7170" name="Rectangle 2"/>
          <p:cNvSpPr>
            <a:spLocks noGrp="1" noChangeArrowheads="1"/>
          </p:cNvSpPr>
          <p:nvPr>
            <p:ph type="title"/>
          </p:nvPr>
        </p:nvSpPr>
        <p:spPr>
          <a:xfrm>
            <a:off x="685800" y="609600"/>
            <a:ext cx="4191000" cy="609600"/>
          </a:xfrm>
        </p:spPr>
        <p:txBody>
          <a:bodyPr/>
          <a:lstStyle/>
          <a:p>
            <a:pPr algn="l">
              <a:buFontTx/>
              <a:buChar char="•"/>
            </a:pPr>
            <a:r>
              <a:rPr lang="en-US" altLang="x-none" sz="3600">
                <a:solidFill>
                  <a:srgbClr val="FFCC00"/>
                </a:solidFill>
              </a:rPr>
              <a:t> </a:t>
            </a:r>
            <a:r>
              <a:rPr lang="en-US" altLang="x-none" sz="2800" b="1">
                <a:solidFill>
                  <a:srgbClr val="FF0000"/>
                </a:solidFill>
                <a:latin typeface="Arial" charset="0"/>
              </a:rPr>
              <a:t>What We Will Learn</a:t>
            </a:r>
          </a:p>
        </p:txBody>
      </p:sp>
      <p:sp>
        <p:nvSpPr>
          <p:cNvPr id="7173" name="Line 5"/>
          <p:cNvSpPr>
            <a:spLocks noChangeShapeType="1"/>
          </p:cNvSpPr>
          <p:nvPr/>
        </p:nvSpPr>
        <p:spPr bwMode="auto">
          <a:xfrm>
            <a:off x="1066800" y="1371600"/>
            <a:ext cx="4267200" cy="0"/>
          </a:xfrm>
          <a:prstGeom prst="line">
            <a:avLst/>
          </a:prstGeom>
          <a:noFill/>
          <a:ln w="12700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7174" name="Rectangle 6"/>
          <p:cNvSpPr>
            <a:spLocks noGrp="1" noChangeArrowheads="1"/>
          </p:cNvSpPr>
          <p:nvPr>
            <p:ph type="body" idx="1"/>
          </p:nvPr>
        </p:nvSpPr>
        <p:spPr>
          <a:xfrm>
            <a:off x="990600" y="1828800"/>
            <a:ext cx="7772400" cy="3083921"/>
          </a:xfrm>
          <a:noFill/>
          <a:ln/>
        </p:spPr>
        <p:txBody>
          <a:bodyPr>
            <a:spAutoFit/>
          </a:bodyPr>
          <a:lstStyle/>
          <a:p>
            <a:pPr>
              <a:buClr>
                <a:srgbClr val="3399FF"/>
              </a:buClr>
            </a:pPr>
            <a:r>
              <a:rPr lang="en-US" altLang="x-none" sz="3600" dirty="0"/>
              <a:t>The fundamental commands of the </a:t>
            </a:r>
            <a:r>
              <a:rPr lang="en-US" altLang="x-none" sz="3600" dirty="0">
                <a:solidFill>
                  <a:srgbClr val="800000"/>
                </a:solidFill>
              </a:rPr>
              <a:t>Unix</a:t>
            </a:r>
            <a:r>
              <a:rPr lang="en-US" altLang="x-none" sz="3600" dirty="0">
                <a:solidFill>
                  <a:schemeClr val="bg1"/>
                </a:solidFill>
              </a:rPr>
              <a:t> </a:t>
            </a:r>
            <a:r>
              <a:rPr lang="en-US" altLang="x-none" sz="3600" dirty="0"/>
              <a:t>operating system.</a:t>
            </a:r>
          </a:p>
          <a:p>
            <a:pPr>
              <a:buClr>
                <a:srgbClr val="3399FF"/>
              </a:buClr>
            </a:pPr>
            <a:endParaRPr lang="en-US" altLang="x-none" sz="3600" dirty="0"/>
          </a:p>
          <a:p>
            <a:pPr>
              <a:buClr>
                <a:srgbClr val="3399FF"/>
              </a:buClr>
              <a:buFont typeface="Wingdings" pitchFamily="2" charset="2"/>
              <a:buChar char="v"/>
            </a:pPr>
            <a:r>
              <a:rPr lang="en-US" altLang="x-none" sz="3600" dirty="0"/>
              <a:t>Everything here is also applicable to the </a:t>
            </a:r>
            <a:r>
              <a:rPr lang="en-US" altLang="x-none" sz="3600" b="1" dirty="0">
                <a:solidFill>
                  <a:schemeClr val="accent2"/>
                </a:solidFill>
              </a:rPr>
              <a:t>Linux operating system</a:t>
            </a:r>
            <a:r>
              <a:rPr lang="en-US" altLang="x-none" sz="3600" dirty="0"/>
              <a:t>.</a:t>
            </a:r>
          </a:p>
        </p:txBody>
      </p:sp>
      <p:pic>
        <p:nvPicPr>
          <p:cNvPr id="7175" name="Picture 7" descr="sit3-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953000"/>
            <a:ext cx="10366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92E918D-39FE-6547-85FB-1DA5945451E9}" type="slidenum">
              <a:rPr lang="en-US" altLang="x-none"/>
              <a:pPr/>
              <a:t>20</a:t>
            </a:fld>
            <a:endParaRPr lang="en-US" altLang="x-none"/>
          </a:p>
        </p:txBody>
      </p:sp>
      <p:sp>
        <p:nvSpPr>
          <p:cNvPr id="107522" name="Rectangle 2"/>
          <p:cNvSpPr>
            <a:spLocks noGrp="1" noChangeArrowheads="1"/>
          </p:cNvSpPr>
          <p:nvPr>
            <p:ph type="body" idx="1"/>
          </p:nvPr>
        </p:nvSpPr>
        <p:spPr>
          <a:xfrm>
            <a:off x="685800" y="1219200"/>
            <a:ext cx="7467600" cy="3581400"/>
          </a:xfrm>
        </p:spPr>
        <p:txBody>
          <a:bodyPr/>
          <a:lstStyle/>
          <a:p>
            <a:pPr>
              <a:buClr>
                <a:schemeClr val="accent2"/>
              </a:buClr>
            </a:pPr>
            <a:r>
              <a:rPr lang="en-US" altLang="x-none" sz="2800" dirty="0"/>
              <a:t>Many </a:t>
            </a:r>
            <a:r>
              <a:rPr lang="en-US" altLang="x-none" sz="2800" dirty="0" err="1"/>
              <a:t>unix</a:t>
            </a:r>
            <a:r>
              <a:rPr lang="en-US" altLang="x-none" sz="2800" dirty="0"/>
              <a:t> commands are like </a:t>
            </a:r>
            <a:r>
              <a:rPr lang="en-US" altLang="x-none" sz="2800" dirty="0">
                <a:solidFill>
                  <a:srgbClr val="FF0000"/>
                </a:solidFill>
              </a:rPr>
              <a:t>ls</a:t>
            </a:r>
            <a:r>
              <a:rPr lang="en-US" altLang="x-none" sz="2800" dirty="0"/>
              <a:t>.  </a:t>
            </a:r>
          </a:p>
          <a:p>
            <a:pPr lvl="1">
              <a:buClr>
                <a:schemeClr val="accent2"/>
              </a:buClr>
            </a:pPr>
            <a:r>
              <a:rPr lang="en-US" altLang="x-none" sz="2400" dirty="0"/>
              <a:t>They have </a:t>
            </a:r>
            <a:r>
              <a:rPr lang="en-US" altLang="x-none" sz="2400" b="1" dirty="0"/>
              <a:t>options</a:t>
            </a:r>
            <a:r>
              <a:rPr lang="en-US" altLang="x-none" sz="2400" dirty="0"/>
              <a:t>, which are generally one character after a dash, and they have </a:t>
            </a:r>
            <a:r>
              <a:rPr lang="en-US" altLang="x-none" sz="2400" b="1" dirty="0"/>
              <a:t>arguments</a:t>
            </a:r>
            <a:r>
              <a:rPr lang="en-US" altLang="x-none" sz="2400" dirty="0"/>
              <a:t>.</a:t>
            </a:r>
          </a:p>
          <a:p>
            <a:pPr>
              <a:buClr>
                <a:schemeClr val="accent2"/>
              </a:buClr>
            </a:pPr>
            <a:endParaRPr lang="en-US" altLang="x-none" sz="1600" dirty="0"/>
          </a:p>
          <a:p>
            <a:pPr>
              <a:buClr>
                <a:schemeClr val="accent2"/>
              </a:buClr>
            </a:pPr>
            <a:r>
              <a:rPr lang="en-US" altLang="x-none" sz="2800" dirty="0"/>
              <a:t>  Unlike ls, some commands </a:t>
            </a:r>
            <a:r>
              <a:rPr lang="en-US" altLang="x-none" sz="2800" i="1" dirty="0"/>
              <a:t>require</a:t>
            </a:r>
            <a:r>
              <a:rPr lang="en-US" altLang="x-none" sz="2800" dirty="0"/>
              <a:t> certain arguments and/or options.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3E3FE869-AA1C-B541-BB9B-8DB015D75FA2}" type="slidenum">
              <a:rPr lang="en-US" altLang="x-none"/>
              <a:pPr/>
              <a:t>21</a:t>
            </a:fld>
            <a:endParaRPr lang="en-US" altLang="x-none"/>
          </a:p>
        </p:txBody>
      </p:sp>
      <p:sp>
        <p:nvSpPr>
          <p:cNvPr id="108546" name="Rectangle 2"/>
          <p:cNvSpPr>
            <a:spLocks noGrp="1" noChangeArrowheads="1"/>
          </p:cNvSpPr>
          <p:nvPr>
            <p:ph type="body" idx="1"/>
          </p:nvPr>
        </p:nvSpPr>
        <p:spPr>
          <a:xfrm>
            <a:off x="685800" y="1371600"/>
            <a:ext cx="8001000" cy="2209800"/>
          </a:xfrm>
        </p:spPr>
        <p:txBody>
          <a:bodyPr/>
          <a:lstStyle/>
          <a:p>
            <a:pPr>
              <a:buClr>
                <a:schemeClr val="accent2"/>
              </a:buClr>
            </a:pPr>
            <a:r>
              <a:rPr lang="en-US" altLang="x-none" sz="2800" b="1" dirty="0" err="1">
                <a:solidFill>
                  <a:srgbClr val="FF0000"/>
                </a:solidFill>
              </a:rPr>
              <a:t>pwd</a:t>
            </a:r>
            <a:r>
              <a:rPr lang="en-US" altLang="x-none" sz="2800" dirty="0"/>
              <a:t> (</a:t>
            </a:r>
            <a:r>
              <a:rPr lang="en-US" altLang="x-none" sz="2800" b="1" dirty="0">
                <a:solidFill>
                  <a:srgbClr val="FF0000"/>
                </a:solidFill>
              </a:rPr>
              <a:t>p</a:t>
            </a:r>
            <a:r>
              <a:rPr lang="en-US" altLang="x-none" sz="2800" dirty="0"/>
              <a:t>resent </a:t>
            </a:r>
            <a:r>
              <a:rPr lang="en-US" altLang="x-none" sz="2800" b="1" dirty="0">
                <a:solidFill>
                  <a:srgbClr val="FF0000"/>
                </a:solidFill>
              </a:rPr>
              <a:t>w</a:t>
            </a:r>
            <a:r>
              <a:rPr lang="en-US" altLang="x-none" sz="2800" dirty="0"/>
              <a:t>orking </a:t>
            </a:r>
            <a:r>
              <a:rPr lang="en-US" altLang="x-none" sz="2800" b="1" dirty="0">
                <a:solidFill>
                  <a:srgbClr val="FF0000"/>
                </a:solidFill>
              </a:rPr>
              <a:t>d</a:t>
            </a:r>
            <a:r>
              <a:rPr lang="en-US" altLang="x-none" sz="2800" dirty="0"/>
              <a:t>irectory) tells you your current directory.</a:t>
            </a:r>
            <a:r>
              <a:rPr lang="en-US" altLang="x-none" sz="2400" dirty="0"/>
              <a:t>  </a:t>
            </a:r>
          </a:p>
          <a:p>
            <a:pPr lvl="1"/>
            <a:r>
              <a:rPr lang="en-US" altLang="x-none" sz="2400" i="1" dirty="0"/>
              <a:t>Most commands act, by default, on the current directory.  For instance, </a:t>
            </a:r>
            <a:r>
              <a:rPr lang="en-US" altLang="x-none" sz="2400" i="1" dirty="0">
                <a:solidFill>
                  <a:srgbClr val="FF0000"/>
                </a:solidFill>
              </a:rPr>
              <a:t>ls</a:t>
            </a:r>
            <a:r>
              <a:rPr lang="en-US" altLang="x-none" sz="2400" i="1" dirty="0"/>
              <a:t> without any arguments displays the contents of the current directory.</a:t>
            </a:r>
          </a:p>
        </p:txBody>
      </p:sp>
      <p:sp>
        <p:nvSpPr>
          <p:cNvPr id="108548" name="Rectangle 4"/>
          <p:cNvSpPr>
            <a:spLocks noChangeArrowheads="1"/>
          </p:cNvSpPr>
          <p:nvPr/>
        </p:nvSpPr>
        <p:spPr bwMode="auto">
          <a:xfrm>
            <a:off x="381000" y="457200"/>
            <a:ext cx="152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marL="457200" fontAlgn="base">
              <a:spcBef>
                <a:spcPct val="0"/>
              </a:spcBef>
              <a:spcAft>
                <a:spcPct val="0"/>
              </a:spcAft>
              <a:defRPr sz="2400">
                <a:solidFill>
                  <a:schemeClr val="tx1"/>
                </a:solidFill>
                <a:latin typeface="Times New Roman" charset="0"/>
              </a:defRPr>
            </a:lvl6pPr>
            <a:lvl7pPr marL="914400" fontAlgn="base">
              <a:spcBef>
                <a:spcPct val="0"/>
              </a:spcBef>
              <a:spcAft>
                <a:spcPct val="0"/>
              </a:spcAft>
              <a:defRPr sz="2400">
                <a:solidFill>
                  <a:schemeClr val="tx1"/>
                </a:solidFill>
                <a:latin typeface="Times New Roman" charset="0"/>
              </a:defRPr>
            </a:lvl7pPr>
            <a:lvl8pPr marL="1371600" fontAlgn="base">
              <a:spcBef>
                <a:spcPct val="0"/>
              </a:spcBef>
              <a:spcAft>
                <a:spcPct val="0"/>
              </a:spcAft>
              <a:defRPr sz="2400">
                <a:solidFill>
                  <a:schemeClr val="tx1"/>
                </a:solidFill>
                <a:latin typeface="Times New Roman" charset="0"/>
              </a:defRPr>
            </a:lvl8pPr>
            <a:lvl9pPr marL="1828800" fontAlgn="base">
              <a:spcBef>
                <a:spcPct val="0"/>
              </a:spcBef>
              <a:spcAft>
                <a:spcPct val="0"/>
              </a:spcAft>
              <a:defRPr sz="2400">
                <a:solidFill>
                  <a:schemeClr val="tx1"/>
                </a:solidFill>
                <a:latin typeface="Times New Roman" charset="0"/>
              </a:defRPr>
            </a:lvl9pPr>
          </a:lstStyle>
          <a:p>
            <a:pPr>
              <a:buClr>
                <a:schemeClr val="accent2"/>
              </a:buClr>
              <a:buFontTx/>
              <a:buChar char="•"/>
            </a:pPr>
            <a:r>
              <a:rPr lang="en-US" altLang="x-none" sz="3600">
                <a:solidFill>
                  <a:srgbClr val="FF0000"/>
                </a:solidFill>
                <a:effectLst>
                  <a:outerShdw blurRad="38100" dist="38100" dir="2700000" algn="tl">
                    <a:srgbClr val="C0C0C0"/>
                  </a:outerShdw>
                </a:effectLst>
              </a:rPr>
              <a:t> pwd</a:t>
            </a:r>
            <a:endParaRPr lang="en-US" altLang="x-none" sz="3600">
              <a:solidFill>
                <a:schemeClr val="accent2"/>
              </a:solidFill>
              <a:effectLst>
                <a:outerShdw blurRad="38100" dist="38100" dir="2700000" algn="tl">
                  <a:srgbClr val="C0C0C0"/>
                </a:outerShdw>
              </a:effectLst>
            </a:endParaRPr>
          </a:p>
        </p:txBody>
      </p:sp>
      <p:sp>
        <p:nvSpPr>
          <p:cNvPr id="108549" name="Line 5"/>
          <p:cNvSpPr>
            <a:spLocks noChangeShapeType="1"/>
          </p:cNvSpPr>
          <p:nvPr/>
        </p:nvSpPr>
        <p:spPr bwMode="auto">
          <a:xfrm>
            <a:off x="762000" y="1066800"/>
            <a:ext cx="12192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8550" name="Text Box 6"/>
          <p:cNvSpPr txBox="1">
            <a:spLocks noChangeArrowheads="1"/>
          </p:cNvSpPr>
          <p:nvPr/>
        </p:nvSpPr>
        <p:spPr bwMode="auto">
          <a:xfrm>
            <a:off x="533400" y="3581400"/>
            <a:ext cx="9128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b="1">
                <a:solidFill>
                  <a:srgbClr val="FF0000"/>
                </a:solidFill>
                <a:latin typeface="Arial" charset="0"/>
              </a:rPr>
              <a:t>cd</a:t>
            </a:r>
          </a:p>
        </p:txBody>
      </p:sp>
      <p:sp>
        <p:nvSpPr>
          <p:cNvPr id="108551" name="Line 7"/>
          <p:cNvSpPr>
            <a:spLocks noChangeShapeType="1"/>
          </p:cNvSpPr>
          <p:nvPr/>
        </p:nvSpPr>
        <p:spPr bwMode="auto">
          <a:xfrm>
            <a:off x="914400" y="4191000"/>
            <a:ext cx="9144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8552" name="Rectangle 8"/>
          <p:cNvSpPr>
            <a:spLocks noChangeArrowheads="1"/>
          </p:cNvSpPr>
          <p:nvPr/>
        </p:nvSpPr>
        <p:spPr bwMode="auto">
          <a:xfrm>
            <a:off x="762000" y="4191000"/>
            <a:ext cx="7924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fontAlgn="base">
              <a:spcBef>
                <a:spcPct val="0"/>
              </a:spcBef>
              <a:spcAft>
                <a:spcPct val="0"/>
              </a:spcAft>
              <a:defRPr sz="2400">
                <a:solidFill>
                  <a:schemeClr val="tx1"/>
                </a:solidFill>
                <a:latin typeface="Times New Roman" charset="0"/>
              </a:defRPr>
            </a:lvl6pPr>
            <a:lvl7pPr marL="2971800" indent="-228600" fontAlgn="base">
              <a:spcBef>
                <a:spcPct val="0"/>
              </a:spcBef>
              <a:spcAft>
                <a:spcPct val="0"/>
              </a:spcAft>
              <a:defRPr sz="2400">
                <a:solidFill>
                  <a:schemeClr val="tx1"/>
                </a:solidFill>
                <a:latin typeface="Times New Roman" charset="0"/>
              </a:defRPr>
            </a:lvl7pPr>
            <a:lvl8pPr marL="3429000" indent="-228600" fontAlgn="base">
              <a:spcBef>
                <a:spcPct val="0"/>
              </a:spcBef>
              <a:spcAft>
                <a:spcPct val="0"/>
              </a:spcAft>
              <a:defRPr sz="2400">
                <a:solidFill>
                  <a:schemeClr val="tx1"/>
                </a:solidFill>
                <a:latin typeface="Times New Roman" charset="0"/>
              </a:defRPr>
            </a:lvl8pPr>
            <a:lvl9pPr marL="3886200" indent="-228600" fontAlgn="base">
              <a:spcBef>
                <a:spcPct val="0"/>
              </a:spcBef>
              <a:spcAft>
                <a:spcPct val="0"/>
              </a:spcAft>
              <a:defRPr sz="2400">
                <a:solidFill>
                  <a:schemeClr val="tx1"/>
                </a:solidFill>
                <a:latin typeface="Times New Roman" charset="0"/>
              </a:defRPr>
            </a:lvl9pPr>
          </a:lstStyle>
          <a:p>
            <a:pPr>
              <a:spcBef>
                <a:spcPct val="20000"/>
              </a:spcBef>
              <a:buClr>
                <a:schemeClr val="accent2"/>
              </a:buClr>
              <a:buFontTx/>
              <a:buChar char="•"/>
            </a:pPr>
            <a:r>
              <a:rPr lang="en-US" altLang="x-none" sz="2800" b="1">
                <a:solidFill>
                  <a:srgbClr val="FF0000"/>
                </a:solidFill>
              </a:rPr>
              <a:t>cd</a:t>
            </a:r>
            <a:r>
              <a:rPr lang="en-US" altLang="x-none" sz="2800"/>
              <a:t> </a:t>
            </a:r>
            <a:r>
              <a:rPr lang="en-US" altLang="x-none"/>
              <a:t>is used to </a:t>
            </a:r>
            <a:r>
              <a:rPr lang="en-US" altLang="x-none" b="1">
                <a:solidFill>
                  <a:srgbClr val="FF0000"/>
                </a:solidFill>
              </a:rPr>
              <a:t>c</a:t>
            </a:r>
            <a:r>
              <a:rPr lang="en-US" altLang="x-none"/>
              <a:t>hange </a:t>
            </a:r>
            <a:r>
              <a:rPr lang="en-US" altLang="x-none" b="1">
                <a:solidFill>
                  <a:srgbClr val="FF0000"/>
                </a:solidFill>
              </a:rPr>
              <a:t>d</a:t>
            </a:r>
            <a:r>
              <a:rPr lang="en-US" altLang="x-none"/>
              <a:t>irectories.</a:t>
            </a:r>
          </a:p>
          <a:p>
            <a:pPr>
              <a:spcBef>
                <a:spcPct val="20000"/>
              </a:spcBef>
              <a:buClr>
                <a:schemeClr val="accent2"/>
              </a:buClr>
              <a:buFontTx/>
              <a:buChar char="•"/>
            </a:pPr>
            <a:r>
              <a:rPr lang="en-US" altLang="x-none"/>
              <a:t>The format of this command :</a:t>
            </a:r>
          </a:p>
          <a:p>
            <a:pPr lvl="1">
              <a:spcBef>
                <a:spcPct val="20000"/>
              </a:spcBef>
              <a:buClr>
                <a:schemeClr val="accent2"/>
              </a:buClr>
            </a:pPr>
            <a:r>
              <a:rPr lang="en-US" altLang="x-none"/>
              <a:t> </a:t>
            </a:r>
            <a:r>
              <a:rPr lang="en-US" altLang="x-none">
                <a:solidFill>
                  <a:srgbClr val="FF0000"/>
                </a:solidFill>
                <a:latin typeface="Arial" charset="0"/>
              </a:rPr>
              <a:t>cd new-directory</a:t>
            </a:r>
            <a:r>
              <a:rPr lang="en-US" altLang="x-none">
                <a:latin typeface="Arial" charset="0"/>
              </a:rPr>
              <a:t> </a:t>
            </a:r>
            <a:r>
              <a:rPr lang="en-US" altLang="x-none"/>
              <a:t>(where </a:t>
            </a:r>
            <a:r>
              <a:rPr lang="en-US" altLang="x-none">
                <a:latin typeface="Arial" charset="0"/>
              </a:rPr>
              <a:t>new-directory </a:t>
            </a:r>
            <a:r>
              <a:rPr lang="en-US" altLang="x-none"/>
              <a:t>is the name of the new directory you want).</a:t>
            </a:r>
            <a:endParaRPr lang="en-US" altLang="x-none" i="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AF7C4F4C-680B-C64E-B3AC-C11ED403239B}" type="slidenum">
              <a:rPr lang="en-US" altLang="x-none"/>
              <a:pPr/>
              <a:t>22</a:t>
            </a:fld>
            <a:endParaRPr lang="en-US" altLang="x-none"/>
          </a:p>
        </p:txBody>
      </p:sp>
      <p:sp>
        <p:nvSpPr>
          <p:cNvPr id="110594" name="Rectangle 2"/>
          <p:cNvSpPr>
            <a:spLocks noGrp="1" noChangeArrowheads="1"/>
          </p:cNvSpPr>
          <p:nvPr>
            <p:ph type="body" idx="1"/>
          </p:nvPr>
        </p:nvSpPr>
        <p:spPr>
          <a:xfrm>
            <a:off x="533400" y="1295400"/>
            <a:ext cx="7543800" cy="1295400"/>
          </a:xfrm>
        </p:spPr>
        <p:txBody>
          <a:bodyPr/>
          <a:lstStyle/>
          <a:p>
            <a:pPr>
              <a:buFontTx/>
              <a:buNone/>
            </a:pPr>
            <a:r>
              <a:rPr lang="en-US" altLang="x-none" sz="2400" dirty="0" err="1">
                <a:solidFill>
                  <a:srgbClr val="FF0000"/>
                </a:solidFill>
              </a:rPr>
              <a:t>mkdir</a:t>
            </a:r>
            <a:r>
              <a:rPr lang="en-US" altLang="x-none" sz="2400" dirty="0">
                <a:solidFill>
                  <a:srgbClr val="FF0000"/>
                </a:solidFill>
              </a:rPr>
              <a:t> </a:t>
            </a:r>
            <a:r>
              <a:rPr lang="en-US" altLang="x-none" sz="2400" dirty="0"/>
              <a:t>(</a:t>
            </a:r>
            <a:r>
              <a:rPr lang="en-US" altLang="x-none" sz="2400" b="1" dirty="0">
                <a:solidFill>
                  <a:srgbClr val="FF0000"/>
                </a:solidFill>
              </a:rPr>
              <a:t>m</a:t>
            </a:r>
            <a:r>
              <a:rPr lang="en-US" altLang="x-none" sz="2400" dirty="0"/>
              <a:t>a</a:t>
            </a:r>
            <a:r>
              <a:rPr lang="en-US" altLang="x-none" sz="2400" b="1" dirty="0">
                <a:solidFill>
                  <a:srgbClr val="FF0000"/>
                </a:solidFill>
              </a:rPr>
              <a:t>k</a:t>
            </a:r>
            <a:r>
              <a:rPr lang="en-US" altLang="x-none" sz="2400" dirty="0"/>
              <a:t>e </a:t>
            </a:r>
            <a:r>
              <a:rPr lang="en-US" altLang="x-none" sz="2400" b="1" dirty="0">
                <a:solidFill>
                  <a:srgbClr val="FF0000"/>
                </a:solidFill>
              </a:rPr>
              <a:t>dir</a:t>
            </a:r>
            <a:r>
              <a:rPr lang="en-US" altLang="x-none" sz="2400" dirty="0"/>
              <a:t>ectory) is used to create a new directory, </a:t>
            </a:r>
          </a:p>
          <a:p>
            <a:pPr>
              <a:buClr>
                <a:schemeClr val="accent2"/>
              </a:buClr>
            </a:pPr>
            <a:r>
              <a:rPr lang="en-US" altLang="x-none" sz="2400" dirty="0"/>
              <a:t>It can take more than one argument, interpreting each argument as another directory to create.</a:t>
            </a:r>
          </a:p>
          <a:p>
            <a:pPr>
              <a:buClr>
                <a:schemeClr val="accent2"/>
              </a:buClr>
            </a:pPr>
            <a:r>
              <a:rPr lang="en-US" altLang="x-none" sz="2400" dirty="0"/>
              <a:t>By default, it will create the new directory as a subdirectory of the current directory</a:t>
            </a:r>
          </a:p>
          <a:p>
            <a:pPr>
              <a:buClr>
                <a:schemeClr val="accent2"/>
              </a:buClr>
            </a:pPr>
            <a:endParaRPr lang="en-US" altLang="x-none" sz="2400" dirty="0"/>
          </a:p>
        </p:txBody>
      </p:sp>
      <p:sp>
        <p:nvSpPr>
          <p:cNvPr id="110596" name="Rectangle 4"/>
          <p:cNvSpPr>
            <a:spLocks noChangeArrowheads="1"/>
          </p:cNvSpPr>
          <p:nvPr/>
        </p:nvSpPr>
        <p:spPr bwMode="auto">
          <a:xfrm>
            <a:off x="381000" y="457200"/>
            <a:ext cx="1905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marL="457200" fontAlgn="base">
              <a:spcBef>
                <a:spcPct val="0"/>
              </a:spcBef>
              <a:spcAft>
                <a:spcPct val="0"/>
              </a:spcAft>
              <a:defRPr sz="2400">
                <a:solidFill>
                  <a:schemeClr val="tx1"/>
                </a:solidFill>
                <a:latin typeface="Times New Roman" charset="0"/>
              </a:defRPr>
            </a:lvl6pPr>
            <a:lvl7pPr marL="914400" fontAlgn="base">
              <a:spcBef>
                <a:spcPct val="0"/>
              </a:spcBef>
              <a:spcAft>
                <a:spcPct val="0"/>
              </a:spcAft>
              <a:defRPr sz="2400">
                <a:solidFill>
                  <a:schemeClr val="tx1"/>
                </a:solidFill>
                <a:latin typeface="Times New Roman" charset="0"/>
              </a:defRPr>
            </a:lvl7pPr>
            <a:lvl8pPr marL="1371600" fontAlgn="base">
              <a:spcBef>
                <a:spcPct val="0"/>
              </a:spcBef>
              <a:spcAft>
                <a:spcPct val="0"/>
              </a:spcAft>
              <a:defRPr sz="2400">
                <a:solidFill>
                  <a:schemeClr val="tx1"/>
                </a:solidFill>
                <a:latin typeface="Times New Roman" charset="0"/>
              </a:defRPr>
            </a:lvl8pPr>
            <a:lvl9pPr marL="1828800" fontAlgn="base">
              <a:spcBef>
                <a:spcPct val="0"/>
              </a:spcBef>
              <a:spcAft>
                <a:spcPct val="0"/>
              </a:spcAft>
              <a:defRPr sz="2400">
                <a:solidFill>
                  <a:schemeClr val="tx1"/>
                </a:solidFill>
                <a:latin typeface="Times New Roman" charset="0"/>
              </a:defRPr>
            </a:lvl9pPr>
          </a:lstStyle>
          <a:p>
            <a:pPr>
              <a:buClr>
                <a:schemeClr val="accent2"/>
              </a:buClr>
              <a:buFontTx/>
              <a:buChar char="•"/>
            </a:pPr>
            <a:r>
              <a:rPr lang="en-US" altLang="x-none" sz="3600">
                <a:solidFill>
                  <a:srgbClr val="FF0000"/>
                </a:solidFill>
                <a:effectLst>
                  <a:outerShdw blurRad="38100" dist="38100" dir="2700000" algn="tl">
                    <a:srgbClr val="C0C0C0"/>
                  </a:outerShdw>
                </a:effectLst>
              </a:rPr>
              <a:t> mkdir</a:t>
            </a:r>
            <a:endParaRPr lang="en-US" altLang="x-none" sz="3600">
              <a:solidFill>
                <a:schemeClr val="accent2"/>
              </a:solidFill>
              <a:effectLst>
                <a:outerShdw blurRad="38100" dist="38100" dir="2700000" algn="tl">
                  <a:srgbClr val="C0C0C0"/>
                </a:outerShdw>
              </a:effectLst>
            </a:endParaRPr>
          </a:p>
        </p:txBody>
      </p:sp>
      <p:sp>
        <p:nvSpPr>
          <p:cNvPr id="110597" name="Line 5"/>
          <p:cNvSpPr>
            <a:spLocks noChangeShapeType="1"/>
          </p:cNvSpPr>
          <p:nvPr/>
        </p:nvSpPr>
        <p:spPr bwMode="auto">
          <a:xfrm>
            <a:off x="762000" y="1066800"/>
            <a:ext cx="14478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10598" name="Rectangle 6"/>
          <p:cNvSpPr>
            <a:spLocks noChangeArrowheads="1"/>
          </p:cNvSpPr>
          <p:nvPr/>
        </p:nvSpPr>
        <p:spPr bwMode="auto">
          <a:xfrm>
            <a:off x="533400" y="3200401"/>
            <a:ext cx="1905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marL="457200" fontAlgn="base">
              <a:spcBef>
                <a:spcPct val="0"/>
              </a:spcBef>
              <a:spcAft>
                <a:spcPct val="0"/>
              </a:spcAft>
              <a:defRPr sz="2400">
                <a:solidFill>
                  <a:schemeClr val="tx1"/>
                </a:solidFill>
                <a:latin typeface="Times New Roman" charset="0"/>
              </a:defRPr>
            </a:lvl6pPr>
            <a:lvl7pPr marL="914400" fontAlgn="base">
              <a:spcBef>
                <a:spcPct val="0"/>
              </a:spcBef>
              <a:spcAft>
                <a:spcPct val="0"/>
              </a:spcAft>
              <a:defRPr sz="2400">
                <a:solidFill>
                  <a:schemeClr val="tx1"/>
                </a:solidFill>
                <a:latin typeface="Times New Roman" charset="0"/>
              </a:defRPr>
            </a:lvl7pPr>
            <a:lvl8pPr marL="1371600" fontAlgn="base">
              <a:spcBef>
                <a:spcPct val="0"/>
              </a:spcBef>
              <a:spcAft>
                <a:spcPct val="0"/>
              </a:spcAft>
              <a:defRPr sz="2400">
                <a:solidFill>
                  <a:schemeClr val="tx1"/>
                </a:solidFill>
                <a:latin typeface="Times New Roman" charset="0"/>
              </a:defRPr>
            </a:lvl8pPr>
            <a:lvl9pPr marL="1828800" fontAlgn="base">
              <a:spcBef>
                <a:spcPct val="0"/>
              </a:spcBef>
              <a:spcAft>
                <a:spcPct val="0"/>
              </a:spcAft>
              <a:defRPr sz="2400">
                <a:solidFill>
                  <a:schemeClr val="tx1"/>
                </a:solidFill>
                <a:latin typeface="Times New Roman" charset="0"/>
              </a:defRPr>
            </a:lvl9pPr>
          </a:lstStyle>
          <a:p>
            <a:pPr>
              <a:buClr>
                <a:schemeClr val="accent2"/>
              </a:buClr>
              <a:buFontTx/>
              <a:buChar char="•"/>
            </a:pPr>
            <a:r>
              <a:rPr lang="en-US" altLang="x-none" sz="3600">
                <a:solidFill>
                  <a:srgbClr val="FF0000"/>
                </a:solidFill>
                <a:effectLst>
                  <a:outerShdw blurRad="38100" dist="38100" dir="2700000" algn="tl">
                    <a:srgbClr val="C0C0C0"/>
                  </a:outerShdw>
                </a:effectLst>
              </a:rPr>
              <a:t> rmdir</a:t>
            </a:r>
            <a:endParaRPr lang="en-US" altLang="x-none" sz="3600">
              <a:solidFill>
                <a:schemeClr val="accent2"/>
              </a:solidFill>
              <a:effectLst>
                <a:outerShdw blurRad="38100" dist="38100" dir="2700000" algn="tl">
                  <a:srgbClr val="C0C0C0"/>
                </a:outerShdw>
              </a:effectLst>
            </a:endParaRPr>
          </a:p>
        </p:txBody>
      </p:sp>
      <p:sp>
        <p:nvSpPr>
          <p:cNvPr id="110599" name="Line 7"/>
          <p:cNvSpPr>
            <a:spLocks noChangeShapeType="1"/>
          </p:cNvSpPr>
          <p:nvPr/>
        </p:nvSpPr>
        <p:spPr bwMode="auto">
          <a:xfrm>
            <a:off x="838200" y="3822032"/>
            <a:ext cx="14478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10600" name="Text Box 8"/>
          <p:cNvSpPr txBox="1">
            <a:spLocks noChangeArrowheads="1"/>
          </p:cNvSpPr>
          <p:nvPr/>
        </p:nvSpPr>
        <p:spPr bwMode="auto">
          <a:xfrm>
            <a:off x="533400" y="3948113"/>
            <a:ext cx="7467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a:solidFill>
                  <a:srgbClr val="FF0000"/>
                </a:solidFill>
              </a:rPr>
              <a:t>rmdir </a:t>
            </a:r>
            <a:r>
              <a:rPr lang="en-US" altLang="x-none"/>
              <a:t>(</a:t>
            </a:r>
            <a:r>
              <a:rPr lang="en-US" altLang="x-none" b="1">
                <a:solidFill>
                  <a:srgbClr val="FF0000"/>
                </a:solidFill>
              </a:rPr>
              <a:t>r</a:t>
            </a:r>
            <a:r>
              <a:rPr lang="en-US" altLang="x-none"/>
              <a:t>e</a:t>
            </a:r>
            <a:r>
              <a:rPr lang="en-US" altLang="x-none" b="1">
                <a:solidFill>
                  <a:srgbClr val="FF0000"/>
                </a:solidFill>
              </a:rPr>
              <a:t>m</a:t>
            </a:r>
            <a:r>
              <a:rPr lang="en-US" altLang="x-none"/>
              <a:t>ove </a:t>
            </a:r>
            <a:r>
              <a:rPr lang="en-US" altLang="x-none" b="1">
                <a:solidFill>
                  <a:srgbClr val="FF0000"/>
                </a:solidFill>
              </a:rPr>
              <a:t>dir</a:t>
            </a:r>
            <a:r>
              <a:rPr lang="en-US" altLang="x-none"/>
              <a:t>ectory) is used to remove a directory, </a:t>
            </a:r>
          </a:p>
          <a:p>
            <a:pPr>
              <a:buClr>
                <a:schemeClr val="accent2"/>
              </a:buClr>
              <a:buFontTx/>
              <a:buChar char="•"/>
            </a:pPr>
            <a:r>
              <a:rPr lang="en-US" altLang="x-none">
                <a:solidFill>
                  <a:srgbClr val="FF0000"/>
                </a:solidFill>
              </a:rPr>
              <a:t>  rmdir</a:t>
            </a:r>
            <a:r>
              <a:rPr lang="en-US" altLang="x-none"/>
              <a:t> will refuse to remove a </a:t>
            </a:r>
            <a:r>
              <a:rPr lang="en-US" altLang="x-none">
                <a:solidFill>
                  <a:schemeClr val="accent1"/>
                </a:solidFill>
              </a:rPr>
              <a:t>non-existant</a:t>
            </a:r>
            <a:r>
              <a:rPr lang="en-US" altLang="x-none"/>
              <a:t> </a:t>
            </a:r>
            <a:r>
              <a:rPr lang="en-US" altLang="x-none">
                <a:solidFill>
                  <a:schemeClr val="accent1"/>
                </a:solidFill>
              </a:rPr>
              <a:t>	directory</a:t>
            </a:r>
            <a:r>
              <a:rPr lang="en-US" altLang="x-none"/>
              <a:t>, </a:t>
            </a:r>
          </a:p>
          <a:p>
            <a:r>
              <a:rPr lang="en-US" altLang="x-none"/>
              <a:t>    as well as a </a:t>
            </a:r>
            <a:r>
              <a:rPr lang="en-US" altLang="x-none" b="1">
                <a:solidFill>
                  <a:schemeClr val="accent1"/>
                </a:solidFill>
              </a:rPr>
              <a:t>directory that has anything in it</a:t>
            </a:r>
            <a:r>
              <a:rPr lang="en-US" altLang="x-none"/>
              <a:t>.</a:t>
            </a:r>
          </a:p>
          <a:p>
            <a:endParaRPr lang="en-US" altLang="x-non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17673D29-EB37-B445-8934-083070CB11D2}" type="slidenum">
              <a:rPr lang="en-US" altLang="x-none"/>
              <a:pPr/>
              <a:t>23</a:t>
            </a:fld>
            <a:endParaRPr lang="en-US" altLang="x-none"/>
          </a:p>
        </p:txBody>
      </p:sp>
      <p:sp>
        <p:nvSpPr>
          <p:cNvPr id="109570" name="Rectangle 2"/>
          <p:cNvSpPr>
            <a:spLocks noGrp="1" noChangeArrowheads="1"/>
          </p:cNvSpPr>
          <p:nvPr>
            <p:ph type="body" sz="half" idx="1"/>
          </p:nvPr>
        </p:nvSpPr>
        <p:spPr>
          <a:xfrm>
            <a:off x="457199" y="457200"/>
            <a:ext cx="5526741" cy="533400"/>
          </a:xfrm>
        </p:spPr>
        <p:txBody>
          <a:bodyPr/>
          <a:lstStyle/>
          <a:p>
            <a:pPr>
              <a:buClr>
                <a:schemeClr val="accent2"/>
              </a:buClr>
            </a:pPr>
            <a:r>
              <a:rPr lang="en-US" altLang="x-none" sz="2400" dirty="0"/>
              <a:t>And now, let’s return to </a:t>
            </a:r>
            <a:r>
              <a:rPr lang="en-US" altLang="x-none" sz="2400" dirty="0">
                <a:solidFill>
                  <a:srgbClr val="FF0000"/>
                </a:solidFill>
              </a:rPr>
              <a:t>cd</a:t>
            </a:r>
            <a:r>
              <a:rPr lang="en-US" altLang="x-none" sz="2400" dirty="0"/>
              <a:t>. Try this: </a:t>
            </a:r>
          </a:p>
        </p:txBody>
      </p:sp>
      <p:sp>
        <p:nvSpPr>
          <p:cNvPr id="109572" name="Rectangle 4"/>
          <p:cNvSpPr>
            <a:spLocks noChangeArrowheads="1"/>
          </p:cNvSpPr>
          <p:nvPr/>
        </p:nvSpPr>
        <p:spPr bwMode="auto">
          <a:xfrm>
            <a:off x="1752600" y="990600"/>
            <a:ext cx="3276600" cy="854075"/>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x-none" sz="2000" dirty="0">
                <a:solidFill>
                  <a:schemeClr val="bg1"/>
                </a:solidFill>
              </a:rPr>
              <a:t>/home/#  </a:t>
            </a:r>
            <a:r>
              <a:rPr lang="en-US" altLang="x-none" sz="2000" b="1" dirty="0">
                <a:solidFill>
                  <a:schemeClr val="bg1"/>
                </a:solidFill>
              </a:rPr>
              <a:t>cd /</a:t>
            </a:r>
            <a:r>
              <a:rPr lang="en-US" altLang="x-none" sz="2000" b="1" dirty="0" err="1">
                <a:solidFill>
                  <a:schemeClr val="bg1"/>
                </a:solidFill>
              </a:rPr>
              <a:t>larry</a:t>
            </a:r>
            <a:r>
              <a:rPr lang="en-US" altLang="x-none" sz="2000" dirty="0">
                <a:solidFill>
                  <a:schemeClr val="bg1"/>
                </a:solidFill>
              </a:rPr>
              <a:t>                       </a:t>
            </a:r>
          </a:p>
          <a:p>
            <a:pPr>
              <a:spcBef>
                <a:spcPct val="50000"/>
              </a:spcBef>
            </a:pPr>
            <a:r>
              <a:rPr lang="en-US" altLang="x-none" sz="2000" dirty="0">
                <a:solidFill>
                  <a:schemeClr val="bg1"/>
                </a:solidFill>
              </a:rPr>
              <a:t>/home/</a:t>
            </a:r>
            <a:r>
              <a:rPr lang="en-US" altLang="x-none" sz="2000" dirty="0" err="1">
                <a:solidFill>
                  <a:schemeClr val="bg1"/>
                </a:solidFill>
              </a:rPr>
              <a:t>larry</a:t>
            </a:r>
            <a:r>
              <a:rPr lang="en-US" altLang="x-none" sz="2000" dirty="0">
                <a:solidFill>
                  <a:schemeClr val="bg1"/>
                </a:solidFill>
              </a:rPr>
              <a:t>#  </a:t>
            </a:r>
          </a:p>
        </p:txBody>
      </p:sp>
      <p:sp>
        <p:nvSpPr>
          <p:cNvPr id="109573" name="Rectangle 5"/>
          <p:cNvSpPr>
            <a:spLocks noChangeArrowheads="1"/>
          </p:cNvSpPr>
          <p:nvPr/>
        </p:nvSpPr>
        <p:spPr bwMode="auto">
          <a:xfrm>
            <a:off x="457200" y="1981200"/>
            <a:ext cx="77724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Clr>
                <a:schemeClr val="accent2"/>
              </a:buClr>
              <a:buFontTx/>
              <a:buChar char="•"/>
            </a:pPr>
            <a:r>
              <a:rPr lang="en-US" altLang="x-none" dirty="0"/>
              <a:t> If you </a:t>
            </a:r>
            <a:r>
              <a:rPr lang="en-US" altLang="x-none" b="1" dirty="0"/>
              <a:t>omit the optional argument</a:t>
            </a:r>
            <a:r>
              <a:rPr lang="en-US" altLang="x-none" dirty="0"/>
              <a:t> </a:t>
            </a:r>
            <a:r>
              <a:rPr lang="en-US" altLang="x-none" i="1" dirty="0"/>
              <a:t>directory</a:t>
            </a:r>
            <a:r>
              <a:rPr lang="en-US" altLang="x-none" dirty="0"/>
              <a:t>, you’re </a:t>
            </a:r>
            <a:r>
              <a:rPr lang="en-US" altLang="x-none" b="1" dirty="0"/>
              <a:t>returned to your home</a:t>
            </a:r>
            <a:r>
              <a:rPr lang="en-US" altLang="x-none" dirty="0"/>
              <a:t>, or original directory (the same as typing </a:t>
            </a:r>
            <a:r>
              <a:rPr lang="en-US" altLang="x-none" dirty="0">
                <a:solidFill>
                  <a:srgbClr val="FF0000"/>
                </a:solidFill>
              </a:rPr>
              <a:t>cd ~</a:t>
            </a:r>
            <a:r>
              <a:rPr lang="en-US" altLang="x-none" dirty="0"/>
              <a:t> ).  Otherwise, </a:t>
            </a:r>
            <a:r>
              <a:rPr lang="en-US" altLang="x-none" dirty="0">
                <a:solidFill>
                  <a:srgbClr val="FF0000"/>
                </a:solidFill>
              </a:rPr>
              <a:t>cd</a:t>
            </a:r>
            <a:r>
              <a:rPr lang="en-US" altLang="x-none" dirty="0"/>
              <a:t> will change you to the specified directory.</a:t>
            </a:r>
          </a:p>
          <a:p>
            <a:pPr>
              <a:buClr>
                <a:schemeClr val="accent2"/>
              </a:buClr>
              <a:buFontTx/>
              <a:buChar char="•"/>
            </a:pPr>
            <a:endParaRPr lang="en-US" altLang="x-none" dirty="0"/>
          </a:p>
          <a:p>
            <a:pPr>
              <a:buClr>
                <a:schemeClr val="accent2"/>
              </a:buClr>
              <a:buFontTx/>
              <a:buChar char="•"/>
            </a:pPr>
            <a:r>
              <a:rPr lang="en-US" altLang="x-none" dirty="0"/>
              <a:t> There are two directories used only for relative pathnames: </a:t>
            </a:r>
          </a:p>
          <a:p>
            <a:pPr lvl="1">
              <a:buClr>
                <a:schemeClr val="accent2"/>
              </a:buClr>
              <a:buFontTx/>
              <a:buChar char="•"/>
            </a:pPr>
            <a:r>
              <a:rPr lang="en-US" altLang="x-none" dirty="0"/>
              <a:t> The directory “</a:t>
            </a:r>
            <a:r>
              <a:rPr lang="en-US" altLang="x-none" dirty="0">
                <a:solidFill>
                  <a:srgbClr val="FF0000"/>
                </a:solidFill>
              </a:rPr>
              <a:t>.</a:t>
            </a:r>
            <a:r>
              <a:rPr lang="en-US" altLang="x-none" dirty="0"/>
              <a:t>” refers to the </a:t>
            </a:r>
            <a:r>
              <a:rPr lang="en-US" altLang="x-none" dirty="0">
                <a:solidFill>
                  <a:srgbClr val="66FF66"/>
                </a:solidFill>
              </a:rPr>
              <a:t>current</a:t>
            </a:r>
            <a:r>
              <a:rPr lang="en-US" altLang="x-none" dirty="0">
                <a:solidFill>
                  <a:schemeClr val="accent1"/>
                </a:solidFill>
              </a:rPr>
              <a:t> </a:t>
            </a:r>
            <a:r>
              <a:rPr lang="en-US" altLang="x-none" dirty="0">
                <a:solidFill>
                  <a:srgbClr val="66FF66"/>
                </a:solidFill>
              </a:rPr>
              <a:t>directory</a:t>
            </a:r>
          </a:p>
          <a:p>
            <a:pPr lvl="1">
              <a:buClr>
                <a:schemeClr val="accent2"/>
              </a:buClr>
              <a:buFontTx/>
              <a:buChar char="•"/>
            </a:pPr>
            <a:r>
              <a:rPr lang="en-US" altLang="x-none" dirty="0"/>
              <a:t> The directory “</a:t>
            </a:r>
            <a:r>
              <a:rPr lang="en-US" altLang="x-none" dirty="0">
                <a:solidFill>
                  <a:srgbClr val="FF0000"/>
                </a:solidFill>
              </a:rPr>
              <a:t>..</a:t>
            </a:r>
            <a:r>
              <a:rPr lang="en-US" altLang="x-none" dirty="0"/>
              <a:t>” refers to the </a:t>
            </a:r>
            <a:r>
              <a:rPr lang="en-US" altLang="x-none" dirty="0">
                <a:solidFill>
                  <a:srgbClr val="66FF66"/>
                </a:solidFill>
              </a:rPr>
              <a:t>parent directory </a:t>
            </a:r>
            <a:r>
              <a:rPr lang="en-US" altLang="x-none" dirty="0"/>
              <a:t>of the current directory</a:t>
            </a:r>
          </a:p>
          <a:p>
            <a:pPr>
              <a:buClr>
                <a:schemeClr val="accent2"/>
              </a:buClr>
              <a:buFontTx/>
              <a:buChar char="•"/>
            </a:pPr>
            <a:r>
              <a:rPr lang="en-US" altLang="x-none" dirty="0"/>
              <a:t>The directory “</a:t>
            </a:r>
            <a:r>
              <a:rPr lang="en-US" altLang="x-none" dirty="0">
                <a:solidFill>
                  <a:srgbClr val="FF0000"/>
                </a:solidFill>
              </a:rPr>
              <a:t>..</a:t>
            </a:r>
            <a:r>
              <a:rPr lang="en-US" altLang="x-none" dirty="0"/>
              <a:t>” is most useful moving back up a directory: 	</a:t>
            </a:r>
            <a:r>
              <a:rPr lang="en-US" altLang="x-none" dirty="0">
                <a:solidFill>
                  <a:srgbClr val="FF0000"/>
                </a:solidFill>
              </a:rPr>
              <a:t>cd ..</a:t>
            </a:r>
            <a:endParaRPr lang="en-US" altLang="x-none" dirty="0"/>
          </a:p>
          <a:p>
            <a:pPr>
              <a:buClr>
                <a:schemeClr val="accent2"/>
              </a:buClr>
              <a:buFontTx/>
              <a:buChar char="•"/>
            </a:pPr>
            <a:r>
              <a:rPr lang="en-US" altLang="x-none" dirty="0"/>
              <a:t>The command “</a:t>
            </a:r>
            <a:r>
              <a:rPr lang="en-US" altLang="x-none" b="1" dirty="0">
                <a:solidFill>
                  <a:srgbClr val="FF0000"/>
                </a:solidFill>
              </a:rPr>
              <a:t>cd –</a:t>
            </a:r>
            <a:r>
              <a:rPr lang="en-US" altLang="x-none" dirty="0"/>
              <a:t>” will return you to the most recent directory visited.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DA9A5B44-C51F-7E45-ADC2-D490D3DD8D0D}" type="slidenum">
              <a:rPr lang="en-US" altLang="x-none"/>
              <a:pPr/>
              <a:t>24</a:t>
            </a:fld>
            <a:endParaRPr lang="en-US" altLang="x-none"/>
          </a:p>
        </p:txBody>
      </p:sp>
      <p:sp>
        <p:nvSpPr>
          <p:cNvPr id="113666" name="Rectangle 2"/>
          <p:cNvSpPr>
            <a:spLocks noGrp="1" noChangeArrowheads="1"/>
          </p:cNvSpPr>
          <p:nvPr>
            <p:ph type="body" idx="1"/>
          </p:nvPr>
        </p:nvSpPr>
        <p:spPr>
          <a:xfrm>
            <a:off x="304800" y="1143000"/>
            <a:ext cx="8077200" cy="1295400"/>
          </a:xfrm>
        </p:spPr>
        <p:txBody>
          <a:bodyPr/>
          <a:lstStyle/>
          <a:p>
            <a:pPr>
              <a:buClr>
                <a:schemeClr val="accent2"/>
              </a:buClr>
            </a:pPr>
            <a:r>
              <a:rPr lang="en-US" altLang="x-none" sz="2400"/>
              <a:t>The primary commands for manipulating files under unix are </a:t>
            </a:r>
            <a:r>
              <a:rPr lang="en-US" altLang="x-none" sz="2400">
                <a:solidFill>
                  <a:srgbClr val="FF0000"/>
                </a:solidFill>
              </a:rPr>
              <a:t>cp</a:t>
            </a:r>
            <a:r>
              <a:rPr lang="en-US" altLang="x-none" sz="2400"/>
              <a:t>,</a:t>
            </a:r>
            <a:r>
              <a:rPr lang="en-US" altLang="x-none" sz="2400">
                <a:solidFill>
                  <a:srgbClr val="800000"/>
                </a:solidFill>
              </a:rPr>
              <a:t> </a:t>
            </a:r>
            <a:r>
              <a:rPr lang="en-US" altLang="x-none" sz="2400">
                <a:solidFill>
                  <a:srgbClr val="FF0000"/>
                </a:solidFill>
              </a:rPr>
              <a:t>mv</a:t>
            </a:r>
            <a:r>
              <a:rPr lang="en-US" altLang="x-none" sz="2400"/>
              <a:t>, and </a:t>
            </a:r>
            <a:r>
              <a:rPr lang="en-US" altLang="x-none" sz="2400">
                <a:solidFill>
                  <a:srgbClr val="FF0000"/>
                </a:solidFill>
              </a:rPr>
              <a:t>rm</a:t>
            </a:r>
            <a:r>
              <a:rPr lang="en-US" altLang="x-none" sz="2400"/>
              <a:t>.  They stand for </a:t>
            </a:r>
            <a:r>
              <a:rPr lang="en-US" altLang="x-none" sz="2400" b="1">
                <a:solidFill>
                  <a:srgbClr val="FF0000"/>
                </a:solidFill>
              </a:rPr>
              <a:t>c</a:t>
            </a:r>
            <a:r>
              <a:rPr lang="en-US" altLang="x-none" sz="2400">
                <a:solidFill>
                  <a:schemeClr val="tx2"/>
                </a:solidFill>
              </a:rPr>
              <a:t>o</a:t>
            </a:r>
            <a:r>
              <a:rPr lang="en-US" altLang="x-none" sz="2400" b="1">
                <a:solidFill>
                  <a:srgbClr val="FF0000"/>
                </a:solidFill>
              </a:rPr>
              <a:t>p</a:t>
            </a:r>
            <a:r>
              <a:rPr lang="en-US" altLang="x-none" sz="2400">
                <a:solidFill>
                  <a:schemeClr val="tx2"/>
                </a:solidFill>
              </a:rPr>
              <a:t>y, </a:t>
            </a:r>
            <a:r>
              <a:rPr lang="en-US" altLang="x-none" sz="2400" b="1">
                <a:solidFill>
                  <a:srgbClr val="FF0000"/>
                </a:solidFill>
              </a:rPr>
              <a:t>m</a:t>
            </a:r>
            <a:r>
              <a:rPr lang="en-US" altLang="x-none" sz="2400">
                <a:solidFill>
                  <a:schemeClr val="tx2"/>
                </a:solidFill>
              </a:rPr>
              <a:t>o</a:t>
            </a:r>
            <a:r>
              <a:rPr lang="en-US" altLang="x-none" sz="2400" b="1">
                <a:solidFill>
                  <a:srgbClr val="FF0000"/>
                </a:solidFill>
              </a:rPr>
              <a:t>v</a:t>
            </a:r>
            <a:r>
              <a:rPr lang="en-US" altLang="x-none" sz="2400">
                <a:solidFill>
                  <a:schemeClr val="tx2"/>
                </a:solidFill>
              </a:rPr>
              <a:t>e, and </a:t>
            </a:r>
            <a:r>
              <a:rPr lang="en-US" altLang="x-none" sz="2400" b="1">
                <a:solidFill>
                  <a:srgbClr val="FF0000"/>
                </a:solidFill>
              </a:rPr>
              <a:t>r</a:t>
            </a:r>
            <a:r>
              <a:rPr lang="en-US" altLang="x-none" sz="2400">
                <a:solidFill>
                  <a:schemeClr val="tx2"/>
                </a:solidFill>
              </a:rPr>
              <a:t>e</a:t>
            </a:r>
            <a:r>
              <a:rPr lang="en-US" altLang="x-none" sz="2400" b="1">
                <a:solidFill>
                  <a:srgbClr val="FF0000"/>
                </a:solidFill>
              </a:rPr>
              <a:t>m</a:t>
            </a:r>
            <a:r>
              <a:rPr lang="en-US" altLang="x-none" sz="2400">
                <a:solidFill>
                  <a:schemeClr val="tx2"/>
                </a:solidFill>
              </a:rPr>
              <a:t>ove, respectively</a:t>
            </a:r>
            <a:r>
              <a:rPr lang="en-US" altLang="x-none" sz="2800">
                <a:solidFill>
                  <a:schemeClr val="tx2"/>
                </a:solidFill>
              </a:rPr>
              <a:t>.</a:t>
            </a:r>
          </a:p>
        </p:txBody>
      </p:sp>
      <p:sp>
        <p:nvSpPr>
          <p:cNvPr id="113668" name="Rectangle 4"/>
          <p:cNvSpPr>
            <a:spLocks noChangeArrowheads="1"/>
          </p:cNvSpPr>
          <p:nvPr/>
        </p:nvSpPr>
        <p:spPr bwMode="auto">
          <a:xfrm>
            <a:off x="304800" y="273050"/>
            <a:ext cx="51171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600" dirty="0">
                <a:solidFill>
                  <a:srgbClr val="FF0000"/>
                </a:solidFill>
                <a:effectLst>
                  <a:outerShdw blurRad="38100" dist="38100" dir="2700000" algn="tl">
                    <a:srgbClr val="C0C0C0"/>
                  </a:outerShdw>
                </a:effectLst>
              </a:rPr>
              <a:t> Moving Files/Directories</a:t>
            </a:r>
            <a:endParaRPr lang="en-US" altLang="x-none" sz="3200" b="1" u="sng" dirty="0">
              <a:solidFill>
                <a:srgbClr val="FF3300"/>
              </a:solidFill>
            </a:endParaRPr>
          </a:p>
        </p:txBody>
      </p:sp>
      <p:sp>
        <p:nvSpPr>
          <p:cNvPr id="113669" name="Line 5"/>
          <p:cNvSpPr>
            <a:spLocks noChangeShapeType="1"/>
          </p:cNvSpPr>
          <p:nvPr/>
        </p:nvSpPr>
        <p:spPr bwMode="auto">
          <a:xfrm>
            <a:off x="685800" y="914400"/>
            <a:ext cx="43434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13670" name="Rectangle 6"/>
          <p:cNvSpPr>
            <a:spLocks noChangeArrowheads="1"/>
          </p:cNvSpPr>
          <p:nvPr/>
        </p:nvSpPr>
        <p:spPr bwMode="auto">
          <a:xfrm>
            <a:off x="457200" y="3429000"/>
            <a:ext cx="8077200"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buClr>
                <a:schemeClr val="accent2"/>
              </a:buClr>
              <a:buFontTx/>
              <a:buChar char="•"/>
            </a:pPr>
            <a:r>
              <a:rPr lang="en-US" altLang="x-none" b="1">
                <a:solidFill>
                  <a:srgbClr val="FF0000"/>
                </a:solidFill>
              </a:rPr>
              <a:t> </a:t>
            </a:r>
            <a:r>
              <a:rPr lang="en-US" altLang="x-none">
                <a:solidFill>
                  <a:srgbClr val="FF0000"/>
                </a:solidFill>
              </a:rPr>
              <a:t>cp</a:t>
            </a:r>
            <a:r>
              <a:rPr lang="en-US" altLang="x-none"/>
              <a:t> is used to copy contents of file1 to file2</a:t>
            </a:r>
          </a:p>
          <a:p>
            <a:pPr lvl="1">
              <a:spcBef>
                <a:spcPct val="50000"/>
              </a:spcBef>
              <a:buClr>
                <a:schemeClr val="accent2"/>
              </a:buClr>
            </a:pPr>
            <a:r>
              <a:rPr lang="en-US" altLang="x-none" b="1">
                <a:solidFill>
                  <a:schemeClr val="accent2"/>
                </a:solidFill>
              </a:rPr>
              <a:t>cp file1 file2</a:t>
            </a:r>
            <a:r>
              <a:rPr lang="en-US" altLang="x-none">
                <a:solidFill>
                  <a:srgbClr val="800080"/>
                </a:solidFill>
              </a:rPr>
              <a:t> </a:t>
            </a:r>
            <a:r>
              <a:rPr lang="en-US" altLang="x-none" sz="2000"/>
              <a:t>(</a:t>
            </a:r>
            <a:r>
              <a:rPr lang="en-US" altLang="x-none" sz="2000" i="1"/>
              <a:t>contents of file1 is copied to file2 in the same directory</a:t>
            </a:r>
            <a:r>
              <a:rPr lang="en-US" altLang="x-none" sz="2000"/>
              <a:t>)</a:t>
            </a:r>
          </a:p>
          <a:p>
            <a:pPr lvl="1">
              <a:spcBef>
                <a:spcPct val="50000"/>
              </a:spcBef>
              <a:buClr>
                <a:schemeClr val="accent2"/>
              </a:buClr>
            </a:pPr>
            <a:r>
              <a:rPr lang="en-US" altLang="x-none" b="1">
                <a:solidFill>
                  <a:schemeClr val="accent2"/>
                </a:solidFill>
              </a:rPr>
              <a:t>cp folder1/file1 folder2 </a:t>
            </a:r>
            <a:r>
              <a:rPr lang="en-US" altLang="x-none" sz="2000"/>
              <a:t>(</a:t>
            </a:r>
            <a:r>
              <a:rPr lang="en-US" altLang="x-none" sz="2000" i="1"/>
              <a:t>contents of file1 is copied to file1 in the inside of folder2 directory</a:t>
            </a:r>
            <a:r>
              <a:rPr lang="en-US" altLang="x-none" sz="2000"/>
              <a:t>)</a:t>
            </a:r>
          </a:p>
        </p:txBody>
      </p:sp>
      <p:sp>
        <p:nvSpPr>
          <p:cNvPr id="113671" name="Rectangle 7"/>
          <p:cNvSpPr>
            <a:spLocks noChangeArrowheads="1"/>
          </p:cNvSpPr>
          <p:nvPr/>
        </p:nvSpPr>
        <p:spPr bwMode="auto">
          <a:xfrm>
            <a:off x="685800" y="2514600"/>
            <a:ext cx="990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marL="457200" fontAlgn="base">
              <a:spcBef>
                <a:spcPct val="0"/>
              </a:spcBef>
              <a:spcAft>
                <a:spcPct val="0"/>
              </a:spcAft>
              <a:defRPr sz="2400">
                <a:solidFill>
                  <a:schemeClr val="tx1"/>
                </a:solidFill>
                <a:latin typeface="Times New Roman" charset="0"/>
              </a:defRPr>
            </a:lvl6pPr>
            <a:lvl7pPr marL="914400" fontAlgn="base">
              <a:spcBef>
                <a:spcPct val="0"/>
              </a:spcBef>
              <a:spcAft>
                <a:spcPct val="0"/>
              </a:spcAft>
              <a:defRPr sz="2400">
                <a:solidFill>
                  <a:schemeClr val="tx1"/>
                </a:solidFill>
                <a:latin typeface="Times New Roman" charset="0"/>
              </a:defRPr>
            </a:lvl7pPr>
            <a:lvl8pPr marL="1371600" fontAlgn="base">
              <a:spcBef>
                <a:spcPct val="0"/>
              </a:spcBef>
              <a:spcAft>
                <a:spcPct val="0"/>
              </a:spcAft>
              <a:defRPr sz="2400">
                <a:solidFill>
                  <a:schemeClr val="tx1"/>
                </a:solidFill>
                <a:latin typeface="Times New Roman" charset="0"/>
              </a:defRPr>
            </a:lvl8pPr>
            <a:lvl9pPr marL="1828800" fontAlgn="base">
              <a:spcBef>
                <a:spcPct val="0"/>
              </a:spcBef>
              <a:spcAft>
                <a:spcPct val="0"/>
              </a:spcAft>
              <a:defRPr sz="2400">
                <a:solidFill>
                  <a:schemeClr val="tx1"/>
                </a:solidFill>
                <a:latin typeface="Times New Roman" charset="0"/>
              </a:defRPr>
            </a:lvl9pPr>
          </a:lstStyle>
          <a:p>
            <a:pPr>
              <a:buClr>
                <a:schemeClr val="accent2"/>
              </a:buClr>
              <a:buFontTx/>
              <a:buChar char="•"/>
            </a:pPr>
            <a:r>
              <a:rPr lang="en-US" altLang="x-none" sz="3600">
                <a:solidFill>
                  <a:srgbClr val="FF0000"/>
                </a:solidFill>
                <a:effectLst>
                  <a:outerShdw blurRad="38100" dist="38100" dir="2700000" algn="tl">
                    <a:srgbClr val="C0C0C0"/>
                  </a:outerShdw>
                </a:effectLst>
              </a:rPr>
              <a:t> cp</a:t>
            </a:r>
            <a:endParaRPr lang="en-US" altLang="x-none" sz="3600">
              <a:solidFill>
                <a:schemeClr val="accent2"/>
              </a:solidFill>
              <a:effectLst>
                <a:outerShdw blurRad="38100" dist="38100" dir="2700000" algn="tl">
                  <a:srgbClr val="C0C0C0"/>
                </a:outerShdw>
              </a:effectLst>
            </a:endParaRPr>
          </a:p>
        </p:txBody>
      </p:sp>
      <p:sp>
        <p:nvSpPr>
          <p:cNvPr id="113672" name="Line 8"/>
          <p:cNvSpPr>
            <a:spLocks noChangeShapeType="1"/>
          </p:cNvSpPr>
          <p:nvPr/>
        </p:nvSpPr>
        <p:spPr bwMode="auto">
          <a:xfrm>
            <a:off x="1066800" y="3124200"/>
            <a:ext cx="7620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CE9E25B5-6436-B449-B182-FA35C01E859E}" type="slidenum">
              <a:rPr lang="en-US" altLang="x-none"/>
              <a:pPr/>
              <a:t>25</a:t>
            </a:fld>
            <a:endParaRPr lang="en-US" altLang="x-none"/>
          </a:p>
        </p:txBody>
      </p:sp>
      <p:sp>
        <p:nvSpPr>
          <p:cNvPr id="115714" name="Rectangle 2"/>
          <p:cNvSpPr>
            <a:spLocks noGrp="1" noChangeArrowheads="1"/>
          </p:cNvSpPr>
          <p:nvPr>
            <p:ph type="body" idx="1"/>
          </p:nvPr>
        </p:nvSpPr>
        <p:spPr>
          <a:xfrm>
            <a:off x="381000" y="1295400"/>
            <a:ext cx="8229600" cy="990600"/>
          </a:xfrm>
        </p:spPr>
        <p:txBody>
          <a:bodyPr/>
          <a:lstStyle/>
          <a:p>
            <a:pPr>
              <a:buClr>
                <a:schemeClr val="accent2"/>
              </a:buClr>
            </a:pPr>
            <a:r>
              <a:rPr lang="en-US" altLang="x-none" sz="2400">
                <a:solidFill>
                  <a:srgbClr val="FF0000"/>
                </a:solidFill>
              </a:rPr>
              <a:t>rm</a:t>
            </a:r>
            <a:r>
              <a:rPr lang="en-US" altLang="x-none" sz="2400"/>
              <a:t> is used to </a:t>
            </a:r>
            <a:r>
              <a:rPr lang="en-US" altLang="x-none" sz="2400">
                <a:solidFill>
                  <a:srgbClr val="FF0000"/>
                </a:solidFill>
              </a:rPr>
              <a:t>r</a:t>
            </a:r>
            <a:r>
              <a:rPr lang="en-US" altLang="x-none" sz="2400"/>
              <a:t>e</a:t>
            </a:r>
            <a:r>
              <a:rPr lang="en-US" altLang="x-none" sz="2400">
                <a:solidFill>
                  <a:srgbClr val="FF0000"/>
                </a:solidFill>
              </a:rPr>
              <a:t>m</a:t>
            </a:r>
            <a:r>
              <a:rPr lang="en-US" altLang="x-none" sz="2400"/>
              <a:t>ove a file.</a:t>
            </a:r>
          </a:p>
          <a:p>
            <a:pPr lvl="1">
              <a:buClr>
                <a:srgbClr val="FFCC00"/>
              </a:buClr>
            </a:pPr>
            <a:r>
              <a:rPr lang="en-US" altLang="x-none" sz="2400">
                <a:solidFill>
                  <a:schemeClr val="accent2"/>
                </a:solidFill>
                <a:latin typeface="Verdana" charset="0"/>
              </a:rPr>
              <a:t>rm </a:t>
            </a:r>
            <a:r>
              <a:rPr lang="en-US" altLang="x-none" sz="2400" i="1">
                <a:solidFill>
                  <a:schemeClr val="accent2"/>
                </a:solidFill>
                <a:latin typeface="Verdana" charset="0"/>
              </a:rPr>
              <a:t>filename</a:t>
            </a:r>
            <a:r>
              <a:rPr lang="en-US" altLang="x-none" sz="2400" i="1">
                <a:latin typeface="Verdana" charset="0"/>
              </a:rPr>
              <a:t> </a:t>
            </a:r>
            <a:r>
              <a:rPr lang="en-US" altLang="x-none" sz="2400">
                <a:solidFill>
                  <a:srgbClr val="008000"/>
                </a:solidFill>
                <a:latin typeface="Verdana" charset="0"/>
              </a:rPr>
              <a:t>---&gt;</a:t>
            </a:r>
            <a:r>
              <a:rPr lang="en-US" altLang="x-none" sz="2400">
                <a:solidFill>
                  <a:srgbClr val="FFCC00"/>
                </a:solidFill>
                <a:latin typeface="Verdana" charset="0"/>
              </a:rPr>
              <a:t> </a:t>
            </a:r>
            <a:r>
              <a:rPr lang="en-US" altLang="x-none" sz="2400"/>
              <a:t>removes a file named</a:t>
            </a:r>
            <a:r>
              <a:rPr lang="en-US" altLang="x-none" sz="2400">
                <a:latin typeface="Verdana" charset="0"/>
              </a:rPr>
              <a:t> </a:t>
            </a:r>
            <a:r>
              <a:rPr lang="en-US" altLang="x-none" sz="2400" i="1">
                <a:solidFill>
                  <a:srgbClr val="008000"/>
                </a:solidFill>
              </a:rPr>
              <a:t>filename</a:t>
            </a:r>
            <a:endParaRPr lang="en-US" altLang="x-none" sz="2000"/>
          </a:p>
        </p:txBody>
      </p:sp>
      <p:sp>
        <p:nvSpPr>
          <p:cNvPr id="115716" name="Rectangle 4"/>
          <p:cNvSpPr>
            <a:spLocks noChangeArrowheads="1"/>
          </p:cNvSpPr>
          <p:nvPr/>
        </p:nvSpPr>
        <p:spPr bwMode="auto">
          <a:xfrm>
            <a:off x="533400" y="457200"/>
            <a:ext cx="990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marL="457200" fontAlgn="base">
              <a:spcBef>
                <a:spcPct val="0"/>
              </a:spcBef>
              <a:spcAft>
                <a:spcPct val="0"/>
              </a:spcAft>
              <a:defRPr sz="2400">
                <a:solidFill>
                  <a:schemeClr val="tx1"/>
                </a:solidFill>
                <a:latin typeface="Times New Roman" charset="0"/>
              </a:defRPr>
            </a:lvl6pPr>
            <a:lvl7pPr marL="914400" fontAlgn="base">
              <a:spcBef>
                <a:spcPct val="0"/>
              </a:spcBef>
              <a:spcAft>
                <a:spcPct val="0"/>
              </a:spcAft>
              <a:defRPr sz="2400">
                <a:solidFill>
                  <a:schemeClr val="tx1"/>
                </a:solidFill>
                <a:latin typeface="Times New Roman" charset="0"/>
              </a:defRPr>
            </a:lvl7pPr>
            <a:lvl8pPr marL="1371600" fontAlgn="base">
              <a:spcBef>
                <a:spcPct val="0"/>
              </a:spcBef>
              <a:spcAft>
                <a:spcPct val="0"/>
              </a:spcAft>
              <a:defRPr sz="2400">
                <a:solidFill>
                  <a:schemeClr val="tx1"/>
                </a:solidFill>
                <a:latin typeface="Times New Roman" charset="0"/>
              </a:defRPr>
            </a:lvl8pPr>
            <a:lvl9pPr marL="1828800" fontAlgn="base">
              <a:spcBef>
                <a:spcPct val="0"/>
              </a:spcBef>
              <a:spcAft>
                <a:spcPct val="0"/>
              </a:spcAft>
              <a:defRPr sz="2400">
                <a:solidFill>
                  <a:schemeClr val="tx1"/>
                </a:solidFill>
                <a:latin typeface="Times New Roman" charset="0"/>
              </a:defRPr>
            </a:lvl9pPr>
          </a:lstStyle>
          <a:p>
            <a:pPr>
              <a:buClr>
                <a:schemeClr val="accent2"/>
              </a:buClr>
              <a:buFontTx/>
              <a:buChar char="•"/>
            </a:pPr>
            <a:r>
              <a:rPr lang="en-US" altLang="x-none" sz="3600">
                <a:solidFill>
                  <a:srgbClr val="FF0000"/>
                </a:solidFill>
                <a:effectLst>
                  <a:outerShdw blurRad="38100" dist="38100" dir="2700000" algn="tl">
                    <a:srgbClr val="C0C0C0"/>
                  </a:outerShdw>
                </a:effectLst>
              </a:rPr>
              <a:t> rm</a:t>
            </a:r>
            <a:endParaRPr lang="en-US" altLang="x-none" sz="3600">
              <a:solidFill>
                <a:schemeClr val="accent2"/>
              </a:solidFill>
              <a:effectLst>
                <a:outerShdw blurRad="38100" dist="38100" dir="2700000" algn="tl">
                  <a:srgbClr val="C0C0C0"/>
                </a:outerShdw>
              </a:effectLst>
            </a:endParaRPr>
          </a:p>
        </p:txBody>
      </p:sp>
      <p:sp>
        <p:nvSpPr>
          <p:cNvPr id="115717" name="Line 5"/>
          <p:cNvSpPr>
            <a:spLocks noChangeShapeType="1"/>
          </p:cNvSpPr>
          <p:nvPr/>
        </p:nvSpPr>
        <p:spPr bwMode="auto">
          <a:xfrm>
            <a:off x="914400" y="1066800"/>
            <a:ext cx="7620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15718" name="Rectangle 6"/>
          <p:cNvSpPr>
            <a:spLocks noChangeArrowheads="1"/>
          </p:cNvSpPr>
          <p:nvPr/>
        </p:nvSpPr>
        <p:spPr bwMode="auto">
          <a:xfrm>
            <a:off x="457200" y="3200400"/>
            <a:ext cx="83058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fontAlgn="base">
              <a:spcBef>
                <a:spcPct val="0"/>
              </a:spcBef>
              <a:spcAft>
                <a:spcPct val="0"/>
              </a:spcAft>
              <a:defRPr sz="2400">
                <a:solidFill>
                  <a:schemeClr val="tx1"/>
                </a:solidFill>
                <a:latin typeface="Times New Roman" charset="0"/>
              </a:defRPr>
            </a:lvl6pPr>
            <a:lvl7pPr marL="2971800" indent="-228600" fontAlgn="base">
              <a:spcBef>
                <a:spcPct val="0"/>
              </a:spcBef>
              <a:spcAft>
                <a:spcPct val="0"/>
              </a:spcAft>
              <a:defRPr sz="2400">
                <a:solidFill>
                  <a:schemeClr val="tx1"/>
                </a:solidFill>
                <a:latin typeface="Times New Roman" charset="0"/>
              </a:defRPr>
            </a:lvl7pPr>
            <a:lvl8pPr marL="3429000" indent="-228600" fontAlgn="base">
              <a:spcBef>
                <a:spcPct val="0"/>
              </a:spcBef>
              <a:spcAft>
                <a:spcPct val="0"/>
              </a:spcAft>
              <a:defRPr sz="2400">
                <a:solidFill>
                  <a:schemeClr val="tx1"/>
                </a:solidFill>
                <a:latin typeface="Times New Roman" charset="0"/>
              </a:defRPr>
            </a:lvl8pPr>
            <a:lvl9pPr marL="3886200" indent="-228600" fontAlgn="base">
              <a:spcBef>
                <a:spcPct val="0"/>
              </a:spcBef>
              <a:spcAft>
                <a:spcPct val="0"/>
              </a:spcAft>
              <a:defRPr sz="2400">
                <a:solidFill>
                  <a:schemeClr val="tx1"/>
                </a:solidFill>
                <a:latin typeface="Times New Roman" charset="0"/>
              </a:defRPr>
            </a:lvl9pPr>
          </a:lstStyle>
          <a:p>
            <a:pPr>
              <a:spcBef>
                <a:spcPct val="20000"/>
              </a:spcBef>
              <a:buClr>
                <a:schemeClr val="accent2"/>
              </a:buClr>
              <a:buFontTx/>
              <a:buChar char="•"/>
            </a:pPr>
            <a:r>
              <a:rPr lang="en-US" altLang="x-none" dirty="0">
                <a:solidFill>
                  <a:srgbClr val="FF0000"/>
                </a:solidFill>
              </a:rPr>
              <a:t>mv</a:t>
            </a:r>
            <a:r>
              <a:rPr lang="en-US" altLang="x-none" dirty="0"/>
              <a:t> is used to </a:t>
            </a:r>
            <a:r>
              <a:rPr lang="en-US" altLang="x-none" dirty="0">
                <a:solidFill>
                  <a:srgbClr val="FF0000"/>
                </a:solidFill>
              </a:rPr>
              <a:t>m</a:t>
            </a:r>
            <a:r>
              <a:rPr lang="en-US" altLang="x-none" dirty="0"/>
              <a:t>o</a:t>
            </a:r>
            <a:r>
              <a:rPr lang="en-US" altLang="x-none" dirty="0">
                <a:solidFill>
                  <a:srgbClr val="FF0000"/>
                </a:solidFill>
              </a:rPr>
              <a:t>v</a:t>
            </a:r>
            <a:r>
              <a:rPr lang="en-US" altLang="x-none" dirty="0"/>
              <a:t>e a file.</a:t>
            </a:r>
          </a:p>
          <a:p>
            <a:pPr lvl="1">
              <a:spcBef>
                <a:spcPct val="20000"/>
              </a:spcBef>
              <a:buClr>
                <a:srgbClr val="FFCC00"/>
              </a:buClr>
              <a:buFontTx/>
              <a:buChar char="–"/>
            </a:pPr>
            <a:r>
              <a:rPr lang="en-US" altLang="x-none" dirty="0">
                <a:solidFill>
                  <a:schemeClr val="accent2"/>
                </a:solidFill>
                <a:latin typeface="Verdana" charset="0"/>
              </a:rPr>
              <a:t>mv </a:t>
            </a:r>
            <a:r>
              <a:rPr lang="en-US" altLang="x-none" i="1" dirty="0">
                <a:solidFill>
                  <a:schemeClr val="accent2"/>
                </a:solidFill>
                <a:latin typeface="Verdana" charset="0"/>
              </a:rPr>
              <a:t>filename /path/newname</a:t>
            </a:r>
            <a:r>
              <a:rPr lang="en-US" altLang="x-none" i="1" dirty="0">
                <a:latin typeface="Verdana" charset="0"/>
              </a:rPr>
              <a:t> </a:t>
            </a:r>
            <a:r>
              <a:rPr lang="en-US" altLang="x-none" dirty="0">
                <a:solidFill>
                  <a:srgbClr val="008000"/>
                </a:solidFill>
                <a:latin typeface="Verdana" charset="0"/>
              </a:rPr>
              <a:t>---&gt;</a:t>
            </a:r>
            <a:r>
              <a:rPr lang="en-US" altLang="x-none" dirty="0">
                <a:solidFill>
                  <a:srgbClr val="FFCC00"/>
                </a:solidFill>
                <a:latin typeface="Verdana" charset="0"/>
              </a:rPr>
              <a:t> </a:t>
            </a:r>
            <a:r>
              <a:rPr lang="en-US" altLang="x-none" dirty="0"/>
              <a:t>moves a file named</a:t>
            </a:r>
            <a:r>
              <a:rPr lang="en-US" altLang="x-none" dirty="0">
                <a:latin typeface="Verdana" charset="0"/>
              </a:rPr>
              <a:t> </a:t>
            </a:r>
            <a:r>
              <a:rPr lang="en-US" altLang="x-none" i="1" dirty="0">
                <a:solidFill>
                  <a:srgbClr val="008000"/>
                </a:solidFill>
              </a:rPr>
              <a:t>filename </a:t>
            </a:r>
            <a:r>
              <a:rPr lang="en-US" altLang="x-none" dirty="0"/>
              <a:t>to a new location, with a new name</a:t>
            </a:r>
            <a:endParaRPr lang="en-US" altLang="x-none" i="1" dirty="0">
              <a:solidFill>
                <a:srgbClr val="008000"/>
              </a:solidFill>
            </a:endParaRPr>
          </a:p>
          <a:p>
            <a:pPr>
              <a:spcBef>
                <a:spcPct val="20000"/>
              </a:spcBef>
              <a:buClr>
                <a:schemeClr val="accent2"/>
              </a:buClr>
              <a:buFontTx/>
              <a:buChar char="•"/>
            </a:pPr>
            <a:r>
              <a:rPr lang="en-US" altLang="x-none" dirty="0"/>
              <a:t>looks like </a:t>
            </a:r>
            <a:r>
              <a:rPr lang="en-US" altLang="x-none" dirty="0">
                <a:solidFill>
                  <a:srgbClr val="FF0000"/>
                </a:solidFill>
              </a:rPr>
              <a:t>cp</a:t>
            </a:r>
            <a:r>
              <a:rPr lang="en-US" altLang="x-none" dirty="0"/>
              <a:t>, except that it </a:t>
            </a:r>
            <a:r>
              <a:rPr lang="en-US" altLang="x-none" dirty="0">
                <a:solidFill>
                  <a:schemeClr val="accent2"/>
                </a:solidFill>
              </a:rPr>
              <a:t>deletes the original file</a:t>
            </a:r>
            <a:r>
              <a:rPr lang="en-US" altLang="x-none" dirty="0"/>
              <a:t> after copying it.</a:t>
            </a:r>
          </a:p>
          <a:p>
            <a:pPr>
              <a:spcBef>
                <a:spcPct val="20000"/>
              </a:spcBef>
              <a:buFontTx/>
              <a:buChar char="•"/>
            </a:pPr>
            <a:r>
              <a:rPr lang="en-US" altLang="x-none" dirty="0">
                <a:solidFill>
                  <a:srgbClr val="FF0000"/>
                </a:solidFill>
              </a:rPr>
              <a:t>mv</a:t>
            </a:r>
            <a:r>
              <a:rPr lang="en-US" altLang="x-none" dirty="0"/>
              <a:t> will </a:t>
            </a:r>
            <a:r>
              <a:rPr lang="en-US" altLang="x-none" dirty="0">
                <a:solidFill>
                  <a:schemeClr val="accent1"/>
                </a:solidFill>
              </a:rPr>
              <a:t>rename</a:t>
            </a:r>
            <a:r>
              <a:rPr lang="en-US" altLang="x-none" dirty="0"/>
              <a:t> a file if the second argument is </a:t>
            </a:r>
            <a:r>
              <a:rPr lang="en-US" altLang="x-none" dirty="0">
                <a:solidFill>
                  <a:srgbClr val="008000"/>
                </a:solidFill>
              </a:rPr>
              <a:t>a file</a:t>
            </a:r>
            <a:r>
              <a:rPr lang="en-US" altLang="x-none" dirty="0"/>
              <a:t>.  If the second argument is a </a:t>
            </a:r>
            <a:r>
              <a:rPr lang="en-US" altLang="x-none" dirty="0">
                <a:solidFill>
                  <a:srgbClr val="008000"/>
                </a:solidFill>
              </a:rPr>
              <a:t>directory</a:t>
            </a:r>
            <a:r>
              <a:rPr lang="en-US" altLang="x-none" dirty="0"/>
              <a:t>, </a:t>
            </a:r>
            <a:r>
              <a:rPr lang="en-US" altLang="x-none" dirty="0">
                <a:solidFill>
                  <a:srgbClr val="FF0000"/>
                </a:solidFill>
              </a:rPr>
              <a:t>mv</a:t>
            </a:r>
            <a:r>
              <a:rPr lang="en-US" altLang="x-none" dirty="0"/>
              <a:t> will </a:t>
            </a:r>
            <a:r>
              <a:rPr lang="en-US" altLang="x-none" dirty="0">
                <a:solidFill>
                  <a:schemeClr val="accent2"/>
                </a:solidFill>
              </a:rPr>
              <a:t>move</a:t>
            </a:r>
            <a:r>
              <a:rPr lang="en-US" altLang="x-none" dirty="0"/>
              <a:t> the file to the </a:t>
            </a:r>
            <a:r>
              <a:rPr lang="en-US" altLang="x-none" dirty="0">
                <a:solidFill>
                  <a:schemeClr val="accent1"/>
                </a:solidFill>
              </a:rPr>
              <a:t>new directory</a:t>
            </a:r>
            <a:r>
              <a:rPr lang="en-US" altLang="x-none" dirty="0"/>
              <a:t>, keeping it’s </a:t>
            </a:r>
            <a:r>
              <a:rPr lang="en-US" altLang="x-none" dirty="0" err="1"/>
              <a:t>shortname</a:t>
            </a:r>
            <a:r>
              <a:rPr lang="en-US" altLang="x-none" dirty="0"/>
              <a:t> the same.</a:t>
            </a:r>
          </a:p>
        </p:txBody>
      </p:sp>
      <p:sp>
        <p:nvSpPr>
          <p:cNvPr id="115719" name="Rectangle 7"/>
          <p:cNvSpPr>
            <a:spLocks noChangeArrowheads="1"/>
          </p:cNvSpPr>
          <p:nvPr/>
        </p:nvSpPr>
        <p:spPr bwMode="auto">
          <a:xfrm>
            <a:off x="609600" y="2362200"/>
            <a:ext cx="1143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marL="457200" fontAlgn="base">
              <a:spcBef>
                <a:spcPct val="0"/>
              </a:spcBef>
              <a:spcAft>
                <a:spcPct val="0"/>
              </a:spcAft>
              <a:defRPr sz="2400">
                <a:solidFill>
                  <a:schemeClr val="tx1"/>
                </a:solidFill>
                <a:latin typeface="Times New Roman" charset="0"/>
              </a:defRPr>
            </a:lvl6pPr>
            <a:lvl7pPr marL="914400" fontAlgn="base">
              <a:spcBef>
                <a:spcPct val="0"/>
              </a:spcBef>
              <a:spcAft>
                <a:spcPct val="0"/>
              </a:spcAft>
              <a:defRPr sz="2400">
                <a:solidFill>
                  <a:schemeClr val="tx1"/>
                </a:solidFill>
                <a:latin typeface="Times New Roman" charset="0"/>
              </a:defRPr>
            </a:lvl7pPr>
            <a:lvl8pPr marL="1371600" fontAlgn="base">
              <a:spcBef>
                <a:spcPct val="0"/>
              </a:spcBef>
              <a:spcAft>
                <a:spcPct val="0"/>
              </a:spcAft>
              <a:defRPr sz="2400">
                <a:solidFill>
                  <a:schemeClr val="tx1"/>
                </a:solidFill>
                <a:latin typeface="Times New Roman" charset="0"/>
              </a:defRPr>
            </a:lvl8pPr>
            <a:lvl9pPr marL="1828800" fontAlgn="base">
              <a:spcBef>
                <a:spcPct val="0"/>
              </a:spcBef>
              <a:spcAft>
                <a:spcPct val="0"/>
              </a:spcAft>
              <a:defRPr sz="2400">
                <a:solidFill>
                  <a:schemeClr val="tx1"/>
                </a:solidFill>
                <a:latin typeface="Times New Roman" charset="0"/>
              </a:defRPr>
            </a:lvl9pPr>
          </a:lstStyle>
          <a:p>
            <a:pPr>
              <a:buClr>
                <a:schemeClr val="accent2"/>
              </a:buClr>
              <a:buFontTx/>
              <a:buChar char="•"/>
            </a:pPr>
            <a:r>
              <a:rPr lang="en-US" altLang="x-none" sz="3600">
                <a:solidFill>
                  <a:srgbClr val="FF0000"/>
                </a:solidFill>
                <a:effectLst>
                  <a:outerShdw blurRad="38100" dist="38100" dir="2700000" algn="tl">
                    <a:srgbClr val="C0C0C0"/>
                  </a:outerShdw>
                </a:effectLst>
              </a:rPr>
              <a:t> mv</a:t>
            </a:r>
            <a:endParaRPr lang="en-US" altLang="x-none" sz="3600">
              <a:solidFill>
                <a:schemeClr val="accent2"/>
              </a:solidFill>
              <a:effectLst>
                <a:outerShdw blurRad="38100" dist="38100" dir="2700000" algn="tl">
                  <a:srgbClr val="C0C0C0"/>
                </a:outerShdw>
              </a:effectLst>
            </a:endParaRPr>
          </a:p>
        </p:txBody>
      </p:sp>
      <p:sp>
        <p:nvSpPr>
          <p:cNvPr id="115720" name="Line 8"/>
          <p:cNvSpPr>
            <a:spLocks noChangeShapeType="1"/>
          </p:cNvSpPr>
          <p:nvPr/>
        </p:nvSpPr>
        <p:spPr bwMode="auto">
          <a:xfrm>
            <a:off x="990600" y="2971800"/>
            <a:ext cx="8382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8C9CCDAE-3B72-4140-B4AB-8650C0E76CDB}" type="slidenum">
              <a:rPr lang="en-US" altLang="x-none"/>
              <a:pPr/>
              <a:t>26</a:t>
            </a:fld>
            <a:endParaRPr lang="en-US" altLang="x-none"/>
          </a:p>
        </p:txBody>
      </p:sp>
      <p:sp>
        <p:nvSpPr>
          <p:cNvPr id="117762" name="Rectangle 2"/>
          <p:cNvSpPr>
            <a:spLocks noGrp="1" noChangeArrowheads="1"/>
          </p:cNvSpPr>
          <p:nvPr>
            <p:ph type="title"/>
          </p:nvPr>
        </p:nvSpPr>
        <p:spPr>
          <a:xfrm>
            <a:off x="457200" y="457200"/>
            <a:ext cx="7086600" cy="533400"/>
          </a:xfrm>
        </p:spPr>
        <p:txBody>
          <a:bodyPr/>
          <a:lstStyle/>
          <a:p>
            <a:pPr algn="l">
              <a:buClr>
                <a:schemeClr val="accent2"/>
              </a:buClr>
              <a:buFontTx/>
              <a:buChar char="•"/>
            </a:pPr>
            <a:r>
              <a:rPr lang="en-US" altLang="x-none" sz="3200">
                <a:solidFill>
                  <a:srgbClr val="FF3300"/>
                </a:solidFill>
              </a:rPr>
              <a:t> </a:t>
            </a:r>
            <a:r>
              <a:rPr lang="en-US" altLang="x-none" sz="3200">
                <a:solidFill>
                  <a:srgbClr val="FF3300"/>
                </a:solidFill>
                <a:effectLst>
                  <a:outerShdw blurRad="38100" dist="38100" dir="2700000" algn="tl">
                    <a:srgbClr val="C0C0C0"/>
                  </a:outerShdw>
                </a:effectLst>
              </a:rPr>
              <a:t>Some Other UNIX Commands</a:t>
            </a:r>
          </a:p>
        </p:txBody>
      </p:sp>
      <p:sp>
        <p:nvSpPr>
          <p:cNvPr id="117763" name="Rectangle 3"/>
          <p:cNvSpPr>
            <a:spLocks noGrp="1" noChangeArrowheads="1"/>
          </p:cNvSpPr>
          <p:nvPr>
            <p:ph type="body" idx="1"/>
          </p:nvPr>
        </p:nvSpPr>
        <p:spPr>
          <a:xfrm>
            <a:off x="914400" y="2514600"/>
            <a:ext cx="7620000" cy="2895600"/>
          </a:xfrm>
        </p:spPr>
        <p:txBody>
          <a:bodyPr/>
          <a:lstStyle/>
          <a:p>
            <a:r>
              <a:rPr lang="en-US" altLang="x-none" sz="2400">
                <a:solidFill>
                  <a:schemeClr val="accent2"/>
                </a:solidFill>
              </a:rPr>
              <a:t>The power of unix</a:t>
            </a:r>
            <a:r>
              <a:rPr lang="en-US" altLang="x-none" sz="2400"/>
              <a:t> is hidden in small commands that don’t seem too useful when used alone, but when combined with other commands produce a system that’s much more powerful, and flexible than most other operating systems.  </a:t>
            </a:r>
          </a:p>
          <a:p>
            <a:r>
              <a:rPr lang="en-US" altLang="x-none" sz="2400"/>
              <a:t>The commands include </a:t>
            </a:r>
            <a:r>
              <a:rPr lang="en-US" altLang="x-none" sz="2400">
                <a:solidFill>
                  <a:srgbClr val="FF0000"/>
                </a:solidFill>
              </a:rPr>
              <a:t>sort</a:t>
            </a:r>
            <a:r>
              <a:rPr lang="en-US" altLang="x-none" sz="2400">
                <a:solidFill>
                  <a:srgbClr val="800000"/>
                </a:solidFill>
              </a:rPr>
              <a:t>, </a:t>
            </a:r>
            <a:r>
              <a:rPr lang="en-US" altLang="x-none" sz="2400">
                <a:solidFill>
                  <a:srgbClr val="FF0000"/>
                </a:solidFill>
              </a:rPr>
              <a:t>grep</a:t>
            </a:r>
            <a:r>
              <a:rPr lang="en-US" altLang="x-none" sz="2400">
                <a:solidFill>
                  <a:srgbClr val="800000"/>
                </a:solidFill>
              </a:rPr>
              <a:t>, </a:t>
            </a:r>
            <a:r>
              <a:rPr lang="en-US" altLang="x-none" sz="2400">
                <a:solidFill>
                  <a:srgbClr val="FF0000"/>
                </a:solidFill>
              </a:rPr>
              <a:t>more</a:t>
            </a:r>
            <a:r>
              <a:rPr lang="en-US" altLang="x-none" sz="2400">
                <a:solidFill>
                  <a:srgbClr val="800000"/>
                </a:solidFill>
              </a:rPr>
              <a:t>, </a:t>
            </a:r>
            <a:r>
              <a:rPr lang="en-US" altLang="x-none" sz="2400">
                <a:solidFill>
                  <a:srgbClr val="FF0000"/>
                </a:solidFill>
              </a:rPr>
              <a:t>cat</a:t>
            </a:r>
            <a:r>
              <a:rPr lang="en-US" altLang="x-none" sz="2400">
                <a:solidFill>
                  <a:srgbClr val="800000"/>
                </a:solidFill>
              </a:rPr>
              <a:t>, </a:t>
            </a:r>
            <a:r>
              <a:rPr lang="en-US" altLang="x-none" sz="2400">
                <a:solidFill>
                  <a:srgbClr val="FF0000"/>
                </a:solidFill>
              </a:rPr>
              <a:t>wc</a:t>
            </a:r>
            <a:r>
              <a:rPr lang="en-US" altLang="x-none" sz="2400">
                <a:solidFill>
                  <a:srgbClr val="800000"/>
                </a:solidFill>
              </a:rPr>
              <a:t>, </a:t>
            </a:r>
            <a:r>
              <a:rPr lang="en-US" altLang="x-none" sz="2400">
                <a:solidFill>
                  <a:srgbClr val="FF0000"/>
                </a:solidFill>
              </a:rPr>
              <a:t>spell</a:t>
            </a:r>
            <a:r>
              <a:rPr lang="en-US" altLang="x-none" sz="2400">
                <a:solidFill>
                  <a:srgbClr val="800000"/>
                </a:solidFill>
              </a:rPr>
              <a:t>, </a:t>
            </a:r>
            <a:r>
              <a:rPr lang="en-US" altLang="x-none" sz="2400">
                <a:solidFill>
                  <a:srgbClr val="FF0000"/>
                </a:solidFill>
              </a:rPr>
              <a:t>diff</a:t>
            </a:r>
            <a:r>
              <a:rPr lang="en-US" altLang="x-none" sz="2400">
                <a:solidFill>
                  <a:srgbClr val="800000"/>
                </a:solidFill>
              </a:rPr>
              <a:t>, </a:t>
            </a:r>
            <a:r>
              <a:rPr lang="en-US" altLang="x-none" sz="2400">
                <a:solidFill>
                  <a:srgbClr val="FF0000"/>
                </a:solidFill>
              </a:rPr>
              <a:t>head</a:t>
            </a:r>
            <a:r>
              <a:rPr lang="en-US" altLang="x-none" sz="2400">
                <a:solidFill>
                  <a:srgbClr val="800000"/>
                </a:solidFill>
              </a:rPr>
              <a:t>, </a:t>
            </a:r>
            <a:r>
              <a:rPr lang="en-US" altLang="x-none" sz="2400"/>
              <a:t>and </a:t>
            </a:r>
            <a:r>
              <a:rPr lang="en-US" altLang="x-none" sz="2400">
                <a:solidFill>
                  <a:srgbClr val="FF0000"/>
                </a:solidFill>
              </a:rPr>
              <a:t>tail</a:t>
            </a:r>
            <a:r>
              <a:rPr lang="en-US" altLang="x-none" sz="2400"/>
              <a:t>. </a:t>
            </a:r>
          </a:p>
        </p:txBody>
      </p:sp>
      <p:sp>
        <p:nvSpPr>
          <p:cNvPr id="117765" name="Line 5"/>
          <p:cNvSpPr>
            <a:spLocks noChangeShapeType="1"/>
          </p:cNvSpPr>
          <p:nvPr/>
        </p:nvSpPr>
        <p:spPr bwMode="auto">
          <a:xfrm>
            <a:off x="838200" y="1066800"/>
            <a:ext cx="56388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17766" name="Text Box 6"/>
          <p:cNvSpPr txBox="1">
            <a:spLocks noChangeArrowheads="1"/>
          </p:cNvSpPr>
          <p:nvPr/>
        </p:nvSpPr>
        <p:spPr bwMode="auto">
          <a:xfrm>
            <a:off x="1676400" y="1295400"/>
            <a:ext cx="31337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2800">
                <a:solidFill>
                  <a:srgbClr val="FF0000"/>
                </a:solidFill>
              </a:rPr>
              <a:t> The Power of Unix</a:t>
            </a:r>
          </a:p>
        </p:txBody>
      </p:sp>
      <p:sp>
        <p:nvSpPr>
          <p:cNvPr id="117767" name="Line 7"/>
          <p:cNvSpPr>
            <a:spLocks noChangeShapeType="1"/>
          </p:cNvSpPr>
          <p:nvPr/>
        </p:nvSpPr>
        <p:spPr bwMode="auto">
          <a:xfrm>
            <a:off x="2057400" y="1828800"/>
            <a:ext cx="34290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8AA516E-63EB-6841-AFDA-87A6A110DF01}" type="slidenum">
              <a:rPr lang="en-US" altLang="x-none"/>
              <a:pPr/>
              <a:t>27</a:t>
            </a:fld>
            <a:endParaRPr lang="en-US" altLang="x-none"/>
          </a:p>
        </p:txBody>
      </p:sp>
      <p:sp>
        <p:nvSpPr>
          <p:cNvPr id="118786" name="Rectangle 2"/>
          <p:cNvSpPr>
            <a:spLocks noGrp="1" noChangeArrowheads="1"/>
          </p:cNvSpPr>
          <p:nvPr>
            <p:ph type="body" idx="1"/>
          </p:nvPr>
        </p:nvSpPr>
        <p:spPr>
          <a:xfrm>
            <a:off x="533400" y="1447800"/>
            <a:ext cx="8256588" cy="3160713"/>
          </a:xfrm>
        </p:spPr>
        <p:txBody>
          <a:bodyPr/>
          <a:lstStyle/>
          <a:p>
            <a:pPr>
              <a:buClr>
                <a:schemeClr val="accent2"/>
              </a:buClr>
            </a:pPr>
            <a:r>
              <a:rPr lang="en-US" altLang="x-none" sz="2400" dirty="0"/>
              <a:t>In addition to the commands like </a:t>
            </a:r>
            <a:r>
              <a:rPr lang="en-US" altLang="x-none" sz="2400" dirty="0">
                <a:solidFill>
                  <a:srgbClr val="FF0000"/>
                </a:solidFill>
              </a:rPr>
              <a:t>cd</a:t>
            </a:r>
            <a:r>
              <a:rPr lang="en-US" altLang="x-none" sz="2400" dirty="0">
                <a:solidFill>
                  <a:srgbClr val="800000"/>
                </a:solidFill>
              </a:rPr>
              <a:t>, </a:t>
            </a:r>
            <a:r>
              <a:rPr lang="en-US" altLang="x-none" sz="2400" dirty="0">
                <a:solidFill>
                  <a:srgbClr val="FF0000"/>
                </a:solidFill>
              </a:rPr>
              <a:t>mv</a:t>
            </a:r>
            <a:r>
              <a:rPr lang="en-US" altLang="x-none" sz="2400" dirty="0"/>
              <a:t>, and </a:t>
            </a:r>
            <a:r>
              <a:rPr lang="en-US" altLang="x-none" sz="2400" dirty="0">
                <a:solidFill>
                  <a:srgbClr val="FF0000"/>
                </a:solidFill>
              </a:rPr>
              <a:t>rm</a:t>
            </a:r>
            <a:r>
              <a:rPr lang="en-US" altLang="x-none" sz="2400" dirty="0">
                <a:solidFill>
                  <a:srgbClr val="800000"/>
                </a:solidFill>
              </a:rPr>
              <a:t>,</a:t>
            </a:r>
            <a:r>
              <a:rPr lang="en-US" altLang="x-none" sz="2400" dirty="0"/>
              <a:t> you learned in the shell section, there are other commands that just operate on files, but not the data in them.  </a:t>
            </a:r>
          </a:p>
          <a:p>
            <a:pPr>
              <a:buClr>
                <a:schemeClr val="accent2"/>
              </a:buClr>
              <a:buFontTx/>
              <a:buNone/>
            </a:pPr>
            <a:endParaRPr lang="en-US" altLang="x-none" sz="2400" dirty="0"/>
          </a:p>
          <a:p>
            <a:pPr>
              <a:buClr>
                <a:schemeClr val="accent2"/>
              </a:buClr>
            </a:pPr>
            <a:r>
              <a:rPr lang="en-US" altLang="x-none" sz="2400" dirty="0"/>
              <a:t>These include </a:t>
            </a:r>
            <a:r>
              <a:rPr lang="en-US" altLang="x-none" sz="2400" dirty="0">
                <a:solidFill>
                  <a:srgbClr val="FF0000"/>
                </a:solidFill>
              </a:rPr>
              <a:t>touch</a:t>
            </a:r>
            <a:r>
              <a:rPr lang="en-US" altLang="x-none" sz="2400" dirty="0">
                <a:solidFill>
                  <a:srgbClr val="800000"/>
                </a:solidFill>
              </a:rPr>
              <a:t>, </a:t>
            </a:r>
            <a:r>
              <a:rPr lang="en-US" altLang="x-none" sz="2400" dirty="0" err="1">
                <a:solidFill>
                  <a:srgbClr val="FF0000"/>
                </a:solidFill>
              </a:rPr>
              <a:t>chmod</a:t>
            </a:r>
            <a:r>
              <a:rPr lang="en-US" altLang="x-none" sz="2400" dirty="0">
                <a:solidFill>
                  <a:srgbClr val="800000"/>
                </a:solidFill>
              </a:rPr>
              <a:t>, </a:t>
            </a:r>
            <a:r>
              <a:rPr lang="en-US" altLang="x-none" sz="2400" dirty="0">
                <a:solidFill>
                  <a:srgbClr val="FF0000"/>
                </a:solidFill>
              </a:rPr>
              <a:t>du</a:t>
            </a:r>
            <a:r>
              <a:rPr lang="en-US" altLang="x-none" sz="2400" dirty="0">
                <a:solidFill>
                  <a:srgbClr val="800000"/>
                </a:solidFill>
              </a:rPr>
              <a:t>,</a:t>
            </a:r>
            <a:r>
              <a:rPr lang="en-US" altLang="x-none" sz="2400" dirty="0"/>
              <a:t> and </a:t>
            </a:r>
            <a:r>
              <a:rPr lang="en-US" altLang="x-none" sz="2400" dirty="0">
                <a:solidFill>
                  <a:srgbClr val="FF0000"/>
                </a:solidFill>
              </a:rPr>
              <a:t>df</a:t>
            </a:r>
            <a:r>
              <a:rPr lang="en-US" altLang="x-none" sz="2400" dirty="0"/>
              <a:t>.       </a:t>
            </a:r>
          </a:p>
          <a:p>
            <a:pPr>
              <a:buClr>
                <a:schemeClr val="accent2"/>
              </a:buClr>
            </a:pPr>
            <a:r>
              <a:rPr lang="en-US" altLang="x-none" sz="2400" dirty="0"/>
              <a:t> All of these commands don’t care what is in the file.</a:t>
            </a:r>
          </a:p>
        </p:txBody>
      </p:sp>
      <p:sp>
        <p:nvSpPr>
          <p:cNvPr id="118788" name="Rectangle 4"/>
          <p:cNvSpPr>
            <a:spLocks noChangeArrowheads="1"/>
          </p:cNvSpPr>
          <p:nvPr/>
        </p:nvSpPr>
        <p:spPr bwMode="auto">
          <a:xfrm>
            <a:off x="533400" y="457200"/>
            <a:ext cx="3454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a:solidFill>
                  <a:srgbClr val="FF0000"/>
                </a:solidFill>
              </a:rPr>
              <a:t> Operating on Files</a:t>
            </a:r>
          </a:p>
        </p:txBody>
      </p:sp>
      <p:sp>
        <p:nvSpPr>
          <p:cNvPr id="118789" name="Line 5"/>
          <p:cNvSpPr>
            <a:spLocks noChangeShapeType="1"/>
          </p:cNvSpPr>
          <p:nvPr/>
        </p:nvSpPr>
        <p:spPr bwMode="auto">
          <a:xfrm>
            <a:off x="914400" y="1066800"/>
            <a:ext cx="34290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2058B1B-25E8-1241-8B23-7DD695D08863}" type="slidenum">
              <a:rPr lang="en-US" altLang="x-none"/>
              <a:pPr/>
              <a:t>28</a:t>
            </a:fld>
            <a:endParaRPr lang="en-US" altLang="x-none"/>
          </a:p>
        </p:txBody>
      </p:sp>
      <p:sp>
        <p:nvSpPr>
          <p:cNvPr id="119810" name="Rectangle 2"/>
          <p:cNvSpPr>
            <a:spLocks noGrp="1" noChangeArrowheads="1"/>
          </p:cNvSpPr>
          <p:nvPr>
            <p:ph type="body" idx="1"/>
          </p:nvPr>
        </p:nvSpPr>
        <p:spPr>
          <a:xfrm>
            <a:off x="457200" y="333375"/>
            <a:ext cx="8229600" cy="5832475"/>
          </a:xfrm>
        </p:spPr>
        <p:txBody>
          <a:bodyPr/>
          <a:lstStyle/>
          <a:p>
            <a:pPr>
              <a:buFontTx/>
              <a:buNone/>
            </a:pPr>
            <a:r>
              <a:rPr lang="en-US" altLang="x-none" sz="2400" dirty="0"/>
              <a:t>Some of the things these commands manipulate (most shown by </a:t>
            </a:r>
            <a:r>
              <a:rPr lang="en-US" altLang="x-none" sz="2400" dirty="0">
                <a:solidFill>
                  <a:srgbClr val="FF0000"/>
                </a:solidFill>
              </a:rPr>
              <a:t>ls –l</a:t>
            </a:r>
            <a:r>
              <a:rPr lang="en-US" altLang="x-none" sz="2400" dirty="0"/>
              <a:t>):</a:t>
            </a:r>
          </a:p>
          <a:p>
            <a:pPr>
              <a:buFontTx/>
              <a:buNone/>
            </a:pPr>
            <a:endParaRPr lang="en-US" altLang="x-none" sz="1400" dirty="0"/>
          </a:p>
          <a:p>
            <a:r>
              <a:rPr lang="en-US" altLang="x-none" sz="2400" dirty="0">
                <a:solidFill>
                  <a:schemeClr val="accent2"/>
                </a:solidFill>
              </a:rPr>
              <a:t>The time stamp:</a:t>
            </a:r>
            <a:r>
              <a:rPr lang="en-US" altLang="x-none" sz="2400" dirty="0"/>
              <a:t> Each file has three dates associated with it. These are </a:t>
            </a:r>
            <a:r>
              <a:rPr lang="en-US" altLang="x-none" sz="2400" dirty="0">
                <a:solidFill>
                  <a:schemeClr val="accent1"/>
                </a:solidFill>
              </a:rPr>
              <a:t>creation time</a:t>
            </a:r>
            <a:r>
              <a:rPr lang="en-US" altLang="x-none" sz="2400" dirty="0"/>
              <a:t>, </a:t>
            </a:r>
            <a:r>
              <a:rPr lang="en-US" altLang="x-none" sz="2400" dirty="0">
                <a:solidFill>
                  <a:schemeClr val="accent1"/>
                </a:solidFill>
              </a:rPr>
              <a:t>last modification time</a:t>
            </a:r>
            <a:r>
              <a:rPr lang="en-US" altLang="x-none" sz="2400" dirty="0"/>
              <a:t> and </a:t>
            </a:r>
            <a:r>
              <a:rPr lang="en-US" altLang="x-none" sz="2400" dirty="0">
                <a:solidFill>
                  <a:schemeClr val="accent1"/>
                </a:solidFill>
              </a:rPr>
              <a:t>last access time</a:t>
            </a:r>
            <a:r>
              <a:rPr lang="en-US" altLang="x-none" sz="2400" dirty="0"/>
              <a:t>.</a:t>
            </a:r>
          </a:p>
          <a:p>
            <a:pPr>
              <a:buFontTx/>
              <a:buNone/>
            </a:pPr>
            <a:endParaRPr lang="en-US" altLang="x-none" sz="1400" dirty="0"/>
          </a:p>
          <a:p>
            <a:r>
              <a:rPr lang="en-US" altLang="x-none" sz="2400" dirty="0">
                <a:solidFill>
                  <a:schemeClr val="accent2"/>
                </a:solidFill>
              </a:rPr>
              <a:t>The owner:</a:t>
            </a:r>
            <a:r>
              <a:rPr lang="en-US" altLang="x-none" sz="2400" dirty="0"/>
              <a:t> the owner of files</a:t>
            </a:r>
          </a:p>
          <a:p>
            <a:endParaRPr lang="en-US" altLang="x-none" sz="1400" dirty="0"/>
          </a:p>
          <a:p>
            <a:r>
              <a:rPr lang="en-US" altLang="x-none" sz="2400" dirty="0">
                <a:solidFill>
                  <a:schemeClr val="accent2"/>
                </a:solidFill>
              </a:rPr>
              <a:t>The group:</a:t>
            </a:r>
            <a:r>
              <a:rPr lang="en-US" altLang="x-none" sz="2400" dirty="0"/>
              <a:t> the group of users</a:t>
            </a:r>
          </a:p>
          <a:p>
            <a:endParaRPr lang="en-US" altLang="x-none" sz="1400" dirty="0"/>
          </a:p>
          <a:p>
            <a:r>
              <a:rPr lang="en-US" altLang="x-none" sz="2400" dirty="0">
                <a:solidFill>
                  <a:schemeClr val="accent2"/>
                </a:solidFill>
              </a:rPr>
              <a:t>The permissions: </a:t>
            </a:r>
            <a:r>
              <a:rPr lang="en-US" altLang="x-none" sz="2400" dirty="0">
                <a:solidFill>
                  <a:schemeClr val="tx2"/>
                </a:solidFill>
              </a:rPr>
              <a:t>read, write, execute permissions of files. The permissions tell </a:t>
            </a:r>
            <a:r>
              <a:rPr lang="en-US" altLang="x-none" sz="2400" dirty="0" err="1">
                <a:solidFill>
                  <a:schemeClr val="tx2"/>
                </a:solidFill>
              </a:rPr>
              <a:t>unix</a:t>
            </a:r>
            <a:r>
              <a:rPr lang="en-US" altLang="x-none" sz="2400" dirty="0">
                <a:solidFill>
                  <a:schemeClr val="tx2"/>
                </a:solidFill>
              </a:rPr>
              <a:t> who can access what file, or change it, or, in the case of programs, execute it. Each of these permissions can be toggled separately for the owner, the group, and all the other users. </a:t>
            </a:r>
          </a:p>
          <a:p>
            <a:endParaRPr lang="en-US" altLang="x-none" sz="2400" b="1" dirty="0">
              <a:solidFill>
                <a:schemeClr val="tx2"/>
              </a:solidFill>
            </a:endParaRPr>
          </a:p>
        </p:txBody>
      </p:sp>
      <p:sp>
        <p:nvSpPr>
          <p:cNvPr id="119811" name="Text Box 3"/>
          <p:cNvSpPr txBox="1">
            <a:spLocks noChangeArrowheads="1"/>
          </p:cNvSpPr>
          <p:nvPr/>
        </p:nvSpPr>
        <p:spPr bwMode="auto">
          <a:xfrm>
            <a:off x="441325" y="6335713"/>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AU" altLang="x-none" sz="1400" b="1" i="1">
              <a:solidFill>
                <a:schemeClr val="accent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fld id="{E72FBF3B-893F-1C48-B2B6-5F155CF9B263}" type="slidenum">
              <a:rPr lang="en-US" altLang="x-none"/>
              <a:pPr/>
              <a:t>29</a:t>
            </a:fld>
            <a:endParaRPr lang="en-US" altLang="x-none"/>
          </a:p>
        </p:txBody>
      </p:sp>
      <p:sp>
        <p:nvSpPr>
          <p:cNvPr id="120834" name="Rectangle 2"/>
          <p:cNvSpPr>
            <a:spLocks noGrp="1" noChangeArrowheads="1"/>
          </p:cNvSpPr>
          <p:nvPr>
            <p:ph type="body" idx="1"/>
          </p:nvPr>
        </p:nvSpPr>
        <p:spPr>
          <a:xfrm>
            <a:off x="781050" y="3973513"/>
            <a:ext cx="7380288" cy="1862137"/>
          </a:xfrm>
        </p:spPr>
        <p:txBody>
          <a:bodyPr/>
          <a:lstStyle/>
          <a:p>
            <a:pPr>
              <a:buClr>
                <a:schemeClr val="accent2"/>
              </a:buClr>
            </a:pPr>
            <a:r>
              <a:rPr lang="en-US" altLang="x-none" sz="2400">
                <a:solidFill>
                  <a:srgbClr val="FF0000"/>
                </a:solidFill>
              </a:rPr>
              <a:t>touch</a:t>
            </a:r>
            <a:r>
              <a:rPr lang="en-US" altLang="x-none" sz="2400"/>
              <a:t> will update the time stamps of the files listed on the command line to the current time.</a:t>
            </a:r>
          </a:p>
          <a:p>
            <a:pPr>
              <a:buClr>
                <a:schemeClr val="accent2"/>
              </a:buClr>
            </a:pPr>
            <a:r>
              <a:rPr lang="en-US" altLang="x-none" sz="2400"/>
              <a:t>If a file doesn’t exist, </a:t>
            </a:r>
            <a:r>
              <a:rPr lang="en-US" altLang="x-none" sz="2400">
                <a:solidFill>
                  <a:srgbClr val="FF0000"/>
                </a:solidFill>
              </a:rPr>
              <a:t>touch </a:t>
            </a:r>
            <a:r>
              <a:rPr lang="en-US" altLang="x-none" sz="2400"/>
              <a:t>will create it.</a:t>
            </a:r>
            <a:endParaRPr lang="en-US" altLang="x-none"/>
          </a:p>
        </p:txBody>
      </p:sp>
      <p:sp>
        <p:nvSpPr>
          <p:cNvPr id="120835" name="Text Box 3"/>
          <p:cNvSpPr txBox="1">
            <a:spLocks noChangeArrowheads="1"/>
          </p:cNvSpPr>
          <p:nvPr/>
        </p:nvSpPr>
        <p:spPr bwMode="auto">
          <a:xfrm>
            <a:off x="441325" y="6335713"/>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altLang="x-none" sz="1400" b="1" i="1">
              <a:solidFill>
                <a:schemeClr val="accent2"/>
              </a:solidFill>
            </a:endParaRPr>
          </a:p>
        </p:txBody>
      </p:sp>
      <p:sp>
        <p:nvSpPr>
          <p:cNvPr id="120836" name="Rectangle 4"/>
          <p:cNvSpPr>
            <a:spLocks noChangeArrowheads="1"/>
          </p:cNvSpPr>
          <p:nvPr/>
        </p:nvSpPr>
        <p:spPr bwMode="auto">
          <a:xfrm>
            <a:off x="781050" y="3017838"/>
            <a:ext cx="13319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a:solidFill>
                  <a:srgbClr val="FF0000"/>
                </a:solidFill>
              </a:rPr>
              <a:t> touch</a:t>
            </a:r>
          </a:p>
        </p:txBody>
      </p:sp>
      <p:sp>
        <p:nvSpPr>
          <p:cNvPr id="120837" name="Line 5"/>
          <p:cNvSpPr>
            <a:spLocks noChangeShapeType="1"/>
          </p:cNvSpPr>
          <p:nvPr/>
        </p:nvSpPr>
        <p:spPr bwMode="auto">
          <a:xfrm>
            <a:off x="1162050" y="3627438"/>
            <a:ext cx="12954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nvGrpSpPr>
          <p:cNvPr id="120854" name="Group 22"/>
          <p:cNvGrpSpPr>
            <a:grpSpLocks/>
          </p:cNvGrpSpPr>
          <p:nvPr/>
        </p:nvGrpSpPr>
        <p:grpSpPr bwMode="auto">
          <a:xfrm>
            <a:off x="946150" y="693738"/>
            <a:ext cx="5607050" cy="1308100"/>
            <a:chOff x="480" y="288"/>
            <a:chExt cx="3532" cy="824"/>
          </a:xfrm>
        </p:grpSpPr>
        <p:sp>
          <p:nvSpPr>
            <p:cNvPr id="120844" name="Text Box 12"/>
            <p:cNvSpPr txBox="1">
              <a:spLocks noChangeArrowheads="1"/>
            </p:cNvSpPr>
            <p:nvPr/>
          </p:nvSpPr>
          <p:spPr bwMode="auto">
            <a:xfrm>
              <a:off x="480" y="288"/>
              <a:ext cx="352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dirty="0" err="1"/>
                <a:t>drwxr</a:t>
              </a:r>
              <a:r>
                <a:rPr lang="en-US" altLang="x-none" dirty="0"/>
                <a:t>-</a:t>
              </a:r>
              <a:r>
                <a:rPr lang="en-US" altLang="x-none" dirty="0" err="1"/>
                <a:t>xr</a:t>
              </a:r>
              <a:r>
                <a:rPr lang="en-US" altLang="x-none" dirty="0"/>
                <a:t>-x 2 </a:t>
              </a:r>
              <a:r>
                <a:rPr lang="en-US" altLang="x-none" dirty="0" err="1"/>
                <a:t>dag</a:t>
              </a:r>
              <a:r>
                <a:rPr lang="en-US" altLang="x-none" dirty="0"/>
                <a:t> users 6 Dec 6 2016 </a:t>
              </a:r>
              <a:r>
                <a:rPr lang="en-US" altLang="x-none" dirty="0" err="1"/>
                <a:t>file.txt</a:t>
              </a:r>
              <a:endParaRPr lang="en-US" altLang="x-none" dirty="0"/>
            </a:p>
          </p:txBody>
        </p:sp>
        <p:sp>
          <p:nvSpPr>
            <p:cNvPr id="120846" name="AutoShape 14"/>
            <p:cNvSpPr>
              <a:spLocks/>
            </p:cNvSpPr>
            <p:nvPr/>
          </p:nvSpPr>
          <p:spPr bwMode="auto">
            <a:xfrm rot="-5400000">
              <a:off x="720" y="450"/>
              <a:ext cx="96" cy="240"/>
            </a:xfrm>
            <a:prstGeom prst="leftBrace">
              <a:avLst>
                <a:gd name="adj1" fmla="val 20833"/>
                <a:gd name="adj2" fmla="val 55000"/>
              </a:avLst>
            </a:prstGeom>
            <a:noFill/>
            <a:ln w="38100">
              <a:solidFill>
                <a:srgbClr val="FF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0847" name="AutoShape 15"/>
            <p:cNvSpPr>
              <a:spLocks/>
            </p:cNvSpPr>
            <p:nvPr/>
          </p:nvSpPr>
          <p:spPr bwMode="auto">
            <a:xfrm rot="16200000">
              <a:off x="974" y="456"/>
              <a:ext cx="96" cy="216"/>
            </a:xfrm>
            <a:prstGeom prst="leftBrace">
              <a:avLst>
                <a:gd name="adj1" fmla="val 18750"/>
                <a:gd name="adj2" fmla="val 55000"/>
              </a:avLst>
            </a:prstGeom>
            <a:noFill/>
            <a:ln w="38100">
              <a:solidFill>
                <a:srgbClr val="0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0848" name="AutoShape 16"/>
            <p:cNvSpPr>
              <a:spLocks/>
            </p:cNvSpPr>
            <p:nvPr/>
          </p:nvSpPr>
          <p:spPr bwMode="auto">
            <a:xfrm rot="16200000">
              <a:off x="1226" y="444"/>
              <a:ext cx="96" cy="240"/>
            </a:xfrm>
            <a:prstGeom prst="leftBrace">
              <a:avLst>
                <a:gd name="adj1" fmla="val 20833"/>
                <a:gd name="adj2" fmla="val 55000"/>
              </a:avLst>
            </a:prstGeom>
            <a:noFill/>
            <a:ln w="38100">
              <a:solidFill>
                <a:srgbClr val="0000FF"/>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0849" name="Text Box 17"/>
            <p:cNvSpPr txBox="1">
              <a:spLocks noChangeArrowheads="1"/>
            </p:cNvSpPr>
            <p:nvPr/>
          </p:nvSpPr>
          <p:spPr bwMode="auto">
            <a:xfrm rot="-5400000">
              <a:off x="594" y="811"/>
              <a:ext cx="3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lgn="r"/>
              <a:r>
                <a:rPr lang="en-US" altLang="x-none" sz="1800">
                  <a:solidFill>
                    <a:srgbClr val="FF0000"/>
                  </a:solidFill>
                </a:rPr>
                <a:t>owner</a:t>
              </a:r>
            </a:p>
          </p:txBody>
        </p:sp>
        <p:sp>
          <p:nvSpPr>
            <p:cNvPr id="120850" name="Text Box 18"/>
            <p:cNvSpPr txBox="1">
              <a:spLocks noChangeArrowheads="1"/>
            </p:cNvSpPr>
            <p:nvPr/>
          </p:nvSpPr>
          <p:spPr bwMode="auto">
            <a:xfrm rot="-5400000">
              <a:off x="848" y="811"/>
              <a:ext cx="3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lgn="r"/>
              <a:r>
                <a:rPr lang="en-US" altLang="x-none" sz="1800">
                  <a:solidFill>
                    <a:srgbClr val="008000"/>
                  </a:solidFill>
                </a:rPr>
                <a:t>group</a:t>
              </a:r>
            </a:p>
          </p:txBody>
        </p:sp>
        <p:sp>
          <p:nvSpPr>
            <p:cNvPr id="120851" name="Text Box 19"/>
            <p:cNvSpPr txBox="1">
              <a:spLocks noChangeArrowheads="1"/>
            </p:cNvSpPr>
            <p:nvPr/>
          </p:nvSpPr>
          <p:spPr bwMode="auto">
            <a:xfrm rot="-5400000">
              <a:off x="1090" y="841"/>
              <a:ext cx="3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lgn="r"/>
              <a:r>
                <a:rPr lang="en-US" altLang="x-none" sz="1800">
                  <a:solidFill>
                    <a:schemeClr val="accent2"/>
                  </a:solidFill>
                </a:rPr>
                <a:t>others</a:t>
              </a:r>
            </a:p>
          </p:txBody>
        </p:sp>
        <p:sp>
          <p:nvSpPr>
            <p:cNvPr id="120852" name="Text Box 20"/>
            <p:cNvSpPr txBox="1">
              <a:spLocks noChangeArrowheads="1"/>
            </p:cNvSpPr>
            <p:nvPr/>
          </p:nvSpPr>
          <p:spPr bwMode="auto">
            <a:xfrm>
              <a:off x="3356" y="666"/>
              <a:ext cx="6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800" dirty="0">
                  <a:solidFill>
                    <a:srgbClr val="FFCC00"/>
                  </a:solidFill>
                </a:rPr>
                <a:t>file name</a:t>
              </a:r>
            </a:p>
          </p:txBody>
        </p:sp>
        <p:sp>
          <p:nvSpPr>
            <p:cNvPr id="120853" name="AutoShape 21"/>
            <p:cNvSpPr>
              <a:spLocks/>
            </p:cNvSpPr>
            <p:nvPr/>
          </p:nvSpPr>
          <p:spPr bwMode="auto">
            <a:xfrm rot="16200000">
              <a:off x="3636" y="383"/>
              <a:ext cx="96" cy="556"/>
            </a:xfrm>
            <a:prstGeom prst="leftBrace">
              <a:avLst>
                <a:gd name="adj1" fmla="val 48264"/>
                <a:gd name="adj2" fmla="val 55000"/>
              </a:avLst>
            </a:prstGeom>
            <a:noFill/>
            <a:ln w="38100">
              <a:solidFill>
                <a:srgbClr val="FFCC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0855" name="Text Box 23"/>
          <p:cNvSpPr txBox="1">
            <a:spLocks noChangeArrowheads="1"/>
          </p:cNvSpPr>
          <p:nvPr/>
        </p:nvSpPr>
        <p:spPr bwMode="auto">
          <a:xfrm>
            <a:off x="781050" y="2001838"/>
            <a:ext cx="2614613" cy="835025"/>
          </a:xfrm>
          <a:prstGeom prst="rect">
            <a:avLst/>
          </a:prstGeom>
          <a:noFill/>
          <a:ln w="12700">
            <a:solidFill>
              <a:srgbClr val="008000"/>
            </a:solidFill>
            <a:miter lim="800000"/>
            <a:headEnd type="none" w="sm" len="sm"/>
            <a:tailEnd type="none" w="sm" len="sm"/>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a:solidFill>
                  <a:srgbClr val="FF0000"/>
                </a:solidFill>
              </a:rPr>
              <a:t>r</a:t>
            </a:r>
            <a:r>
              <a:rPr lang="en-US" altLang="x-none">
                <a:solidFill>
                  <a:schemeClr val="tx2"/>
                </a:solidFill>
              </a:rPr>
              <a:t>ead, </a:t>
            </a:r>
            <a:r>
              <a:rPr lang="en-US" altLang="x-none">
                <a:solidFill>
                  <a:srgbClr val="FF0000"/>
                </a:solidFill>
              </a:rPr>
              <a:t>w</a:t>
            </a:r>
            <a:r>
              <a:rPr lang="en-US" altLang="x-none">
                <a:solidFill>
                  <a:schemeClr val="tx2"/>
                </a:solidFill>
              </a:rPr>
              <a:t>rite, e</a:t>
            </a:r>
            <a:r>
              <a:rPr lang="en-US" altLang="x-none">
                <a:solidFill>
                  <a:srgbClr val="FF0000"/>
                </a:solidFill>
              </a:rPr>
              <a:t>x</a:t>
            </a:r>
            <a:r>
              <a:rPr lang="en-US" altLang="x-none">
                <a:solidFill>
                  <a:schemeClr val="tx2"/>
                </a:solidFill>
              </a:rPr>
              <a:t>ecute permissions of files</a:t>
            </a:r>
          </a:p>
        </p:txBody>
      </p:sp>
      <p:sp>
        <p:nvSpPr>
          <p:cNvPr id="18" name="AutoShape 16">
            <a:extLst>
              <a:ext uri="{FF2B5EF4-FFF2-40B4-BE49-F238E27FC236}">
                <a16:creationId xmlns:a16="http://schemas.microsoft.com/office/drawing/2014/main" id="{35179FE6-3DC1-D842-813D-3F29F53AE3A5}"/>
              </a:ext>
            </a:extLst>
          </p:cNvPr>
          <p:cNvSpPr>
            <a:spLocks/>
          </p:cNvSpPr>
          <p:nvPr/>
        </p:nvSpPr>
        <p:spPr bwMode="auto">
          <a:xfrm rot="5400000">
            <a:off x="2803583" y="502246"/>
            <a:ext cx="105966" cy="381000"/>
          </a:xfrm>
          <a:prstGeom prst="leftBrace">
            <a:avLst>
              <a:gd name="adj1" fmla="val 20833"/>
              <a:gd name="adj2" fmla="val 55000"/>
            </a:avLst>
          </a:prstGeom>
          <a:noFill/>
          <a:ln w="38100">
            <a:solidFill>
              <a:srgbClr val="0000FF"/>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 name="AutoShape 16">
            <a:extLst>
              <a:ext uri="{FF2B5EF4-FFF2-40B4-BE49-F238E27FC236}">
                <a16:creationId xmlns:a16="http://schemas.microsoft.com/office/drawing/2014/main" id="{C4344F39-C81E-D547-9260-63315B428B67}"/>
              </a:ext>
            </a:extLst>
          </p:cNvPr>
          <p:cNvSpPr>
            <a:spLocks/>
          </p:cNvSpPr>
          <p:nvPr/>
        </p:nvSpPr>
        <p:spPr bwMode="auto">
          <a:xfrm rot="5400000">
            <a:off x="3464584" y="454208"/>
            <a:ext cx="163313" cy="518554"/>
          </a:xfrm>
          <a:prstGeom prst="leftBrace">
            <a:avLst>
              <a:gd name="adj1" fmla="val 20833"/>
              <a:gd name="adj2" fmla="val 55000"/>
            </a:avLst>
          </a:prstGeom>
          <a:noFill/>
          <a:ln w="38100">
            <a:solidFill>
              <a:srgbClr val="0000FF"/>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rgbClr val="92D050"/>
              </a:solidFill>
            </a:endParaRPr>
          </a:p>
        </p:txBody>
      </p:sp>
      <p:sp>
        <p:nvSpPr>
          <p:cNvPr id="2" name="TextBox 1">
            <a:extLst>
              <a:ext uri="{FF2B5EF4-FFF2-40B4-BE49-F238E27FC236}">
                <a16:creationId xmlns:a16="http://schemas.microsoft.com/office/drawing/2014/main" id="{381DFD69-65AC-2B4A-8FFF-E8DFF68288D5}"/>
              </a:ext>
            </a:extLst>
          </p:cNvPr>
          <p:cNvSpPr txBox="1"/>
          <p:nvPr/>
        </p:nvSpPr>
        <p:spPr>
          <a:xfrm>
            <a:off x="2457450" y="297419"/>
            <a:ext cx="811398" cy="369332"/>
          </a:xfrm>
          <a:prstGeom prst="rect">
            <a:avLst/>
          </a:prstGeom>
          <a:noFill/>
        </p:spPr>
        <p:txBody>
          <a:bodyPr wrap="square" rtlCol="0">
            <a:spAutoFit/>
          </a:bodyPr>
          <a:lstStyle/>
          <a:p>
            <a:r>
              <a:rPr lang="en-US" sz="1800" dirty="0">
                <a:solidFill>
                  <a:srgbClr val="FF0000"/>
                </a:solidFill>
              </a:rPr>
              <a:t>owner</a:t>
            </a:r>
          </a:p>
        </p:txBody>
      </p:sp>
      <p:sp>
        <p:nvSpPr>
          <p:cNvPr id="21" name="TextBox 20">
            <a:extLst>
              <a:ext uri="{FF2B5EF4-FFF2-40B4-BE49-F238E27FC236}">
                <a16:creationId xmlns:a16="http://schemas.microsoft.com/office/drawing/2014/main" id="{67ED37E4-95D5-F749-835C-09FE35F8DE29}"/>
              </a:ext>
            </a:extLst>
          </p:cNvPr>
          <p:cNvSpPr txBox="1"/>
          <p:nvPr/>
        </p:nvSpPr>
        <p:spPr>
          <a:xfrm>
            <a:off x="3140541" y="303485"/>
            <a:ext cx="811398" cy="369332"/>
          </a:xfrm>
          <a:prstGeom prst="rect">
            <a:avLst/>
          </a:prstGeom>
          <a:noFill/>
        </p:spPr>
        <p:txBody>
          <a:bodyPr wrap="square" rtlCol="0">
            <a:spAutoFit/>
          </a:bodyPr>
          <a:lstStyle/>
          <a:p>
            <a:r>
              <a:rPr lang="en-US" sz="1800" dirty="0">
                <a:solidFill>
                  <a:srgbClr val="00B050"/>
                </a:solidFill>
              </a:rPr>
              <a:t>group</a:t>
            </a:r>
          </a:p>
        </p:txBody>
      </p:sp>
      <p:sp>
        <p:nvSpPr>
          <p:cNvPr id="22" name="AutoShape 21">
            <a:extLst>
              <a:ext uri="{FF2B5EF4-FFF2-40B4-BE49-F238E27FC236}">
                <a16:creationId xmlns:a16="http://schemas.microsoft.com/office/drawing/2014/main" id="{8FF7C04D-E8AB-664E-BE96-1ACE99E3D350}"/>
              </a:ext>
            </a:extLst>
          </p:cNvPr>
          <p:cNvSpPr>
            <a:spLocks/>
          </p:cNvSpPr>
          <p:nvPr/>
        </p:nvSpPr>
        <p:spPr bwMode="auto">
          <a:xfrm rot="16200000">
            <a:off x="4710225" y="694646"/>
            <a:ext cx="240223" cy="1204176"/>
          </a:xfrm>
          <a:prstGeom prst="leftBrace">
            <a:avLst>
              <a:gd name="adj1" fmla="val 48264"/>
              <a:gd name="adj2" fmla="val 55000"/>
            </a:avLst>
          </a:prstGeom>
          <a:noFill/>
          <a:ln w="38100">
            <a:solidFill>
              <a:srgbClr val="FFCC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3" name="Text Box 20">
            <a:extLst>
              <a:ext uri="{FF2B5EF4-FFF2-40B4-BE49-F238E27FC236}">
                <a16:creationId xmlns:a16="http://schemas.microsoft.com/office/drawing/2014/main" id="{376A660B-59B7-814E-B932-C0579E80F54B}"/>
              </a:ext>
            </a:extLst>
          </p:cNvPr>
          <p:cNvSpPr txBox="1">
            <a:spLocks noChangeArrowheads="1"/>
          </p:cNvSpPr>
          <p:nvPr/>
        </p:nvSpPr>
        <p:spPr bwMode="auto">
          <a:xfrm>
            <a:off x="4203700" y="1447241"/>
            <a:ext cx="12041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800" dirty="0">
                <a:solidFill>
                  <a:srgbClr val="FFCC00"/>
                </a:solidFill>
              </a:rPr>
              <a:t>time stamp</a:t>
            </a:r>
          </a:p>
        </p:txBody>
      </p:sp>
      <p:sp>
        <p:nvSpPr>
          <p:cNvPr id="24" name="AutoShape 16">
            <a:extLst>
              <a:ext uri="{FF2B5EF4-FFF2-40B4-BE49-F238E27FC236}">
                <a16:creationId xmlns:a16="http://schemas.microsoft.com/office/drawing/2014/main" id="{AB715E57-3E11-474E-A822-E6A80031EF35}"/>
              </a:ext>
            </a:extLst>
          </p:cNvPr>
          <p:cNvSpPr>
            <a:spLocks/>
          </p:cNvSpPr>
          <p:nvPr/>
        </p:nvSpPr>
        <p:spPr bwMode="auto">
          <a:xfrm rot="5400000">
            <a:off x="979185" y="540641"/>
            <a:ext cx="210740" cy="154990"/>
          </a:xfrm>
          <a:prstGeom prst="leftBrace">
            <a:avLst>
              <a:gd name="adj1" fmla="val 20833"/>
              <a:gd name="adj2" fmla="val 55000"/>
            </a:avLst>
          </a:prstGeom>
          <a:noFill/>
          <a:ln w="38100">
            <a:solidFill>
              <a:srgbClr val="0000FF"/>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5" name="TextBox 24">
            <a:extLst>
              <a:ext uri="{FF2B5EF4-FFF2-40B4-BE49-F238E27FC236}">
                <a16:creationId xmlns:a16="http://schemas.microsoft.com/office/drawing/2014/main" id="{C53BBCCD-2069-A242-B0FA-9080E565B5C3}"/>
              </a:ext>
            </a:extLst>
          </p:cNvPr>
          <p:cNvSpPr txBox="1"/>
          <p:nvPr/>
        </p:nvSpPr>
        <p:spPr>
          <a:xfrm>
            <a:off x="149407" y="136287"/>
            <a:ext cx="1218037" cy="369332"/>
          </a:xfrm>
          <a:prstGeom prst="rect">
            <a:avLst/>
          </a:prstGeom>
          <a:noFill/>
        </p:spPr>
        <p:txBody>
          <a:bodyPr wrap="square" rtlCol="0">
            <a:spAutoFit/>
          </a:bodyPr>
          <a:lstStyle/>
          <a:p>
            <a:r>
              <a:rPr lang="en-US" sz="1800" dirty="0">
                <a:solidFill>
                  <a:schemeClr val="accent2"/>
                </a:solidFill>
              </a:rPr>
              <a:t>Entry type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EB03685-47B7-024D-B77E-28EA7DEF725F}" type="slidenum">
              <a:rPr lang="en-US" altLang="x-none"/>
              <a:pPr/>
              <a:t>3</a:t>
            </a:fld>
            <a:endParaRPr lang="en-US" altLang="x-none"/>
          </a:p>
        </p:txBody>
      </p:sp>
      <p:sp>
        <p:nvSpPr>
          <p:cNvPr id="138242" name="Rectangle 2"/>
          <p:cNvSpPr>
            <a:spLocks noGrp="1" noChangeArrowheads="1"/>
          </p:cNvSpPr>
          <p:nvPr>
            <p:ph type="title"/>
          </p:nvPr>
        </p:nvSpPr>
        <p:spPr>
          <a:xfrm>
            <a:off x="685800" y="609600"/>
            <a:ext cx="3429000" cy="609600"/>
          </a:xfrm>
        </p:spPr>
        <p:txBody>
          <a:bodyPr/>
          <a:lstStyle/>
          <a:p>
            <a:pPr algn="l">
              <a:buFontTx/>
              <a:buChar char="•"/>
            </a:pPr>
            <a:r>
              <a:rPr lang="en-US" altLang="x-none" sz="2800" b="1">
                <a:solidFill>
                  <a:srgbClr val="800000"/>
                </a:solidFill>
                <a:latin typeface="Arial" charset="0"/>
              </a:rPr>
              <a:t> </a:t>
            </a:r>
            <a:r>
              <a:rPr lang="en-US" altLang="x-none" sz="2800" b="1">
                <a:solidFill>
                  <a:srgbClr val="FF0000"/>
                </a:solidFill>
                <a:latin typeface="Arial" charset="0"/>
              </a:rPr>
              <a:t>What Is Unix?</a:t>
            </a:r>
          </a:p>
        </p:txBody>
      </p:sp>
      <p:sp>
        <p:nvSpPr>
          <p:cNvPr id="138243" name="Rectangle 3"/>
          <p:cNvSpPr>
            <a:spLocks noGrp="1" noChangeArrowheads="1"/>
          </p:cNvSpPr>
          <p:nvPr>
            <p:ph type="body" idx="1"/>
          </p:nvPr>
        </p:nvSpPr>
        <p:spPr>
          <a:xfrm>
            <a:off x="609600" y="1600200"/>
            <a:ext cx="7772400" cy="4114800"/>
          </a:xfrm>
        </p:spPr>
        <p:txBody>
          <a:bodyPr/>
          <a:lstStyle/>
          <a:p>
            <a:pPr>
              <a:lnSpc>
                <a:spcPct val="90000"/>
              </a:lnSpc>
              <a:buClr>
                <a:srgbClr val="FFCC00"/>
              </a:buClr>
            </a:pPr>
            <a:r>
              <a:rPr lang="en-US" altLang="x-none" sz="2800" dirty="0">
                <a:solidFill>
                  <a:schemeClr val="accent2"/>
                </a:solidFill>
              </a:rPr>
              <a:t>Unix</a:t>
            </a:r>
            <a:r>
              <a:rPr lang="en-US" altLang="x-none" sz="2800" dirty="0"/>
              <a:t> is a computer operating system, a control program that works with users to </a:t>
            </a:r>
          </a:p>
          <a:p>
            <a:pPr lvl="1">
              <a:lnSpc>
                <a:spcPct val="90000"/>
              </a:lnSpc>
            </a:pPr>
            <a:r>
              <a:rPr lang="en-US" altLang="x-none" sz="2400" dirty="0">
                <a:solidFill>
                  <a:schemeClr val="accent1"/>
                </a:solidFill>
              </a:rPr>
              <a:t>run programs, </a:t>
            </a:r>
          </a:p>
          <a:p>
            <a:pPr lvl="1">
              <a:lnSpc>
                <a:spcPct val="90000"/>
              </a:lnSpc>
            </a:pPr>
            <a:r>
              <a:rPr lang="en-US" altLang="x-none" sz="2400" dirty="0">
                <a:solidFill>
                  <a:schemeClr val="accent1"/>
                </a:solidFill>
              </a:rPr>
              <a:t>manage resources, and </a:t>
            </a:r>
          </a:p>
          <a:p>
            <a:pPr lvl="1">
              <a:lnSpc>
                <a:spcPct val="90000"/>
              </a:lnSpc>
            </a:pPr>
            <a:r>
              <a:rPr lang="en-US" altLang="x-none" sz="2400" dirty="0">
                <a:solidFill>
                  <a:schemeClr val="accent1"/>
                </a:solidFill>
              </a:rPr>
              <a:t>communicate with other computer systems</a:t>
            </a:r>
            <a:r>
              <a:rPr lang="en-US" altLang="x-none" sz="2400" dirty="0"/>
              <a:t>. </a:t>
            </a:r>
          </a:p>
          <a:p>
            <a:pPr>
              <a:lnSpc>
                <a:spcPct val="90000"/>
              </a:lnSpc>
            </a:pPr>
            <a:r>
              <a:rPr lang="en-US" altLang="x-none" sz="2800" dirty="0"/>
              <a:t>Unix is</a:t>
            </a:r>
          </a:p>
          <a:p>
            <a:pPr lvl="1">
              <a:lnSpc>
                <a:spcPct val="90000"/>
              </a:lnSpc>
            </a:pPr>
            <a:r>
              <a:rPr lang="en-US" altLang="x-none" sz="2400" dirty="0">
                <a:solidFill>
                  <a:srgbClr val="FF0000"/>
                </a:solidFill>
              </a:rPr>
              <a:t>Multiuser</a:t>
            </a:r>
            <a:r>
              <a:rPr lang="en-US" altLang="x-none" sz="2400" dirty="0"/>
              <a:t>: Several people can use a UNIX computer at the same time</a:t>
            </a:r>
          </a:p>
          <a:p>
            <a:pPr lvl="1">
              <a:lnSpc>
                <a:spcPct val="90000"/>
              </a:lnSpc>
            </a:pPr>
            <a:r>
              <a:rPr lang="en-US" altLang="x-none" sz="2400" dirty="0">
                <a:solidFill>
                  <a:srgbClr val="FF0000"/>
                </a:solidFill>
              </a:rPr>
              <a:t>Multitasking</a:t>
            </a:r>
            <a:r>
              <a:rPr lang="en-US" altLang="x-none" sz="2400" dirty="0"/>
              <a:t>: Any of these users can also run multiple programs at the same time</a:t>
            </a:r>
          </a:p>
          <a:p>
            <a:pPr lvl="1">
              <a:lnSpc>
                <a:spcPct val="90000"/>
              </a:lnSpc>
            </a:pPr>
            <a:r>
              <a:rPr lang="en-US" altLang="x-none" sz="2400" dirty="0">
                <a:solidFill>
                  <a:srgbClr val="FF0000"/>
                </a:solidFill>
              </a:rPr>
              <a:t>Plain Text Data Storage</a:t>
            </a:r>
          </a:p>
          <a:p>
            <a:pPr lvl="1">
              <a:lnSpc>
                <a:spcPct val="90000"/>
              </a:lnSpc>
            </a:pPr>
            <a:r>
              <a:rPr lang="en-US" altLang="x-none" sz="2400" dirty="0" err="1">
                <a:solidFill>
                  <a:srgbClr val="FF0000"/>
                </a:solidFill>
              </a:rPr>
              <a:t>Hierachical</a:t>
            </a:r>
            <a:r>
              <a:rPr lang="en-US" altLang="x-none" sz="2400" dirty="0">
                <a:solidFill>
                  <a:srgbClr val="FF0000"/>
                </a:solidFill>
              </a:rPr>
              <a:t> File System</a:t>
            </a:r>
          </a:p>
        </p:txBody>
      </p:sp>
      <p:sp>
        <p:nvSpPr>
          <p:cNvPr id="138244" name="Line 4"/>
          <p:cNvSpPr>
            <a:spLocks noChangeShapeType="1"/>
          </p:cNvSpPr>
          <p:nvPr/>
        </p:nvSpPr>
        <p:spPr bwMode="auto">
          <a:xfrm>
            <a:off x="1066800" y="1295400"/>
            <a:ext cx="2895600" cy="0"/>
          </a:xfrm>
          <a:prstGeom prst="line">
            <a:avLst/>
          </a:prstGeom>
          <a:noFill/>
          <a:ln w="12700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638D4F6-0B74-8D48-8A94-622A0E8E6988}" type="slidenum">
              <a:rPr lang="en-US" altLang="x-none"/>
              <a:pPr/>
              <a:t>30</a:t>
            </a:fld>
            <a:endParaRPr lang="en-US" altLang="x-none"/>
          </a:p>
        </p:txBody>
      </p:sp>
      <p:sp>
        <p:nvSpPr>
          <p:cNvPr id="121858" name="Rectangle 2"/>
          <p:cNvSpPr>
            <a:spLocks noGrp="1" noChangeArrowheads="1"/>
          </p:cNvSpPr>
          <p:nvPr>
            <p:ph type="body" idx="1"/>
          </p:nvPr>
        </p:nvSpPr>
        <p:spPr>
          <a:xfrm>
            <a:off x="1365250" y="2155825"/>
            <a:ext cx="7467600" cy="3998913"/>
          </a:xfrm>
        </p:spPr>
        <p:txBody>
          <a:bodyPr/>
          <a:lstStyle/>
          <a:p>
            <a:pPr>
              <a:buFontTx/>
              <a:buNone/>
            </a:pPr>
            <a:r>
              <a:rPr lang="en-US" altLang="x-none" sz="2400"/>
              <a:t>                (owner)  (group)  (others)</a:t>
            </a:r>
          </a:p>
          <a:p>
            <a:pPr>
              <a:buFontTx/>
              <a:buNone/>
            </a:pPr>
            <a:r>
              <a:rPr lang="en-US" altLang="x-none" sz="2400"/>
              <a:t>  </a:t>
            </a:r>
            <a:r>
              <a:rPr lang="en-US" altLang="x-none" sz="2400">
                <a:solidFill>
                  <a:srgbClr val="FF0000"/>
                </a:solidFill>
              </a:rPr>
              <a:t>chmod [number][number][number] file1</a:t>
            </a:r>
          </a:p>
          <a:p>
            <a:pPr>
              <a:buFontTx/>
              <a:buNone/>
            </a:pPr>
            <a:endParaRPr lang="en-US" altLang="x-none" sz="1400">
              <a:solidFill>
                <a:srgbClr val="800080"/>
              </a:solidFill>
            </a:endParaRPr>
          </a:p>
          <a:p>
            <a:pPr>
              <a:buFontTx/>
              <a:buNone/>
            </a:pPr>
            <a:r>
              <a:rPr lang="en-US" altLang="x-none" sz="2400">
                <a:solidFill>
                  <a:schemeClr val="accent2"/>
                </a:solidFill>
              </a:rPr>
              <a:t>  Number = (read)4 + (write)2 + (execute)1</a:t>
            </a:r>
          </a:p>
          <a:p>
            <a:pPr>
              <a:buFontTx/>
              <a:buNone/>
            </a:pPr>
            <a:endParaRPr lang="en-US" altLang="x-none" sz="1400">
              <a:solidFill>
                <a:schemeClr val="accent2"/>
              </a:solidFill>
            </a:endParaRPr>
          </a:p>
          <a:p>
            <a:pPr>
              <a:buClr>
                <a:schemeClr val="accent2"/>
              </a:buClr>
            </a:pPr>
            <a:r>
              <a:rPr lang="en-US" altLang="x-none" sz="2400"/>
              <a:t>Example:       </a:t>
            </a:r>
            <a:r>
              <a:rPr lang="en-US" altLang="x-none" sz="2400">
                <a:solidFill>
                  <a:srgbClr val="FF0000"/>
                </a:solidFill>
              </a:rPr>
              <a:t>chmod 754 file1</a:t>
            </a:r>
          </a:p>
          <a:p>
            <a:pPr>
              <a:buFontTx/>
              <a:buNone/>
            </a:pPr>
            <a:endParaRPr lang="en-US" altLang="x-none" sz="1400">
              <a:solidFill>
                <a:srgbClr val="800000"/>
              </a:solidFill>
            </a:endParaRPr>
          </a:p>
          <a:p>
            <a:pPr>
              <a:buFontTx/>
              <a:buNone/>
            </a:pPr>
            <a:r>
              <a:rPr lang="en-US" altLang="x-none" sz="2400"/>
              <a:t>   </a:t>
            </a:r>
            <a:r>
              <a:rPr lang="en-US" altLang="x-none" sz="2400" u="sng"/>
              <a:t>for owner</a:t>
            </a:r>
            <a:r>
              <a:rPr lang="en-US" altLang="x-none" sz="2400"/>
              <a:t>: </a:t>
            </a:r>
            <a:r>
              <a:rPr lang="en-US" altLang="x-none" sz="2400" i="1"/>
              <a:t>read</a:t>
            </a:r>
            <a:r>
              <a:rPr lang="en-US" altLang="x-none" sz="2400"/>
              <a:t>, </a:t>
            </a:r>
            <a:r>
              <a:rPr lang="en-US" altLang="x-none" sz="2400" i="1"/>
              <a:t>write</a:t>
            </a:r>
            <a:r>
              <a:rPr lang="en-US" altLang="x-none" sz="2400"/>
              <a:t> and </a:t>
            </a:r>
            <a:r>
              <a:rPr lang="en-US" altLang="x-none" sz="2400" i="1"/>
              <a:t>execute</a:t>
            </a:r>
            <a:r>
              <a:rPr lang="en-US" altLang="x-none" sz="2400"/>
              <a:t> permissions (</a:t>
            </a:r>
            <a:r>
              <a:rPr lang="en-US" altLang="x-none" sz="2400">
                <a:solidFill>
                  <a:schemeClr val="accent1"/>
                </a:solidFill>
              </a:rPr>
              <a:t>4+2+1</a:t>
            </a:r>
            <a:r>
              <a:rPr lang="en-US" altLang="x-none" sz="2400"/>
              <a:t>)</a:t>
            </a:r>
          </a:p>
          <a:p>
            <a:pPr>
              <a:buFontTx/>
              <a:buNone/>
            </a:pPr>
            <a:r>
              <a:rPr lang="en-US" altLang="x-none" sz="2400"/>
              <a:t>   </a:t>
            </a:r>
            <a:r>
              <a:rPr lang="en-US" altLang="x-none" sz="2400" u="sng"/>
              <a:t>for group</a:t>
            </a:r>
            <a:r>
              <a:rPr lang="en-US" altLang="x-none" sz="2400"/>
              <a:t>: </a:t>
            </a:r>
            <a:r>
              <a:rPr lang="en-US" altLang="x-none" sz="2400" i="1"/>
              <a:t>read</a:t>
            </a:r>
            <a:r>
              <a:rPr lang="en-US" altLang="x-none" sz="2400"/>
              <a:t> and </a:t>
            </a:r>
            <a:r>
              <a:rPr lang="en-US" altLang="x-none" sz="2400" i="1"/>
              <a:t>execute</a:t>
            </a:r>
            <a:r>
              <a:rPr lang="en-US" altLang="x-none" sz="2400"/>
              <a:t> permissions (</a:t>
            </a:r>
            <a:r>
              <a:rPr lang="en-US" altLang="x-none" sz="2400">
                <a:solidFill>
                  <a:schemeClr val="accent1"/>
                </a:solidFill>
              </a:rPr>
              <a:t>4+0+1</a:t>
            </a:r>
            <a:r>
              <a:rPr lang="en-US" altLang="x-none" sz="2400"/>
              <a:t>)</a:t>
            </a:r>
          </a:p>
          <a:p>
            <a:pPr>
              <a:buFontTx/>
              <a:buNone/>
            </a:pPr>
            <a:r>
              <a:rPr lang="en-US" altLang="x-none" sz="2400"/>
              <a:t>   </a:t>
            </a:r>
            <a:r>
              <a:rPr lang="en-US" altLang="x-none" sz="2400" u="sng"/>
              <a:t>for others</a:t>
            </a:r>
            <a:r>
              <a:rPr lang="en-US" altLang="x-none" sz="2400"/>
              <a:t>: only </a:t>
            </a:r>
            <a:r>
              <a:rPr lang="en-US" altLang="x-none" sz="2400" i="1"/>
              <a:t>read</a:t>
            </a:r>
            <a:r>
              <a:rPr lang="en-US" altLang="x-none" sz="2400"/>
              <a:t> permission (</a:t>
            </a:r>
            <a:r>
              <a:rPr lang="en-US" altLang="x-none" sz="2400">
                <a:solidFill>
                  <a:schemeClr val="accent1"/>
                </a:solidFill>
              </a:rPr>
              <a:t>4+0+0</a:t>
            </a:r>
            <a:r>
              <a:rPr lang="en-US" altLang="x-none" sz="2400"/>
              <a:t>)</a:t>
            </a:r>
          </a:p>
        </p:txBody>
      </p:sp>
      <p:sp>
        <p:nvSpPr>
          <p:cNvPr id="121861" name="Rectangle 5"/>
          <p:cNvSpPr>
            <a:spLocks noChangeArrowheads="1"/>
          </p:cNvSpPr>
          <p:nvPr/>
        </p:nvSpPr>
        <p:spPr bwMode="auto">
          <a:xfrm>
            <a:off x="441325" y="392113"/>
            <a:ext cx="1473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a:solidFill>
                  <a:srgbClr val="FF0000"/>
                </a:solidFill>
              </a:rPr>
              <a:t> </a:t>
            </a:r>
            <a:r>
              <a:rPr lang="en-US" altLang="x-none" sz="3200">
                <a:solidFill>
                  <a:srgbClr val="FF0000"/>
                </a:solidFill>
              </a:rPr>
              <a:t>chmod</a:t>
            </a:r>
          </a:p>
        </p:txBody>
      </p:sp>
      <p:sp>
        <p:nvSpPr>
          <p:cNvPr id="121862" name="Line 6"/>
          <p:cNvSpPr>
            <a:spLocks noChangeShapeType="1"/>
          </p:cNvSpPr>
          <p:nvPr/>
        </p:nvSpPr>
        <p:spPr bwMode="auto">
          <a:xfrm>
            <a:off x="746125" y="1023938"/>
            <a:ext cx="12954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1863" name="Rectangle 7"/>
          <p:cNvSpPr>
            <a:spLocks noChangeArrowheads="1"/>
          </p:cNvSpPr>
          <p:nvPr/>
        </p:nvSpPr>
        <p:spPr bwMode="auto">
          <a:xfrm>
            <a:off x="603250" y="1274763"/>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fontAlgn="base">
              <a:spcBef>
                <a:spcPct val="0"/>
              </a:spcBef>
              <a:spcAft>
                <a:spcPct val="0"/>
              </a:spcAft>
              <a:defRPr sz="2400">
                <a:solidFill>
                  <a:schemeClr val="tx1"/>
                </a:solidFill>
                <a:latin typeface="Times New Roman" charset="0"/>
              </a:defRPr>
            </a:lvl6pPr>
            <a:lvl7pPr marL="2971800" indent="-228600" fontAlgn="base">
              <a:spcBef>
                <a:spcPct val="0"/>
              </a:spcBef>
              <a:spcAft>
                <a:spcPct val="0"/>
              </a:spcAft>
              <a:defRPr sz="2400">
                <a:solidFill>
                  <a:schemeClr val="tx1"/>
                </a:solidFill>
                <a:latin typeface="Times New Roman" charset="0"/>
              </a:defRPr>
            </a:lvl7pPr>
            <a:lvl8pPr marL="3429000" indent="-228600" fontAlgn="base">
              <a:spcBef>
                <a:spcPct val="0"/>
              </a:spcBef>
              <a:spcAft>
                <a:spcPct val="0"/>
              </a:spcAft>
              <a:defRPr sz="2400">
                <a:solidFill>
                  <a:schemeClr val="tx1"/>
                </a:solidFill>
                <a:latin typeface="Times New Roman" charset="0"/>
              </a:defRPr>
            </a:lvl8pPr>
            <a:lvl9pPr marL="3886200" indent="-228600" fontAlgn="base">
              <a:spcBef>
                <a:spcPct val="0"/>
              </a:spcBef>
              <a:spcAft>
                <a:spcPct val="0"/>
              </a:spcAft>
              <a:defRPr sz="2400">
                <a:solidFill>
                  <a:schemeClr val="tx1"/>
                </a:solidFill>
                <a:latin typeface="Times New Roman" charset="0"/>
              </a:defRPr>
            </a:lvl9pPr>
          </a:lstStyle>
          <a:p>
            <a:pPr>
              <a:spcBef>
                <a:spcPct val="20000"/>
              </a:spcBef>
              <a:buClr>
                <a:schemeClr val="accent2"/>
              </a:buClr>
              <a:buFontTx/>
              <a:buChar char="•"/>
            </a:pPr>
            <a:r>
              <a:rPr lang="en-US" altLang="x-none">
                <a:solidFill>
                  <a:srgbClr val="FF0000"/>
                </a:solidFill>
              </a:rPr>
              <a:t>chmod </a:t>
            </a:r>
            <a:r>
              <a:rPr lang="en-US" altLang="x-none"/>
              <a:t>(</a:t>
            </a:r>
            <a:r>
              <a:rPr lang="en-US" altLang="x-none" b="1">
                <a:solidFill>
                  <a:srgbClr val="FF0000"/>
                </a:solidFill>
              </a:rPr>
              <a:t>ch</a:t>
            </a:r>
            <a:r>
              <a:rPr lang="en-US" altLang="x-none"/>
              <a:t>ange </a:t>
            </a:r>
            <a:r>
              <a:rPr lang="en-US" altLang="x-none" b="1">
                <a:solidFill>
                  <a:srgbClr val="FF0000"/>
                </a:solidFill>
              </a:rPr>
              <a:t>mod</a:t>
            </a:r>
            <a:r>
              <a:rPr lang="en-US" altLang="x-none"/>
              <a:t>e) is used to change the permissions on a file.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638D4F6-0B74-8D48-8A94-622A0E8E6988}" type="slidenum">
              <a:rPr lang="en-US" altLang="x-none"/>
              <a:pPr/>
              <a:t>31</a:t>
            </a:fld>
            <a:endParaRPr lang="en-US" altLang="x-none"/>
          </a:p>
        </p:txBody>
      </p:sp>
      <p:sp>
        <p:nvSpPr>
          <p:cNvPr id="121858" name="Rectangle 2"/>
          <p:cNvSpPr>
            <a:spLocks noGrp="1" noChangeArrowheads="1"/>
          </p:cNvSpPr>
          <p:nvPr>
            <p:ph type="body" idx="1"/>
          </p:nvPr>
        </p:nvSpPr>
        <p:spPr>
          <a:xfrm>
            <a:off x="1365250" y="2155825"/>
            <a:ext cx="7467600" cy="3998913"/>
          </a:xfrm>
        </p:spPr>
        <p:txBody>
          <a:bodyPr/>
          <a:lstStyle/>
          <a:p>
            <a:pPr>
              <a:buFontTx/>
              <a:buNone/>
            </a:pPr>
            <a:r>
              <a:rPr lang="en-US" altLang="x-none" sz="2400"/>
              <a:t>                (owner)  (group)  (others)</a:t>
            </a:r>
          </a:p>
          <a:p>
            <a:pPr>
              <a:buFontTx/>
              <a:buNone/>
            </a:pPr>
            <a:r>
              <a:rPr lang="en-US" altLang="x-none" sz="2400"/>
              <a:t> </a:t>
            </a:r>
            <a:r>
              <a:rPr lang="en-US" altLang="x-none" sz="2400">
                <a:solidFill>
                  <a:srgbClr val="FF0000"/>
                </a:solidFill>
              </a:rPr>
              <a:t>chmod [</a:t>
            </a:r>
            <a:r>
              <a:rPr lang="en-US" altLang="x-none" sz="2800" b="1">
                <a:solidFill>
                  <a:srgbClr val="FF0000"/>
                </a:solidFill>
              </a:rPr>
              <a:t>u</a:t>
            </a:r>
            <a:r>
              <a:rPr lang="en-US" altLang="x-none" sz="2400">
                <a:solidFill>
                  <a:srgbClr val="FF0000"/>
                </a:solidFill>
              </a:rPr>
              <a:t>ser</a:t>
            </a:r>
            <a:r>
              <a:rPr lang="en-US" altLang="x-none" sz="2400" b="1">
                <a:solidFill>
                  <a:srgbClr val="FF0000"/>
                </a:solidFill>
              </a:rPr>
              <a:t>/</a:t>
            </a:r>
            <a:r>
              <a:rPr lang="en-US" altLang="x-none" sz="2800" b="1">
                <a:solidFill>
                  <a:srgbClr val="FF0000"/>
                </a:solidFill>
              </a:rPr>
              <a:t>g</a:t>
            </a:r>
            <a:r>
              <a:rPr lang="en-US" altLang="x-none" sz="2400">
                <a:solidFill>
                  <a:srgbClr val="FF0000"/>
                </a:solidFill>
              </a:rPr>
              <a:t>roup</a:t>
            </a:r>
            <a:r>
              <a:rPr lang="en-US" altLang="x-none" sz="2400" b="1">
                <a:solidFill>
                  <a:srgbClr val="FF0000"/>
                </a:solidFill>
              </a:rPr>
              <a:t>/</a:t>
            </a:r>
            <a:r>
              <a:rPr lang="en-US" altLang="x-none" sz="2800" b="1">
                <a:solidFill>
                  <a:srgbClr val="FF0000"/>
                </a:solidFill>
              </a:rPr>
              <a:t>o</a:t>
            </a:r>
            <a:r>
              <a:rPr lang="en-US" altLang="x-none" sz="2400">
                <a:solidFill>
                  <a:srgbClr val="FF0000"/>
                </a:solidFill>
              </a:rPr>
              <a:t>thers</a:t>
            </a:r>
            <a:r>
              <a:rPr lang="en-US" altLang="x-none" sz="2400" b="1">
                <a:solidFill>
                  <a:srgbClr val="FF0000"/>
                </a:solidFill>
              </a:rPr>
              <a:t>/</a:t>
            </a:r>
            <a:r>
              <a:rPr lang="en-US" altLang="x-none" sz="2800" b="1">
                <a:solidFill>
                  <a:srgbClr val="FF0000"/>
                </a:solidFill>
              </a:rPr>
              <a:t>a</a:t>
            </a:r>
            <a:r>
              <a:rPr lang="en-US" altLang="x-none" sz="2400">
                <a:solidFill>
                  <a:srgbClr val="FF0000"/>
                </a:solidFill>
              </a:rPr>
              <a:t>ll]operator[permission] [file(s)]</a:t>
            </a:r>
            <a:endParaRPr lang="en-US" altLang="x-none" sz="1400">
              <a:solidFill>
                <a:srgbClr val="FF0000"/>
              </a:solidFill>
            </a:endParaRPr>
          </a:p>
          <a:p>
            <a:pPr>
              <a:buFontTx/>
              <a:buNone/>
            </a:pPr>
            <a:r>
              <a:rPr lang="en-US" altLang="x-none" sz="2400">
                <a:solidFill>
                  <a:schemeClr val="accent2"/>
                </a:solidFill>
              </a:rPr>
              <a:t>  operator can be +, -, or = </a:t>
            </a:r>
          </a:p>
          <a:p>
            <a:pPr>
              <a:buFontTx/>
              <a:buNone/>
            </a:pPr>
            <a:endParaRPr lang="en-US" altLang="x-none" sz="1400">
              <a:solidFill>
                <a:schemeClr val="accent2"/>
              </a:solidFill>
            </a:endParaRPr>
          </a:p>
          <a:p>
            <a:pPr>
              <a:buClr>
                <a:schemeClr val="accent2"/>
              </a:buClr>
            </a:pPr>
            <a:r>
              <a:rPr lang="en-US" altLang="x-none" sz="2400"/>
              <a:t>Example:       </a:t>
            </a:r>
            <a:r>
              <a:rPr lang="en-US" altLang="x-none" sz="2400">
                <a:solidFill>
                  <a:srgbClr val="FF0000"/>
                </a:solidFill>
              </a:rPr>
              <a:t>chmod </a:t>
            </a:r>
            <a:r>
              <a:rPr lang="en-US" sz="2400">
                <a:solidFill>
                  <a:srgbClr val="FF0000"/>
                </a:solidFill>
              </a:rPr>
              <a:t>u+rwx,g+rx,o+r</a:t>
            </a:r>
            <a:r>
              <a:rPr lang="en-US" altLang="x-none" sz="2400">
                <a:solidFill>
                  <a:srgbClr val="FF0000"/>
                </a:solidFill>
              </a:rPr>
              <a:t> file1</a:t>
            </a:r>
          </a:p>
          <a:p>
            <a:pPr>
              <a:buFontTx/>
              <a:buNone/>
            </a:pPr>
            <a:endParaRPr lang="en-US" altLang="x-none" sz="1400">
              <a:solidFill>
                <a:srgbClr val="800000"/>
              </a:solidFill>
            </a:endParaRPr>
          </a:p>
          <a:p>
            <a:pPr>
              <a:buFontTx/>
              <a:buNone/>
            </a:pPr>
            <a:r>
              <a:rPr lang="en-US" altLang="x-none" sz="2400"/>
              <a:t>   </a:t>
            </a:r>
            <a:r>
              <a:rPr lang="en-US" altLang="x-none" sz="2400" u="sng"/>
              <a:t>for owner</a:t>
            </a:r>
            <a:r>
              <a:rPr lang="en-US" altLang="x-none" sz="2400"/>
              <a:t>: </a:t>
            </a:r>
            <a:r>
              <a:rPr lang="en-US" altLang="x-none" sz="2400" i="1"/>
              <a:t>read</a:t>
            </a:r>
            <a:r>
              <a:rPr lang="en-US" altLang="x-none" sz="2400"/>
              <a:t>, </a:t>
            </a:r>
            <a:r>
              <a:rPr lang="en-US" altLang="x-none" sz="2400" i="1"/>
              <a:t>write</a:t>
            </a:r>
            <a:r>
              <a:rPr lang="en-US" altLang="x-none" sz="2400"/>
              <a:t> and </a:t>
            </a:r>
            <a:r>
              <a:rPr lang="en-US" altLang="x-none" sz="2400" i="1"/>
              <a:t>execute</a:t>
            </a:r>
            <a:r>
              <a:rPr lang="en-US" altLang="x-none" sz="2400"/>
              <a:t> permissions (</a:t>
            </a:r>
            <a:r>
              <a:rPr lang="en-US" altLang="x-none" sz="2400">
                <a:solidFill>
                  <a:schemeClr val="accent1"/>
                </a:solidFill>
              </a:rPr>
              <a:t>u+rwx</a:t>
            </a:r>
            <a:r>
              <a:rPr lang="en-US" altLang="x-none" sz="2400"/>
              <a:t>)</a:t>
            </a:r>
          </a:p>
          <a:p>
            <a:pPr>
              <a:buFontTx/>
              <a:buNone/>
            </a:pPr>
            <a:r>
              <a:rPr lang="en-US" altLang="x-none" sz="2400"/>
              <a:t>   </a:t>
            </a:r>
            <a:r>
              <a:rPr lang="en-US" altLang="x-none" sz="2400" u="sng"/>
              <a:t>for group</a:t>
            </a:r>
            <a:r>
              <a:rPr lang="en-US" altLang="x-none" sz="2400"/>
              <a:t>: </a:t>
            </a:r>
            <a:r>
              <a:rPr lang="en-US" altLang="x-none" sz="2400" i="1"/>
              <a:t>read</a:t>
            </a:r>
            <a:r>
              <a:rPr lang="en-US" altLang="x-none" sz="2400"/>
              <a:t> and </a:t>
            </a:r>
            <a:r>
              <a:rPr lang="en-US" altLang="x-none" sz="2400" i="1"/>
              <a:t>execute</a:t>
            </a:r>
            <a:r>
              <a:rPr lang="en-US" altLang="x-none" sz="2400"/>
              <a:t> permissions (</a:t>
            </a:r>
            <a:r>
              <a:rPr lang="en-US" altLang="x-none" sz="2400">
                <a:solidFill>
                  <a:schemeClr val="accent1"/>
                </a:solidFill>
              </a:rPr>
              <a:t>g+rx</a:t>
            </a:r>
            <a:r>
              <a:rPr lang="en-US" altLang="x-none" sz="2400"/>
              <a:t>)</a:t>
            </a:r>
          </a:p>
          <a:p>
            <a:pPr>
              <a:buFontTx/>
              <a:buNone/>
            </a:pPr>
            <a:r>
              <a:rPr lang="en-US" altLang="x-none" sz="2400"/>
              <a:t>   </a:t>
            </a:r>
            <a:r>
              <a:rPr lang="en-US" altLang="x-none" sz="2400" u="sng"/>
              <a:t>for others</a:t>
            </a:r>
            <a:r>
              <a:rPr lang="en-US" altLang="x-none" sz="2400"/>
              <a:t>: only </a:t>
            </a:r>
            <a:r>
              <a:rPr lang="en-US" altLang="x-none" sz="2400" i="1"/>
              <a:t>read</a:t>
            </a:r>
            <a:r>
              <a:rPr lang="en-US" altLang="x-none" sz="2400"/>
              <a:t> permission (</a:t>
            </a:r>
            <a:r>
              <a:rPr lang="en-US" altLang="x-none" sz="2400">
                <a:solidFill>
                  <a:schemeClr val="accent1"/>
                </a:solidFill>
              </a:rPr>
              <a:t>o+r</a:t>
            </a:r>
            <a:r>
              <a:rPr lang="en-US" altLang="x-none" sz="2400"/>
              <a:t>)</a:t>
            </a:r>
          </a:p>
        </p:txBody>
      </p:sp>
      <p:sp>
        <p:nvSpPr>
          <p:cNvPr id="121861" name="Rectangle 5"/>
          <p:cNvSpPr>
            <a:spLocks noChangeArrowheads="1"/>
          </p:cNvSpPr>
          <p:nvPr/>
        </p:nvSpPr>
        <p:spPr bwMode="auto">
          <a:xfrm>
            <a:off x="441325" y="392113"/>
            <a:ext cx="1473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a:solidFill>
                  <a:srgbClr val="FF0000"/>
                </a:solidFill>
              </a:rPr>
              <a:t> </a:t>
            </a:r>
            <a:r>
              <a:rPr lang="en-US" altLang="x-none" sz="3200">
                <a:solidFill>
                  <a:srgbClr val="FF0000"/>
                </a:solidFill>
              </a:rPr>
              <a:t>chmod</a:t>
            </a:r>
          </a:p>
        </p:txBody>
      </p:sp>
      <p:sp>
        <p:nvSpPr>
          <p:cNvPr id="121862" name="Line 6"/>
          <p:cNvSpPr>
            <a:spLocks noChangeShapeType="1"/>
          </p:cNvSpPr>
          <p:nvPr/>
        </p:nvSpPr>
        <p:spPr bwMode="auto">
          <a:xfrm>
            <a:off x="746125" y="1023938"/>
            <a:ext cx="12954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1863" name="Rectangle 7"/>
          <p:cNvSpPr>
            <a:spLocks noChangeArrowheads="1"/>
          </p:cNvSpPr>
          <p:nvPr/>
        </p:nvSpPr>
        <p:spPr bwMode="auto">
          <a:xfrm>
            <a:off x="603250" y="1274763"/>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fontAlgn="base">
              <a:spcBef>
                <a:spcPct val="0"/>
              </a:spcBef>
              <a:spcAft>
                <a:spcPct val="0"/>
              </a:spcAft>
              <a:defRPr sz="2400">
                <a:solidFill>
                  <a:schemeClr val="tx1"/>
                </a:solidFill>
                <a:latin typeface="Times New Roman" charset="0"/>
              </a:defRPr>
            </a:lvl6pPr>
            <a:lvl7pPr marL="2971800" indent="-228600" fontAlgn="base">
              <a:spcBef>
                <a:spcPct val="0"/>
              </a:spcBef>
              <a:spcAft>
                <a:spcPct val="0"/>
              </a:spcAft>
              <a:defRPr sz="2400">
                <a:solidFill>
                  <a:schemeClr val="tx1"/>
                </a:solidFill>
                <a:latin typeface="Times New Roman" charset="0"/>
              </a:defRPr>
            </a:lvl7pPr>
            <a:lvl8pPr marL="3429000" indent="-228600" fontAlgn="base">
              <a:spcBef>
                <a:spcPct val="0"/>
              </a:spcBef>
              <a:spcAft>
                <a:spcPct val="0"/>
              </a:spcAft>
              <a:defRPr sz="2400">
                <a:solidFill>
                  <a:schemeClr val="tx1"/>
                </a:solidFill>
                <a:latin typeface="Times New Roman" charset="0"/>
              </a:defRPr>
            </a:lvl8pPr>
            <a:lvl9pPr marL="3886200" indent="-228600" fontAlgn="base">
              <a:spcBef>
                <a:spcPct val="0"/>
              </a:spcBef>
              <a:spcAft>
                <a:spcPct val="0"/>
              </a:spcAft>
              <a:defRPr sz="2400">
                <a:solidFill>
                  <a:schemeClr val="tx1"/>
                </a:solidFill>
                <a:latin typeface="Times New Roman" charset="0"/>
              </a:defRPr>
            </a:lvl9pPr>
          </a:lstStyle>
          <a:p>
            <a:pPr>
              <a:spcBef>
                <a:spcPct val="20000"/>
              </a:spcBef>
              <a:buClr>
                <a:schemeClr val="accent2"/>
              </a:buClr>
              <a:buFontTx/>
              <a:buChar char="•"/>
            </a:pPr>
            <a:r>
              <a:rPr lang="en-US" altLang="x-none">
                <a:solidFill>
                  <a:srgbClr val="FF0000"/>
                </a:solidFill>
              </a:rPr>
              <a:t>chmod </a:t>
            </a:r>
            <a:r>
              <a:rPr lang="en-US" altLang="x-none"/>
              <a:t>can also be set in alpha mode (non-octal)</a:t>
            </a:r>
          </a:p>
        </p:txBody>
      </p:sp>
    </p:spTree>
    <p:extLst>
      <p:ext uri="{BB962C8B-B14F-4D97-AF65-F5344CB8AC3E}">
        <p14:creationId xmlns:p14="http://schemas.microsoft.com/office/powerpoint/2010/main" val="140110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CE7FEB1A-63BA-0849-927E-11EAA5C5F892}" type="slidenum">
              <a:rPr lang="en-US" altLang="x-none"/>
              <a:pPr/>
              <a:t>32</a:t>
            </a:fld>
            <a:endParaRPr lang="en-US" altLang="x-none"/>
          </a:p>
        </p:txBody>
      </p:sp>
      <p:sp>
        <p:nvSpPr>
          <p:cNvPr id="122882" name="Rectangle 2"/>
          <p:cNvSpPr>
            <a:spLocks noGrp="1" noChangeArrowheads="1"/>
          </p:cNvSpPr>
          <p:nvPr>
            <p:ph type="body" idx="1"/>
          </p:nvPr>
        </p:nvSpPr>
        <p:spPr>
          <a:xfrm>
            <a:off x="784225" y="1303338"/>
            <a:ext cx="7605713" cy="889000"/>
          </a:xfrm>
        </p:spPr>
        <p:txBody>
          <a:bodyPr/>
          <a:lstStyle/>
          <a:p>
            <a:pPr>
              <a:buClr>
                <a:schemeClr val="accent2"/>
              </a:buClr>
            </a:pPr>
            <a:r>
              <a:rPr lang="en-US" altLang="x-none" sz="2400"/>
              <a:t>Commands in this section will display statistics about the operating system, or a part of the operating system.</a:t>
            </a:r>
          </a:p>
        </p:txBody>
      </p:sp>
      <p:sp>
        <p:nvSpPr>
          <p:cNvPr id="122884" name="Text Box 4"/>
          <p:cNvSpPr txBox="1">
            <a:spLocks noChangeArrowheads="1"/>
          </p:cNvSpPr>
          <p:nvPr/>
        </p:nvSpPr>
        <p:spPr bwMode="auto">
          <a:xfrm>
            <a:off x="692150" y="331788"/>
            <a:ext cx="31337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a:solidFill>
                  <a:srgbClr val="FF0000"/>
                </a:solidFill>
              </a:rPr>
              <a:t> </a:t>
            </a:r>
            <a:r>
              <a:rPr lang="en-US" altLang="x-none" sz="3200">
                <a:solidFill>
                  <a:srgbClr val="FF0000"/>
                </a:solidFill>
              </a:rPr>
              <a:t>System Statistics</a:t>
            </a:r>
            <a:endParaRPr lang="en-US" altLang="x-none">
              <a:solidFill>
                <a:srgbClr val="FF0000"/>
              </a:solidFill>
            </a:endParaRPr>
          </a:p>
        </p:txBody>
      </p:sp>
      <p:sp>
        <p:nvSpPr>
          <p:cNvPr id="122885" name="Line 5"/>
          <p:cNvSpPr>
            <a:spLocks noChangeShapeType="1"/>
          </p:cNvSpPr>
          <p:nvPr/>
        </p:nvSpPr>
        <p:spPr bwMode="auto">
          <a:xfrm>
            <a:off x="1031875" y="1003300"/>
            <a:ext cx="3119438"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2886" name="Rectangle 6"/>
          <p:cNvSpPr>
            <a:spLocks noChangeArrowheads="1"/>
          </p:cNvSpPr>
          <p:nvPr/>
        </p:nvSpPr>
        <p:spPr bwMode="auto">
          <a:xfrm>
            <a:off x="692150" y="3051175"/>
            <a:ext cx="79009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a:solidFill>
                  <a:srgbClr val="FF0000"/>
                </a:solidFill>
              </a:rPr>
              <a:t>du</a:t>
            </a:r>
            <a:r>
              <a:rPr lang="en-US" altLang="x-none"/>
              <a:t> (</a:t>
            </a:r>
            <a:r>
              <a:rPr lang="en-US" altLang="x-none" b="1">
                <a:solidFill>
                  <a:srgbClr val="FF0000"/>
                </a:solidFill>
              </a:rPr>
              <a:t>d</a:t>
            </a:r>
            <a:r>
              <a:rPr lang="en-US" altLang="x-none"/>
              <a:t>isk </a:t>
            </a:r>
            <a:r>
              <a:rPr lang="en-US" altLang="x-none" b="1">
                <a:solidFill>
                  <a:srgbClr val="FF0000"/>
                </a:solidFill>
              </a:rPr>
              <a:t>u</a:t>
            </a:r>
            <a:r>
              <a:rPr lang="en-US" altLang="x-none"/>
              <a:t>sage) will count the amount of disk space for a given directory, and all its subdirectories take up on the disk.</a:t>
            </a:r>
          </a:p>
        </p:txBody>
      </p:sp>
      <p:sp>
        <p:nvSpPr>
          <p:cNvPr id="122887" name="Rectangle 7"/>
          <p:cNvSpPr>
            <a:spLocks noChangeArrowheads="1"/>
          </p:cNvSpPr>
          <p:nvPr/>
        </p:nvSpPr>
        <p:spPr bwMode="auto">
          <a:xfrm>
            <a:off x="739775" y="2235200"/>
            <a:ext cx="7731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a:solidFill>
                  <a:srgbClr val="FF0000"/>
                </a:solidFill>
              </a:rPr>
              <a:t> </a:t>
            </a:r>
            <a:r>
              <a:rPr lang="en-US" altLang="x-none" sz="3200">
                <a:solidFill>
                  <a:srgbClr val="FF0000"/>
                </a:solidFill>
              </a:rPr>
              <a:t>du</a:t>
            </a:r>
          </a:p>
        </p:txBody>
      </p:sp>
      <p:sp>
        <p:nvSpPr>
          <p:cNvPr id="122888" name="Line 8"/>
          <p:cNvSpPr>
            <a:spLocks noChangeShapeType="1"/>
          </p:cNvSpPr>
          <p:nvPr/>
        </p:nvSpPr>
        <p:spPr bwMode="auto">
          <a:xfrm>
            <a:off x="1044575" y="2867025"/>
            <a:ext cx="784225"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2889" name="Rectangle 9"/>
          <p:cNvSpPr>
            <a:spLocks noChangeArrowheads="1"/>
          </p:cNvSpPr>
          <p:nvPr/>
        </p:nvSpPr>
        <p:spPr bwMode="auto">
          <a:xfrm>
            <a:off x="784225" y="3891591"/>
            <a:ext cx="7048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dirty="0">
                <a:solidFill>
                  <a:srgbClr val="FF0000"/>
                </a:solidFill>
              </a:rPr>
              <a:t> </a:t>
            </a:r>
            <a:r>
              <a:rPr lang="en-US" altLang="x-none" sz="3200" dirty="0">
                <a:solidFill>
                  <a:srgbClr val="FF0000"/>
                </a:solidFill>
              </a:rPr>
              <a:t>df</a:t>
            </a:r>
          </a:p>
        </p:txBody>
      </p:sp>
      <p:sp>
        <p:nvSpPr>
          <p:cNvPr id="122890" name="Line 10"/>
          <p:cNvSpPr>
            <a:spLocks noChangeShapeType="1"/>
          </p:cNvSpPr>
          <p:nvPr/>
        </p:nvSpPr>
        <p:spPr bwMode="auto">
          <a:xfrm>
            <a:off x="1096962" y="4573401"/>
            <a:ext cx="784225"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2891" name="Rectangle 11"/>
          <p:cNvSpPr>
            <a:spLocks noChangeArrowheads="1"/>
          </p:cNvSpPr>
          <p:nvPr/>
        </p:nvSpPr>
        <p:spPr bwMode="auto">
          <a:xfrm>
            <a:off x="587375" y="4749800"/>
            <a:ext cx="80486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x-none">
                <a:solidFill>
                  <a:srgbClr val="FF0000"/>
                </a:solidFill>
              </a:rPr>
              <a:t>df</a:t>
            </a:r>
            <a:r>
              <a:rPr lang="en-US" altLang="x-none"/>
              <a:t> (</a:t>
            </a:r>
            <a:r>
              <a:rPr lang="en-US" altLang="x-none" b="1">
                <a:solidFill>
                  <a:srgbClr val="FF0000"/>
                </a:solidFill>
              </a:rPr>
              <a:t>d</a:t>
            </a:r>
            <a:r>
              <a:rPr lang="en-US" altLang="x-none"/>
              <a:t>isk </a:t>
            </a:r>
            <a:r>
              <a:rPr lang="en-US" altLang="x-none" b="1">
                <a:solidFill>
                  <a:srgbClr val="FF0000"/>
                </a:solidFill>
              </a:rPr>
              <a:t>f</a:t>
            </a:r>
            <a:r>
              <a:rPr lang="en-US" altLang="x-none"/>
              <a:t>illing) summarizes the amount of disk space in use. </a:t>
            </a:r>
          </a:p>
          <a:p>
            <a:r>
              <a:rPr lang="en-US" altLang="x-none"/>
              <a:t>For each file system, it shows the total amount of disk space, the amount used, the amount available, and the total capacity of the file system that’s used.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A1FC8310-DC53-8C4D-87CA-891A4D250EBB}" type="slidenum">
              <a:rPr lang="en-US" altLang="x-none"/>
              <a:pPr/>
              <a:t>33</a:t>
            </a:fld>
            <a:endParaRPr lang="en-US" altLang="x-none"/>
          </a:p>
        </p:txBody>
      </p:sp>
      <p:sp>
        <p:nvSpPr>
          <p:cNvPr id="125954" name="Rectangle 2"/>
          <p:cNvSpPr>
            <a:spLocks noGrp="1" noChangeArrowheads="1"/>
          </p:cNvSpPr>
          <p:nvPr>
            <p:ph type="body" idx="1"/>
          </p:nvPr>
        </p:nvSpPr>
        <p:spPr>
          <a:xfrm>
            <a:off x="441325" y="1277938"/>
            <a:ext cx="8229600" cy="855662"/>
          </a:xfrm>
        </p:spPr>
        <p:txBody>
          <a:bodyPr/>
          <a:lstStyle/>
          <a:p>
            <a:pPr>
              <a:buClr>
                <a:schemeClr val="accent2"/>
              </a:buClr>
            </a:pPr>
            <a:r>
              <a:rPr lang="en-US" altLang="x-none" sz="2400"/>
              <a:t>There are two major commands used in unix for listing files, </a:t>
            </a:r>
            <a:r>
              <a:rPr lang="en-US" altLang="x-none" sz="2400">
                <a:solidFill>
                  <a:srgbClr val="FF0000"/>
                </a:solidFill>
              </a:rPr>
              <a:t>cat</a:t>
            </a:r>
            <a:r>
              <a:rPr lang="en-US" altLang="x-none" sz="2400"/>
              <a:t>, and </a:t>
            </a:r>
            <a:r>
              <a:rPr lang="en-US" altLang="x-none" sz="2400">
                <a:solidFill>
                  <a:srgbClr val="FF0000"/>
                </a:solidFill>
              </a:rPr>
              <a:t>more</a:t>
            </a:r>
            <a:r>
              <a:rPr lang="en-US" altLang="x-none" sz="2400"/>
              <a:t>. </a:t>
            </a:r>
          </a:p>
        </p:txBody>
      </p:sp>
      <p:sp>
        <p:nvSpPr>
          <p:cNvPr id="125955" name="Text Box 3"/>
          <p:cNvSpPr txBox="1">
            <a:spLocks noChangeArrowheads="1"/>
          </p:cNvSpPr>
          <p:nvPr/>
        </p:nvSpPr>
        <p:spPr bwMode="auto">
          <a:xfrm>
            <a:off x="441325" y="6335713"/>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altLang="x-none" sz="1400" b="1" i="1">
              <a:solidFill>
                <a:schemeClr val="accent2"/>
              </a:solidFill>
            </a:endParaRPr>
          </a:p>
        </p:txBody>
      </p:sp>
      <p:sp>
        <p:nvSpPr>
          <p:cNvPr id="125956" name="Rectangle 4"/>
          <p:cNvSpPr>
            <a:spLocks noChangeArrowheads="1"/>
          </p:cNvSpPr>
          <p:nvPr/>
        </p:nvSpPr>
        <p:spPr bwMode="auto">
          <a:xfrm>
            <a:off x="457200" y="373063"/>
            <a:ext cx="34718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FontTx/>
              <a:buChar char="•"/>
            </a:pPr>
            <a:r>
              <a:rPr lang="en-US" altLang="x-none" b="1">
                <a:solidFill>
                  <a:srgbClr val="FF3300"/>
                </a:solidFill>
              </a:rPr>
              <a:t> </a:t>
            </a:r>
            <a:r>
              <a:rPr lang="en-US" altLang="x-none" sz="3200">
                <a:solidFill>
                  <a:srgbClr val="FF0000"/>
                </a:solidFill>
              </a:rPr>
              <a:t>What’s in the File?</a:t>
            </a:r>
          </a:p>
        </p:txBody>
      </p:sp>
      <p:sp>
        <p:nvSpPr>
          <p:cNvPr id="125957" name="Line 5"/>
          <p:cNvSpPr>
            <a:spLocks noChangeShapeType="1"/>
          </p:cNvSpPr>
          <p:nvPr/>
        </p:nvSpPr>
        <p:spPr bwMode="auto">
          <a:xfrm>
            <a:off x="796925" y="1009650"/>
            <a:ext cx="3571875"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5958" name="Text Box 6"/>
          <p:cNvSpPr txBox="1">
            <a:spLocks noChangeArrowheads="1"/>
          </p:cNvSpPr>
          <p:nvPr/>
        </p:nvSpPr>
        <p:spPr bwMode="auto">
          <a:xfrm>
            <a:off x="796925" y="2362200"/>
            <a:ext cx="9810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a:solidFill>
                  <a:srgbClr val="FF0000"/>
                </a:solidFill>
                <a:latin typeface="Arial" charset="0"/>
              </a:rPr>
              <a:t>cat</a:t>
            </a:r>
          </a:p>
        </p:txBody>
      </p:sp>
      <p:sp>
        <p:nvSpPr>
          <p:cNvPr id="125959" name="Line 7"/>
          <p:cNvSpPr>
            <a:spLocks noChangeShapeType="1"/>
          </p:cNvSpPr>
          <p:nvPr/>
        </p:nvSpPr>
        <p:spPr bwMode="auto">
          <a:xfrm>
            <a:off x="1177925" y="2971800"/>
            <a:ext cx="9144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5960" name="Rectangle 8"/>
          <p:cNvSpPr>
            <a:spLocks noChangeArrowheads="1"/>
          </p:cNvSpPr>
          <p:nvPr/>
        </p:nvSpPr>
        <p:spPr bwMode="auto">
          <a:xfrm>
            <a:off x="684213" y="3243263"/>
            <a:ext cx="8148637"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spcBef>
                <a:spcPct val="20000"/>
              </a:spcBef>
              <a:buChar char="•"/>
              <a:defRPr sz="3200">
                <a:solidFill>
                  <a:schemeClr val="tx1"/>
                </a:solidFill>
                <a:latin typeface="Times New Roman" charset="0"/>
              </a:defRPr>
            </a:lvl1pPr>
            <a:lvl2pPr marL="742950" indent="-285750">
              <a:spcBef>
                <a:spcPct val="20000"/>
              </a:spcBef>
              <a:buChar char="–"/>
              <a:defRPr sz="2800">
                <a:solidFill>
                  <a:schemeClr val="tx1"/>
                </a:solidFill>
                <a:latin typeface="Times New Roman" charset="0"/>
              </a:defRPr>
            </a:lvl2pPr>
            <a:lvl3pPr marL="1143000" indent="-228600">
              <a:spcBef>
                <a:spcPct val="20000"/>
              </a:spcBef>
              <a:buChar char="•"/>
              <a:defRPr sz="2400">
                <a:solidFill>
                  <a:schemeClr val="tx1"/>
                </a:solidFill>
                <a:latin typeface="Times New Roman" charset="0"/>
              </a:defRPr>
            </a:lvl3pPr>
            <a:lvl4pPr marL="1600200" indent="-228600">
              <a:spcBef>
                <a:spcPct val="20000"/>
              </a:spcBef>
              <a:buChar char="–"/>
              <a:defRPr sz="2000">
                <a:solidFill>
                  <a:schemeClr val="tx1"/>
                </a:solidFill>
                <a:latin typeface="Times New Roman" charset="0"/>
              </a:defRPr>
            </a:lvl4pPr>
            <a:lvl5pPr marL="2057400" indent="-228600">
              <a:spcBef>
                <a:spcPct val="20000"/>
              </a:spcBef>
              <a:buChar char="»"/>
              <a:defRPr sz="2000">
                <a:solidFill>
                  <a:schemeClr val="tx1"/>
                </a:solidFill>
                <a:latin typeface="Times New Roman" charset="0"/>
              </a:defRPr>
            </a:lvl5pPr>
            <a:lvl6pPr marL="2514600" indent="-228600" fontAlgn="base">
              <a:spcBef>
                <a:spcPct val="20000"/>
              </a:spcBef>
              <a:spcAft>
                <a:spcPct val="0"/>
              </a:spcAft>
              <a:buChar char="»"/>
              <a:defRPr sz="2000">
                <a:solidFill>
                  <a:schemeClr val="tx1"/>
                </a:solidFill>
                <a:latin typeface="Times New Roman" charset="0"/>
              </a:defRPr>
            </a:lvl6pPr>
            <a:lvl7pPr marL="2971800" indent="-228600" fontAlgn="base">
              <a:spcBef>
                <a:spcPct val="20000"/>
              </a:spcBef>
              <a:spcAft>
                <a:spcPct val="0"/>
              </a:spcAft>
              <a:buChar char="»"/>
              <a:defRPr sz="2000">
                <a:solidFill>
                  <a:schemeClr val="tx1"/>
                </a:solidFill>
                <a:latin typeface="Times New Roman" charset="0"/>
              </a:defRPr>
            </a:lvl7pPr>
            <a:lvl8pPr marL="3429000" indent="-228600" fontAlgn="base">
              <a:spcBef>
                <a:spcPct val="20000"/>
              </a:spcBef>
              <a:spcAft>
                <a:spcPct val="0"/>
              </a:spcAft>
              <a:buChar char="»"/>
              <a:defRPr sz="2000">
                <a:solidFill>
                  <a:schemeClr val="tx1"/>
                </a:solidFill>
                <a:latin typeface="Times New Roman" charset="0"/>
              </a:defRPr>
            </a:lvl8pPr>
            <a:lvl9pPr marL="3886200" indent="-228600" fontAlgn="base">
              <a:spcBef>
                <a:spcPct val="20000"/>
              </a:spcBef>
              <a:spcAft>
                <a:spcPct val="0"/>
              </a:spcAft>
              <a:buChar char="»"/>
              <a:defRPr sz="2000">
                <a:solidFill>
                  <a:schemeClr val="tx1"/>
                </a:solidFill>
                <a:latin typeface="Times New Roman" charset="0"/>
              </a:defRPr>
            </a:lvl9pPr>
          </a:lstStyle>
          <a:p>
            <a:r>
              <a:rPr lang="en-US" altLang="x-none" sz="2400" b="1" u="sng">
                <a:solidFill>
                  <a:srgbClr val="FF0000"/>
                </a:solidFill>
              </a:rPr>
              <a:t>cat</a:t>
            </a:r>
            <a:r>
              <a:rPr lang="en-US" altLang="x-none" sz="2400" b="1"/>
              <a:t> </a:t>
            </a:r>
            <a:r>
              <a:rPr lang="en-US" altLang="x-none" sz="2400"/>
              <a:t>shows the contents of the file.</a:t>
            </a:r>
          </a:p>
          <a:p>
            <a:pPr>
              <a:buFontTx/>
              <a:buNone/>
            </a:pPr>
            <a:r>
              <a:rPr lang="en-US" altLang="x-none" sz="2400"/>
              <a:t> </a:t>
            </a:r>
            <a:r>
              <a:rPr lang="en-US" altLang="x-none" sz="2400">
                <a:solidFill>
                  <a:srgbClr val="800080"/>
                </a:solidFill>
              </a:rPr>
              <a:t>  		</a:t>
            </a:r>
            <a:r>
              <a:rPr lang="en-US" altLang="x-none" sz="2400">
                <a:solidFill>
                  <a:srgbClr val="FF0000"/>
                </a:solidFill>
              </a:rPr>
              <a:t>cat [-nA] [file1 file2 . . . fileN]</a:t>
            </a:r>
            <a:r>
              <a:rPr lang="en-US" altLang="x-none" sz="2400">
                <a:solidFill>
                  <a:srgbClr val="800080"/>
                </a:solidFill>
              </a:rPr>
              <a:t>                                                             </a:t>
            </a:r>
            <a:endParaRPr lang="en-US" altLang="x-none" sz="2400"/>
          </a:p>
          <a:p>
            <a:r>
              <a:rPr lang="en-US" altLang="x-none" sz="2400">
                <a:solidFill>
                  <a:srgbClr val="FF0000"/>
                </a:solidFill>
              </a:rPr>
              <a:t>cat</a:t>
            </a:r>
            <a:r>
              <a:rPr lang="en-US" altLang="x-none" sz="2400"/>
              <a:t> is not a user friendly command-it doesn’t wait for you to read the file, and is mostly used in conjuction with pipes.</a:t>
            </a:r>
          </a:p>
          <a:p>
            <a:r>
              <a:rPr lang="en-US" altLang="x-none" sz="2400"/>
              <a:t>However, </a:t>
            </a:r>
            <a:r>
              <a:rPr lang="en-US" altLang="x-none" sz="2400">
                <a:solidFill>
                  <a:srgbClr val="FF0000"/>
                </a:solidFill>
              </a:rPr>
              <a:t>cat</a:t>
            </a:r>
            <a:r>
              <a:rPr lang="en-US" altLang="x-none" sz="2400"/>
              <a:t> does have some useful command-line options. For instance,</a:t>
            </a:r>
            <a:r>
              <a:rPr lang="en-US" altLang="x-none" sz="2400">
                <a:solidFill>
                  <a:schemeClr val="accent1"/>
                </a:solidFill>
              </a:rPr>
              <a:t> </a:t>
            </a:r>
            <a:r>
              <a:rPr lang="en-US" altLang="x-none" sz="2400">
                <a:solidFill>
                  <a:schemeClr val="accent2"/>
                </a:solidFill>
              </a:rPr>
              <a:t>n </a:t>
            </a:r>
            <a:r>
              <a:rPr lang="en-US" altLang="x-none" sz="2400"/>
              <a:t>will number all the lines in the file, and </a:t>
            </a:r>
            <a:r>
              <a:rPr lang="en-US" altLang="x-none" sz="2400">
                <a:solidFill>
                  <a:schemeClr val="accent2"/>
                </a:solidFill>
              </a:rPr>
              <a:t>A</a:t>
            </a:r>
            <a:r>
              <a:rPr lang="en-US" altLang="x-none" sz="2400"/>
              <a:t> will show control characters.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8DBB04AE-0B08-414F-B9A9-28A0BDE183D2}" type="slidenum">
              <a:rPr lang="en-US" altLang="x-none"/>
              <a:pPr/>
              <a:t>34</a:t>
            </a:fld>
            <a:endParaRPr lang="en-US" altLang="x-none"/>
          </a:p>
        </p:txBody>
      </p:sp>
      <p:sp>
        <p:nvSpPr>
          <p:cNvPr id="128002" name="Rectangle 2"/>
          <p:cNvSpPr>
            <a:spLocks noGrp="1" noChangeArrowheads="1"/>
          </p:cNvSpPr>
          <p:nvPr>
            <p:ph type="body" idx="1"/>
          </p:nvPr>
        </p:nvSpPr>
        <p:spPr>
          <a:xfrm>
            <a:off x="593725" y="4289425"/>
            <a:ext cx="7867650" cy="2046288"/>
          </a:xfrm>
        </p:spPr>
        <p:txBody>
          <a:bodyPr/>
          <a:lstStyle/>
          <a:p>
            <a:pPr>
              <a:lnSpc>
                <a:spcPct val="80000"/>
              </a:lnSpc>
              <a:buFontTx/>
              <a:buNone/>
            </a:pPr>
            <a:r>
              <a:rPr lang="en-US" altLang="x-none" sz="2800"/>
              <a:t> </a:t>
            </a:r>
            <a:r>
              <a:rPr lang="en-US" altLang="x-none" sz="2400">
                <a:solidFill>
                  <a:srgbClr val="FF0000"/>
                </a:solidFill>
              </a:rPr>
              <a:t>head</a:t>
            </a:r>
            <a:r>
              <a:rPr lang="en-US" altLang="x-none" sz="2400"/>
              <a:t> will display the first ten lines in the listed files.</a:t>
            </a:r>
            <a:endParaRPr lang="en-US" altLang="x-none" sz="2400" b="1"/>
          </a:p>
          <a:p>
            <a:pPr>
              <a:lnSpc>
                <a:spcPct val="80000"/>
              </a:lnSpc>
              <a:buFontTx/>
              <a:buNone/>
            </a:pPr>
            <a:r>
              <a:rPr lang="en-US" altLang="x-none" sz="2400" b="1"/>
              <a:t>    		</a:t>
            </a:r>
            <a:r>
              <a:rPr lang="en-US" altLang="x-none" sz="2400" b="1">
                <a:solidFill>
                  <a:srgbClr val="FF0000"/>
                </a:solidFill>
              </a:rPr>
              <a:t>head [- </a:t>
            </a:r>
            <a:r>
              <a:rPr lang="en-US" altLang="x-none" sz="2400" b="1" i="1">
                <a:solidFill>
                  <a:srgbClr val="FF0000"/>
                </a:solidFill>
              </a:rPr>
              <a:t>lines</a:t>
            </a:r>
            <a:r>
              <a:rPr lang="en-US" altLang="x-none" sz="2400" b="1">
                <a:solidFill>
                  <a:srgbClr val="FF0000"/>
                </a:solidFill>
              </a:rPr>
              <a:t>}] [l </a:t>
            </a:r>
            <a:r>
              <a:rPr lang="en-US" altLang="x-none" sz="2400" b="1" i="1">
                <a:solidFill>
                  <a:srgbClr val="FF0000"/>
                </a:solidFill>
              </a:rPr>
              <a:t>file1 file2 ... fileN</a:t>
            </a:r>
            <a:r>
              <a:rPr lang="en-US" altLang="x-none" sz="2400" b="1">
                <a:solidFill>
                  <a:srgbClr val="FF0000"/>
                </a:solidFill>
              </a:rPr>
              <a:t>]</a:t>
            </a:r>
          </a:p>
          <a:p>
            <a:pPr>
              <a:lnSpc>
                <a:spcPct val="80000"/>
              </a:lnSpc>
              <a:buClr>
                <a:schemeClr val="accent2"/>
              </a:buClr>
            </a:pPr>
            <a:r>
              <a:rPr lang="en-US" altLang="x-none" sz="2400"/>
              <a:t>Any numeric option will be taken as the number of lines to print, so  head -15 frog will print the first fifteen lines of the file  frog </a:t>
            </a:r>
          </a:p>
        </p:txBody>
      </p:sp>
      <p:sp>
        <p:nvSpPr>
          <p:cNvPr id="128005" name="Text Box 5"/>
          <p:cNvSpPr txBox="1">
            <a:spLocks noChangeArrowheads="1"/>
          </p:cNvSpPr>
          <p:nvPr/>
        </p:nvSpPr>
        <p:spPr bwMode="auto">
          <a:xfrm>
            <a:off x="441325" y="330200"/>
            <a:ext cx="1363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a:solidFill>
                  <a:srgbClr val="FF0000"/>
                </a:solidFill>
                <a:latin typeface="Arial" charset="0"/>
              </a:rPr>
              <a:t>more</a:t>
            </a:r>
          </a:p>
        </p:txBody>
      </p:sp>
      <p:sp>
        <p:nvSpPr>
          <p:cNvPr id="128006" name="Line 6"/>
          <p:cNvSpPr>
            <a:spLocks noChangeShapeType="1"/>
          </p:cNvSpPr>
          <p:nvPr/>
        </p:nvSpPr>
        <p:spPr bwMode="auto">
          <a:xfrm>
            <a:off x="822325" y="939800"/>
            <a:ext cx="13843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8007" name="Rectangle 7"/>
          <p:cNvSpPr>
            <a:spLocks noChangeArrowheads="1"/>
          </p:cNvSpPr>
          <p:nvPr/>
        </p:nvSpPr>
        <p:spPr bwMode="auto">
          <a:xfrm>
            <a:off x="584200" y="1052513"/>
            <a:ext cx="8051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Clr>
                <a:schemeClr val="accent2"/>
              </a:buClr>
              <a:buFontTx/>
              <a:buChar char="•"/>
            </a:pPr>
            <a:r>
              <a:rPr lang="en-US" altLang="x-none">
                <a:solidFill>
                  <a:srgbClr val="FF0000"/>
                </a:solidFill>
              </a:rPr>
              <a:t> more</a:t>
            </a:r>
            <a:r>
              <a:rPr lang="en-US" altLang="x-none"/>
              <a:t> is much more useful, and is the command that you’ll want to use when browsing ASCII text files</a:t>
            </a:r>
          </a:p>
          <a:p>
            <a:r>
              <a:rPr lang="en-US" altLang="x-none"/>
              <a:t>	</a:t>
            </a:r>
            <a:r>
              <a:rPr lang="en-US" altLang="x-none">
                <a:solidFill>
                  <a:srgbClr val="FF0000"/>
                </a:solidFill>
              </a:rPr>
              <a:t>more [-l] [+</a:t>
            </a:r>
            <a:r>
              <a:rPr lang="en-US" altLang="x-none" i="1">
                <a:solidFill>
                  <a:srgbClr val="FF0000"/>
                </a:solidFill>
              </a:rPr>
              <a:t>linenumber</a:t>
            </a:r>
            <a:r>
              <a:rPr lang="en-US" altLang="x-none">
                <a:solidFill>
                  <a:srgbClr val="FF0000"/>
                </a:solidFill>
              </a:rPr>
              <a:t>}] [</a:t>
            </a:r>
            <a:r>
              <a:rPr lang="en-US" altLang="x-none" i="1">
                <a:solidFill>
                  <a:srgbClr val="FF0000"/>
                </a:solidFill>
              </a:rPr>
              <a:t>file1 file2 ... fileN</a:t>
            </a:r>
            <a:r>
              <a:rPr lang="en-US" altLang="x-none">
                <a:solidFill>
                  <a:srgbClr val="FF0000"/>
                </a:solidFill>
              </a:rPr>
              <a:t>]</a:t>
            </a:r>
            <a:r>
              <a:rPr lang="en-US" altLang="x-none"/>
              <a:t>  </a:t>
            </a:r>
          </a:p>
          <a:p>
            <a:pPr>
              <a:buClr>
                <a:schemeClr val="accent2"/>
              </a:buClr>
              <a:buFontTx/>
              <a:buChar char="•"/>
            </a:pPr>
            <a:r>
              <a:rPr lang="en-US" altLang="x-none"/>
              <a:t> The only interesting option is  </a:t>
            </a:r>
            <a:r>
              <a:rPr lang="en-US" altLang="x-none">
                <a:solidFill>
                  <a:schemeClr val="accent2"/>
                </a:solidFill>
              </a:rPr>
              <a:t>l</a:t>
            </a:r>
            <a:r>
              <a:rPr lang="en-US" altLang="x-none"/>
              <a:t>, which will tell  more that you aren't interested in treating the character  Ctrl-L} as a ``</a:t>
            </a:r>
            <a:r>
              <a:rPr lang="en-US" altLang="x-none">
                <a:solidFill>
                  <a:schemeClr val="accent1"/>
                </a:solidFill>
              </a:rPr>
              <a:t>new page</a:t>
            </a:r>
            <a:r>
              <a:rPr lang="en-US" altLang="x-none"/>
              <a:t>'' character.  more will start on a specified linenumber. </a:t>
            </a:r>
          </a:p>
        </p:txBody>
      </p:sp>
      <p:sp>
        <p:nvSpPr>
          <p:cNvPr id="128008" name="Text Box 8"/>
          <p:cNvSpPr txBox="1">
            <a:spLocks noChangeArrowheads="1"/>
          </p:cNvSpPr>
          <p:nvPr/>
        </p:nvSpPr>
        <p:spPr bwMode="auto">
          <a:xfrm>
            <a:off x="593725" y="3406775"/>
            <a:ext cx="13414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a:solidFill>
                  <a:srgbClr val="FF0000"/>
                </a:solidFill>
                <a:latin typeface="Arial" charset="0"/>
              </a:rPr>
              <a:t>head</a:t>
            </a:r>
          </a:p>
        </p:txBody>
      </p:sp>
      <p:sp>
        <p:nvSpPr>
          <p:cNvPr id="128009" name="Line 9"/>
          <p:cNvSpPr>
            <a:spLocks noChangeShapeType="1"/>
          </p:cNvSpPr>
          <p:nvPr/>
        </p:nvSpPr>
        <p:spPr bwMode="auto">
          <a:xfrm>
            <a:off x="974725" y="4016375"/>
            <a:ext cx="13843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4A784CF0-A499-174B-96B6-66B4E00193DA}" type="slidenum">
              <a:rPr lang="en-US" altLang="x-none"/>
              <a:pPr/>
              <a:t>35</a:t>
            </a:fld>
            <a:endParaRPr lang="en-US" altLang="x-none"/>
          </a:p>
        </p:txBody>
      </p:sp>
      <p:sp>
        <p:nvSpPr>
          <p:cNvPr id="129026" name="Rectangle 2"/>
          <p:cNvSpPr>
            <a:spLocks noGrp="1" noChangeArrowheads="1"/>
          </p:cNvSpPr>
          <p:nvPr>
            <p:ph type="body" idx="1"/>
          </p:nvPr>
        </p:nvSpPr>
        <p:spPr>
          <a:xfrm>
            <a:off x="762000" y="3279775"/>
            <a:ext cx="7772400" cy="2468563"/>
          </a:xfrm>
        </p:spPr>
        <p:txBody>
          <a:bodyPr/>
          <a:lstStyle/>
          <a:p>
            <a:pPr>
              <a:buClr>
                <a:schemeClr val="accent2"/>
              </a:buClr>
            </a:pPr>
            <a:r>
              <a:rPr lang="en-US" altLang="x-none" sz="2400">
                <a:solidFill>
                  <a:srgbClr val="FF0000"/>
                </a:solidFill>
              </a:rPr>
              <a:t>file</a:t>
            </a:r>
            <a:r>
              <a:rPr lang="en-US" altLang="x-none" sz="2400"/>
              <a:t> command attempts to identify what format a particular file is written in.</a:t>
            </a:r>
          </a:p>
          <a:p>
            <a:pPr>
              <a:buClr>
                <a:schemeClr val="accent2"/>
              </a:buClr>
              <a:buFontTx/>
              <a:buNone/>
            </a:pPr>
            <a:r>
              <a:rPr lang="en-US" altLang="x-none" sz="2400"/>
              <a:t>		</a:t>
            </a:r>
            <a:r>
              <a:rPr lang="en-US" altLang="x-none" sz="2400">
                <a:solidFill>
                  <a:srgbClr val="FF0000"/>
                </a:solidFill>
              </a:rPr>
              <a:t>file [</a:t>
            </a:r>
            <a:r>
              <a:rPr lang="en-US" altLang="x-none" sz="2400" i="1">
                <a:solidFill>
                  <a:srgbClr val="FF0000"/>
                </a:solidFill>
              </a:rPr>
              <a:t>file1 file2 ... fileN</a:t>
            </a:r>
            <a:r>
              <a:rPr lang="en-US" altLang="x-none" sz="2400">
                <a:solidFill>
                  <a:srgbClr val="FF0000"/>
                </a:solidFill>
              </a:rPr>
              <a:t>]</a:t>
            </a:r>
          </a:p>
          <a:p>
            <a:pPr>
              <a:buClr>
                <a:schemeClr val="accent2"/>
              </a:buClr>
            </a:pPr>
            <a:r>
              <a:rPr lang="en-US" altLang="x-none" sz="2400"/>
              <a:t>Since not all files have extentions or other easy to identify marks, the  file command performs some rudimentary checks to try and figure out exactly what it contains. </a:t>
            </a:r>
          </a:p>
        </p:txBody>
      </p:sp>
      <p:sp>
        <p:nvSpPr>
          <p:cNvPr id="129028" name="Text Box 4"/>
          <p:cNvSpPr txBox="1">
            <a:spLocks noChangeArrowheads="1"/>
          </p:cNvSpPr>
          <p:nvPr/>
        </p:nvSpPr>
        <p:spPr bwMode="auto">
          <a:xfrm>
            <a:off x="593725" y="328613"/>
            <a:ext cx="9588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a:solidFill>
                  <a:srgbClr val="FF0000"/>
                </a:solidFill>
                <a:latin typeface="Arial" charset="0"/>
              </a:rPr>
              <a:t>tail</a:t>
            </a:r>
          </a:p>
        </p:txBody>
      </p:sp>
      <p:sp>
        <p:nvSpPr>
          <p:cNvPr id="129029" name="Line 5"/>
          <p:cNvSpPr>
            <a:spLocks noChangeShapeType="1"/>
          </p:cNvSpPr>
          <p:nvPr/>
        </p:nvSpPr>
        <p:spPr bwMode="auto">
          <a:xfrm>
            <a:off x="974725" y="938213"/>
            <a:ext cx="98425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29030" name="Rectangle 6"/>
          <p:cNvSpPr>
            <a:spLocks noChangeArrowheads="1"/>
          </p:cNvSpPr>
          <p:nvPr/>
        </p:nvSpPr>
        <p:spPr bwMode="auto">
          <a:xfrm>
            <a:off x="762000" y="1204913"/>
            <a:ext cx="7772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Clr>
                <a:schemeClr val="accent2"/>
              </a:buClr>
              <a:buFontTx/>
              <a:buChar char="•"/>
            </a:pPr>
            <a:r>
              <a:rPr lang="en-US" altLang="x-none"/>
              <a:t> Like </a:t>
            </a:r>
            <a:r>
              <a:rPr lang="en-US" altLang="x-none">
                <a:solidFill>
                  <a:schemeClr val="accent1"/>
                </a:solidFill>
              </a:rPr>
              <a:t>head</a:t>
            </a:r>
            <a:r>
              <a:rPr lang="en-US" altLang="x-none"/>
              <a:t>, </a:t>
            </a:r>
            <a:r>
              <a:rPr lang="en-US" altLang="x-none">
                <a:solidFill>
                  <a:srgbClr val="FF0000"/>
                </a:solidFill>
              </a:rPr>
              <a:t>tail</a:t>
            </a:r>
            <a:r>
              <a:rPr lang="en-US" altLang="x-none"/>
              <a:t> display only a fraction of the file. </a:t>
            </a:r>
          </a:p>
          <a:p>
            <a:pPr>
              <a:buClr>
                <a:schemeClr val="accent2"/>
              </a:buClr>
              <a:buFontTx/>
              <a:buChar char="•"/>
            </a:pPr>
            <a:r>
              <a:rPr lang="en-US" altLang="x-none"/>
              <a:t> tail also accepts an option specifying the number of lines.</a:t>
            </a:r>
          </a:p>
          <a:p>
            <a:pPr>
              <a:buClr>
                <a:schemeClr val="accent2"/>
              </a:buClr>
            </a:pPr>
            <a:r>
              <a:rPr lang="en-US" altLang="x-none"/>
              <a:t>	</a:t>
            </a:r>
            <a:r>
              <a:rPr lang="en-US" altLang="x-none">
                <a:solidFill>
                  <a:srgbClr val="FF0000"/>
                </a:solidFill>
              </a:rPr>
              <a:t>tail [-</a:t>
            </a:r>
            <a:r>
              <a:rPr lang="en-US" altLang="x-none" i="1">
                <a:solidFill>
                  <a:srgbClr val="FF0000"/>
                </a:solidFill>
              </a:rPr>
              <a:t>lines</a:t>
            </a:r>
            <a:r>
              <a:rPr lang="en-US" altLang="x-none">
                <a:solidFill>
                  <a:srgbClr val="FF0000"/>
                </a:solidFill>
              </a:rPr>
              <a:t>] [l </a:t>
            </a:r>
            <a:r>
              <a:rPr lang="en-US" altLang="x-none" i="1">
                <a:solidFill>
                  <a:srgbClr val="FF0000"/>
                </a:solidFill>
              </a:rPr>
              <a:t>file1 file2 ... fileN</a:t>
            </a:r>
            <a:r>
              <a:rPr lang="en-US" altLang="x-none">
                <a:solidFill>
                  <a:srgbClr val="FF0000"/>
                </a:solidFill>
              </a:rPr>
              <a:t>]</a:t>
            </a:r>
          </a:p>
        </p:txBody>
      </p:sp>
      <p:sp>
        <p:nvSpPr>
          <p:cNvPr id="129031" name="Text Box 7"/>
          <p:cNvSpPr txBox="1">
            <a:spLocks noChangeArrowheads="1"/>
          </p:cNvSpPr>
          <p:nvPr/>
        </p:nvSpPr>
        <p:spPr bwMode="auto">
          <a:xfrm>
            <a:off x="704850" y="2486025"/>
            <a:ext cx="9588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a:solidFill>
                  <a:srgbClr val="FF0000"/>
                </a:solidFill>
                <a:latin typeface="Arial" charset="0"/>
              </a:rPr>
              <a:t>file</a:t>
            </a:r>
          </a:p>
        </p:txBody>
      </p:sp>
      <p:sp>
        <p:nvSpPr>
          <p:cNvPr id="129032" name="Line 8"/>
          <p:cNvSpPr>
            <a:spLocks noChangeShapeType="1"/>
          </p:cNvSpPr>
          <p:nvPr/>
        </p:nvSpPr>
        <p:spPr bwMode="auto">
          <a:xfrm>
            <a:off x="1085850" y="3095625"/>
            <a:ext cx="98425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0470F303-9906-D14B-B396-B90EA1DC0E14}" type="slidenum">
              <a:rPr lang="en-US" altLang="x-none"/>
              <a:pPr/>
              <a:t>36</a:t>
            </a:fld>
            <a:endParaRPr lang="en-US" altLang="x-none"/>
          </a:p>
        </p:txBody>
      </p:sp>
      <p:sp>
        <p:nvSpPr>
          <p:cNvPr id="130050" name="Rectangle 2"/>
          <p:cNvSpPr>
            <a:spLocks noGrp="1" noChangeArrowheads="1"/>
          </p:cNvSpPr>
          <p:nvPr>
            <p:ph type="body" idx="1"/>
          </p:nvPr>
        </p:nvSpPr>
        <p:spPr>
          <a:xfrm>
            <a:off x="441325" y="1074738"/>
            <a:ext cx="7927975" cy="898525"/>
          </a:xfrm>
        </p:spPr>
        <p:txBody>
          <a:bodyPr/>
          <a:lstStyle/>
          <a:p>
            <a:pPr>
              <a:lnSpc>
                <a:spcPct val="90000"/>
              </a:lnSpc>
              <a:buClr>
                <a:schemeClr val="accent2"/>
              </a:buClr>
            </a:pPr>
            <a:r>
              <a:rPr lang="en-US" altLang="x-none" sz="2400" dirty="0"/>
              <a:t>These commands will search a file, perform certain operations on the file, or display statistics about the file.</a:t>
            </a:r>
          </a:p>
        </p:txBody>
      </p:sp>
      <p:sp>
        <p:nvSpPr>
          <p:cNvPr id="130052" name="Rectangle 4"/>
          <p:cNvSpPr>
            <a:spLocks noChangeArrowheads="1"/>
          </p:cNvSpPr>
          <p:nvPr/>
        </p:nvSpPr>
        <p:spPr bwMode="auto">
          <a:xfrm>
            <a:off x="441325" y="242888"/>
            <a:ext cx="435247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dirty="0">
                <a:solidFill>
                  <a:srgbClr val="FF0000"/>
                </a:solidFill>
              </a:rPr>
              <a:t> More info about the file</a:t>
            </a:r>
          </a:p>
        </p:txBody>
      </p:sp>
      <p:sp>
        <p:nvSpPr>
          <p:cNvPr id="130053" name="Line 5"/>
          <p:cNvSpPr>
            <a:spLocks noChangeShapeType="1"/>
          </p:cNvSpPr>
          <p:nvPr/>
        </p:nvSpPr>
        <p:spPr bwMode="auto">
          <a:xfrm>
            <a:off x="739775" y="831850"/>
            <a:ext cx="421005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30054" name="Rectangle 6"/>
          <p:cNvSpPr>
            <a:spLocks noChangeArrowheads="1"/>
          </p:cNvSpPr>
          <p:nvPr/>
        </p:nvSpPr>
        <p:spPr bwMode="auto">
          <a:xfrm>
            <a:off x="611188" y="2847975"/>
            <a:ext cx="799623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Clr>
                <a:schemeClr val="accent2"/>
              </a:buClr>
              <a:buFontTx/>
              <a:buChar char="•"/>
            </a:pPr>
            <a:r>
              <a:rPr lang="en-US" altLang="x-none">
                <a:solidFill>
                  <a:srgbClr val="800000"/>
                </a:solidFill>
              </a:rPr>
              <a:t> </a:t>
            </a:r>
            <a:r>
              <a:rPr lang="en-US" altLang="x-none">
                <a:solidFill>
                  <a:srgbClr val="FF0000"/>
                </a:solidFill>
              </a:rPr>
              <a:t>grep</a:t>
            </a:r>
            <a:r>
              <a:rPr lang="en-US" altLang="x-none"/>
              <a:t> is the </a:t>
            </a:r>
            <a:r>
              <a:rPr lang="en-US" altLang="x-none" b="1">
                <a:solidFill>
                  <a:srgbClr val="FF0000"/>
                </a:solidFill>
              </a:rPr>
              <a:t>g</a:t>
            </a:r>
            <a:r>
              <a:rPr lang="en-US" altLang="x-none"/>
              <a:t>eneralized </a:t>
            </a:r>
            <a:r>
              <a:rPr lang="en-US" altLang="x-none" b="1">
                <a:solidFill>
                  <a:srgbClr val="FF0000"/>
                </a:solidFill>
              </a:rPr>
              <a:t>r</a:t>
            </a:r>
            <a:r>
              <a:rPr lang="en-US" altLang="x-none"/>
              <a:t>egular </a:t>
            </a:r>
            <a:r>
              <a:rPr lang="en-US" altLang="x-none" b="1">
                <a:solidFill>
                  <a:srgbClr val="FF0000"/>
                </a:solidFill>
              </a:rPr>
              <a:t>e</a:t>
            </a:r>
            <a:r>
              <a:rPr lang="en-US" altLang="x-none"/>
              <a:t>xpression </a:t>
            </a:r>
            <a:r>
              <a:rPr lang="en-US" altLang="x-none" b="1">
                <a:solidFill>
                  <a:srgbClr val="FF0000"/>
                </a:solidFill>
              </a:rPr>
              <a:t>p</a:t>
            </a:r>
            <a:r>
              <a:rPr lang="en-US" altLang="x-none"/>
              <a:t>arser. </a:t>
            </a:r>
          </a:p>
          <a:p>
            <a:pPr>
              <a:buClr>
                <a:schemeClr val="accent2"/>
              </a:buClr>
              <a:buFontTx/>
              <a:buChar char="•"/>
            </a:pPr>
            <a:r>
              <a:rPr lang="en-US" altLang="x-none"/>
              <a:t> This is a fancy name for a utility which can only search a text file.   </a:t>
            </a:r>
          </a:p>
          <a:p>
            <a:pPr>
              <a:buClr>
                <a:schemeClr val="accent2"/>
              </a:buClr>
            </a:pPr>
            <a:r>
              <a:rPr lang="en-US" altLang="x-none">
                <a:solidFill>
                  <a:srgbClr val="FF0000"/>
                </a:solidFill>
              </a:rPr>
              <a:t>grep [-nvwx] [-number] { </a:t>
            </a:r>
            <a:r>
              <a:rPr lang="en-US" altLang="x-none" i="1">
                <a:solidFill>
                  <a:srgbClr val="FF0000"/>
                </a:solidFill>
              </a:rPr>
              <a:t>expression</a:t>
            </a:r>
            <a:r>
              <a:rPr lang="en-US" altLang="x-none">
                <a:solidFill>
                  <a:srgbClr val="FF0000"/>
                </a:solidFill>
              </a:rPr>
              <a:t>} [</a:t>
            </a:r>
            <a:r>
              <a:rPr lang="en-US" altLang="x-none" i="1">
                <a:solidFill>
                  <a:srgbClr val="FF0000"/>
                </a:solidFill>
              </a:rPr>
              <a:t>file1 file2 ... fileN</a:t>
            </a:r>
            <a:r>
              <a:rPr lang="en-US" altLang="x-none">
                <a:solidFill>
                  <a:srgbClr val="FF0000"/>
                </a:solidFill>
              </a:rPr>
              <a:t>] </a:t>
            </a:r>
          </a:p>
        </p:txBody>
      </p:sp>
      <p:sp>
        <p:nvSpPr>
          <p:cNvPr id="130055" name="Text Box 7"/>
          <p:cNvSpPr txBox="1">
            <a:spLocks noChangeArrowheads="1"/>
          </p:cNvSpPr>
          <p:nvPr/>
        </p:nvSpPr>
        <p:spPr bwMode="auto">
          <a:xfrm>
            <a:off x="504825" y="2011363"/>
            <a:ext cx="12509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a:solidFill>
                  <a:srgbClr val="FF0000"/>
                </a:solidFill>
                <a:latin typeface="Arial" charset="0"/>
              </a:rPr>
              <a:t>grep</a:t>
            </a:r>
          </a:p>
        </p:txBody>
      </p:sp>
      <p:sp>
        <p:nvSpPr>
          <p:cNvPr id="130056" name="Line 8"/>
          <p:cNvSpPr>
            <a:spLocks noChangeShapeType="1"/>
          </p:cNvSpPr>
          <p:nvPr/>
        </p:nvSpPr>
        <p:spPr bwMode="auto">
          <a:xfrm>
            <a:off x="885825" y="2620963"/>
            <a:ext cx="98425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5F16EAFC-5E31-724C-9970-4BDA01DA07EA}" type="slidenum">
              <a:rPr lang="en-US" altLang="x-none"/>
              <a:pPr/>
              <a:t>37</a:t>
            </a:fld>
            <a:endParaRPr lang="en-US" altLang="x-none"/>
          </a:p>
        </p:txBody>
      </p:sp>
      <p:sp>
        <p:nvSpPr>
          <p:cNvPr id="131074" name="Rectangle 2"/>
          <p:cNvSpPr>
            <a:spLocks noGrp="1" noChangeArrowheads="1"/>
          </p:cNvSpPr>
          <p:nvPr>
            <p:ph type="body" idx="1"/>
          </p:nvPr>
        </p:nvSpPr>
        <p:spPr>
          <a:xfrm>
            <a:off x="762000" y="4000500"/>
            <a:ext cx="7772400" cy="1714500"/>
          </a:xfrm>
        </p:spPr>
        <p:txBody>
          <a:bodyPr/>
          <a:lstStyle/>
          <a:p>
            <a:pPr>
              <a:buClr>
                <a:schemeClr val="accent2"/>
              </a:buClr>
            </a:pPr>
            <a:r>
              <a:rPr lang="en-US" altLang="x-none" sz="2400">
                <a:solidFill>
                  <a:srgbClr val="FF0000"/>
                </a:solidFill>
              </a:rPr>
              <a:t>spell</a:t>
            </a:r>
            <a:r>
              <a:rPr lang="en-US" altLang="x-none" sz="2400"/>
              <a:t> is very simple unix spelling program, usually for American English. </a:t>
            </a:r>
            <a:r>
              <a:rPr lang="en-US" altLang="x-none" sz="2400">
                <a:solidFill>
                  <a:srgbClr val="FF0000"/>
                </a:solidFill>
              </a:rPr>
              <a:t>spell</a:t>
            </a:r>
            <a:r>
              <a:rPr lang="en-US" altLang="x-none" sz="2400"/>
              <a:t> is a filter, like most of the other programs we’ve talked about.</a:t>
            </a:r>
          </a:p>
          <a:p>
            <a:pPr lvl="2">
              <a:buFontTx/>
              <a:buNone/>
            </a:pPr>
            <a:r>
              <a:rPr lang="en-US" altLang="x-none">
                <a:solidFill>
                  <a:srgbClr val="FF0000"/>
                </a:solidFill>
              </a:rPr>
              <a:t>spell [</a:t>
            </a:r>
            <a:r>
              <a:rPr lang="en-US" altLang="x-none" i="1">
                <a:solidFill>
                  <a:srgbClr val="FF0000"/>
                </a:solidFill>
              </a:rPr>
              <a:t>file1 file2 ... fileN</a:t>
            </a:r>
            <a:r>
              <a:rPr lang="en-US" altLang="x-none">
                <a:solidFill>
                  <a:srgbClr val="FF0000"/>
                </a:solidFill>
              </a:rPr>
              <a:t>] </a:t>
            </a:r>
          </a:p>
        </p:txBody>
      </p:sp>
      <p:sp>
        <p:nvSpPr>
          <p:cNvPr id="131076" name="Text Box 4"/>
          <p:cNvSpPr txBox="1">
            <a:spLocks noChangeArrowheads="1"/>
          </p:cNvSpPr>
          <p:nvPr/>
        </p:nvSpPr>
        <p:spPr bwMode="auto">
          <a:xfrm>
            <a:off x="657225" y="361950"/>
            <a:ext cx="936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a:solidFill>
                  <a:srgbClr val="FF0000"/>
                </a:solidFill>
                <a:latin typeface="Arial" charset="0"/>
              </a:rPr>
              <a:t>wc</a:t>
            </a:r>
          </a:p>
        </p:txBody>
      </p:sp>
      <p:sp>
        <p:nvSpPr>
          <p:cNvPr id="131077" name="Line 5"/>
          <p:cNvSpPr>
            <a:spLocks noChangeShapeType="1"/>
          </p:cNvSpPr>
          <p:nvPr/>
        </p:nvSpPr>
        <p:spPr bwMode="auto">
          <a:xfrm>
            <a:off x="1038225" y="971550"/>
            <a:ext cx="71755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31078" name="Rectangle 6"/>
          <p:cNvSpPr>
            <a:spLocks noChangeArrowheads="1"/>
          </p:cNvSpPr>
          <p:nvPr/>
        </p:nvSpPr>
        <p:spPr bwMode="auto">
          <a:xfrm>
            <a:off x="611188" y="1187450"/>
            <a:ext cx="7635875" cy="208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buClr>
                <a:schemeClr val="accent2"/>
              </a:buClr>
              <a:buFontTx/>
              <a:buChar char="•"/>
            </a:pPr>
            <a:r>
              <a:rPr lang="en-US" altLang="x-none" dirty="0">
                <a:solidFill>
                  <a:srgbClr val="FF0000"/>
                </a:solidFill>
              </a:rPr>
              <a:t> </a:t>
            </a:r>
            <a:r>
              <a:rPr lang="en-US" altLang="x-none" dirty="0" err="1">
                <a:solidFill>
                  <a:srgbClr val="FF0000"/>
                </a:solidFill>
              </a:rPr>
              <a:t>wc</a:t>
            </a:r>
            <a:r>
              <a:rPr lang="en-US" altLang="x-none" dirty="0"/>
              <a:t> (</a:t>
            </a:r>
            <a:r>
              <a:rPr lang="en-US" altLang="x-none" b="1" dirty="0">
                <a:solidFill>
                  <a:srgbClr val="FF0000"/>
                </a:solidFill>
              </a:rPr>
              <a:t>w</a:t>
            </a:r>
            <a:r>
              <a:rPr lang="en-US" altLang="x-none" dirty="0"/>
              <a:t>ord </a:t>
            </a:r>
            <a:r>
              <a:rPr lang="en-US" altLang="x-none" b="1" dirty="0">
                <a:solidFill>
                  <a:srgbClr val="FF0000"/>
                </a:solidFill>
              </a:rPr>
              <a:t>c</a:t>
            </a:r>
            <a:r>
              <a:rPr lang="en-US" altLang="x-none" dirty="0"/>
              <a:t>ount) simply counts the number of words, lines, and characters in the file(s).</a:t>
            </a:r>
          </a:p>
          <a:p>
            <a:pPr lvl="1">
              <a:spcBef>
                <a:spcPct val="20000"/>
              </a:spcBef>
              <a:buClr>
                <a:schemeClr val="accent2"/>
              </a:buClr>
            </a:pPr>
            <a:r>
              <a:rPr lang="en-US" altLang="x-none" dirty="0" err="1">
                <a:solidFill>
                  <a:srgbClr val="FF0000"/>
                </a:solidFill>
              </a:rPr>
              <a:t>wc</a:t>
            </a:r>
            <a:r>
              <a:rPr lang="en-US" altLang="x-none" dirty="0">
                <a:solidFill>
                  <a:srgbClr val="FF0000"/>
                </a:solidFill>
              </a:rPr>
              <a:t> [-</a:t>
            </a:r>
            <a:r>
              <a:rPr lang="en-US" altLang="x-none" dirty="0" err="1">
                <a:solidFill>
                  <a:srgbClr val="FF0000"/>
                </a:solidFill>
              </a:rPr>
              <a:t>clw</a:t>
            </a:r>
            <a:r>
              <a:rPr lang="en-US" altLang="x-none" dirty="0">
                <a:solidFill>
                  <a:srgbClr val="FF0000"/>
                </a:solidFill>
              </a:rPr>
              <a:t>] [</a:t>
            </a:r>
            <a:r>
              <a:rPr lang="en-US" altLang="x-none" i="1" dirty="0">
                <a:solidFill>
                  <a:srgbClr val="FF0000"/>
                </a:solidFill>
              </a:rPr>
              <a:t>file1 file2 ... </a:t>
            </a:r>
            <a:r>
              <a:rPr lang="en-US" altLang="x-none" i="1" dirty="0" err="1">
                <a:solidFill>
                  <a:srgbClr val="FF0000"/>
                </a:solidFill>
              </a:rPr>
              <a:t>fileN</a:t>
            </a:r>
            <a:r>
              <a:rPr lang="en-US" altLang="x-none" dirty="0">
                <a:solidFill>
                  <a:srgbClr val="FF0000"/>
                </a:solidFill>
              </a:rPr>
              <a:t>]</a:t>
            </a:r>
          </a:p>
          <a:p>
            <a:pPr>
              <a:spcBef>
                <a:spcPct val="20000"/>
              </a:spcBef>
              <a:buClr>
                <a:schemeClr val="accent2"/>
              </a:buClr>
              <a:buFontTx/>
              <a:buChar char="•"/>
            </a:pPr>
            <a:r>
              <a:rPr lang="en-US" altLang="x-none" dirty="0"/>
              <a:t> The three options,  </a:t>
            </a:r>
            <a:r>
              <a:rPr lang="en-US" altLang="x-none" dirty="0" err="1">
                <a:solidFill>
                  <a:schemeClr val="accent2"/>
                </a:solidFill>
              </a:rPr>
              <a:t>clw</a:t>
            </a:r>
            <a:r>
              <a:rPr lang="en-US" altLang="x-none" dirty="0"/>
              <a:t>, stand for </a:t>
            </a:r>
            <a:r>
              <a:rPr lang="en-US" altLang="x-none" b="1" dirty="0">
                <a:solidFill>
                  <a:schemeClr val="accent2"/>
                </a:solidFill>
              </a:rPr>
              <a:t>c</a:t>
            </a:r>
            <a:r>
              <a:rPr lang="en-US" altLang="x-none" dirty="0"/>
              <a:t>haracter,  </a:t>
            </a:r>
            <a:r>
              <a:rPr lang="en-US" altLang="x-none" b="1" dirty="0">
                <a:solidFill>
                  <a:schemeClr val="accent2"/>
                </a:solidFill>
              </a:rPr>
              <a:t>l</a:t>
            </a:r>
            <a:r>
              <a:rPr lang="en-US" altLang="x-none" dirty="0"/>
              <a:t>ine, and </a:t>
            </a:r>
            <a:r>
              <a:rPr lang="en-US" altLang="x-none" b="1" dirty="0">
                <a:solidFill>
                  <a:schemeClr val="accent2"/>
                </a:solidFill>
              </a:rPr>
              <a:t>w</a:t>
            </a:r>
            <a:r>
              <a:rPr lang="en-US" altLang="x-none" dirty="0"/>
              <a:t>ord respectively, and tell  </a:t>
            </a:r>
            <a:r>
              <a:rPr lang="en-US" altLang="x-none" dirty="0" err="1"/>
              <a:t>wc</a:t>
            </a:r>
            <a:r>
              <a:rPr lang="en-US" altLang="x-none" dirty="0"/>
              <a:t> which of the three to count. </a:t>
            </a:r>
          </a:p>
        </p:txBody>
      </p:sp>
      <p:sp>
        <p:nvSpPr>
          <p:cNvPr id="131079" name="Text Box 7"/>
          <p:cNvSpPr txBox="1">
            <a:spLocks noChangeArrowheads="1"/>
          </p:cNvSpPr>
          <p:nvPr/>
        </p:nvSpPr>
        <p:spPr bwMode="auto">
          <a:xfrm>
            <a:off x="685800" y="3251200"/>
            <a:ext cx="12747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a:solidFill>
                  <a:srgbClr val="FFCC00"/>
                </a:solidFill>
                <a:latin typeface="Arial" charset="0"/>
              </a:rPr>
              <a:t> </a:t>
            </a:r>
            <a:r>
              <a:rPr lang="en-US" altLang="x-none" sz="3200">
                <a:solidFill>
                  <a:srgbClr val="FF0000"/>
                </a:solidFill>
                <a:latin typeface="Arial" charset="0"/>
              </a:rPr>
              <a:t>spell</a:t>
            </a:r>
          </a:p>
        </p:txBody>
      </p:sp>
      <p:sp>
        <p:nvSpPr>
          <p:cNvPr id="131080" name="Line 8"/>
          <p:cNvSpPr>
            <a:spLocks noChangeShapeType="1"/>
          </p:cNvSpPr>
          <p:nvPr/>
        </p:nvSpPr>
        <p:spPr bwMode="auto">
          <a:xfrm>
            <a:off x="1066800" y="3860800"/>
            <a:ext cx="12319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33910D9-18E8-AD45-B9E6-99EA959465AD}" type="slidenum">
              <a:rPr lang="en-US" altLang="x-none"/>
              <a:pPr/>
              <a:t>38</a:t>
            </a:fld>
            <a:endParaRPr lang="en-US" altLang="x-none"/>
          </a:p>
        </p:txBody>
      </p:sp>
      <p:sp>
        <p:nvSpPr>
          <p:cNvPr id="133122" name="Rectangle 2"/>
          <p:cNvSpPr>
            <a:spLocks noGrp="1" noChangeArrowheads="1"/>
          </p:cNvSpPr>
          <p:nvPr>
            <p:ph type="body" idx="1"/>
          </p:nvPr>
        </p:nvSpPr>
        <p:spPr>
          <a:xfrm>
            <a:off x="657225" y="1143000"/>
            <a:ext cx="7772400" cy="3500438"/>
          </a:xfrm>
        </p:spPr>
        <p:txBody>
          <a:bodyPr/>
          <a:lstStyle/>
          <a:p>
            <a:pPr>
              <a:buClr>
                <a:schemeClr val="accent2"/>
              </a:buClr>
            </a:pPr>
            <a:r>
              <a:rPr lang="en-US" altLang="x-none" sz="2400"/>
              <a:t>The GNU version of </a:t>
            </a:r>
            <a:r>
              <a:rPr lang="en-US" altLang="x-none" sz="2400">
                <a:solidFill>
                  <a:srgbClr val="FF0000"/>
                </a:solidFill>
              </a:rPr>
              <a:t>diff</a:t>
            </a:r>
            <a:r>
              <a:rPr lang="en-US" altLang="x-none" sz="2400"/>
              <a:t> has over twenty command line options.  It shows you what the differences are between two files</a:t>
            </a:r>
          </a:p>
          <a:p>
            <a:pPr>
              <a:buClr>
                <a:schemeClr val="accent2"/>
              </a:buClr>
            </a:pPr>
            <a:r>
              <a:rPr lang="en-US" altLang="x-none" sz="2400">
                <a:solidFill>
                  <a:srgbClr val="FF0000"/>
                </a:solidFill>
              </a:rPr>
              <a:t>diff  </a:t>
            </a:r>
            <a:r>
              <a:rPr lang="en-US" altLang="x-none" sz="2400" i="1">
                <a:solidFill>
                  <a:srgbClr val="FF0000"/>
                </a:solidFill>
              </a:rPr>
              <a:t>file1  file2</a:t>
            </a:r>
          </a:p>
        </p:txBody>
      </p:sp>
      <p:sp>
        <p:nvSpPr>
          <p:cNvPr id="133124" name="Text Box 4"/>
          <p:cNvSpPr txBox="1">
            <a:spLocks noChangeArrowheads="1"/>
          </p:cNvSpPr>
          <p:nvPr/>
        </p:nvSpPr>
        <p:spPr bwMode="auto">
          <a:xfrm>
            <a:off x="657225" y="361950"/>
            <a:ext cx="9810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dirty="0">
                <a:solidFill>
                  <a:srgbClr val="FFCC00"/>
                </a:solidFill>
                <a:latin typeface="Arial" charset="0"/>
              </a:rPr>
              <a:t> </a:t>
            </a:r>
            <a:r>
              <a:rPr lang="en-US" altLang="x-none" sz="3200" dirty="0">
                <a:solidFill>
                  <a:srgbClr val="FF0000"/>
                </a:solidFill>
                <a:latin typeface="Arial" charset="0"/>
              </a:rPr>
              <a:t>diff</a:t>
            </a:r>
          </a:p>
        </p:txBody>
      </p:sp>
      <p:sp>
        <p:nvSpPr>
          <p:cNvPr id="133125" name="Line 5"/>
          <p:cNvSpPr>
            <a:spLocks noChangeShapeType="1"/>
          </p:cNvSpPr>
          <p:nvPr/>
        </p:nvSpPr>
        <p:spPr bwMode="auto">
          <a:xfrm flipV="1">
            <a:off x="1038225" y="971550"/>
            <a:ext cx="1082675"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33910D9-18E8-AD45-B9E6-99EA959465AD}" type="slidenum">
              <a:rPr lang="en-US" altLang="x-none"/>
              <a:pPr/>
              <a:t>39</a:t>
            </a:fld>
            <a:endParaRPr lang="en-US" altLang="x-none"/>
          </a:p>
        </p:txBody>
      </p:sp>
      <p:sp>
        <p:nvSpPr>
          <p:cNvPr id="133122" name="Rectangle 2"/>
          <p:cNvSpPr>
            <a:spLocks noGrp="1" noChangeArrowheads="1"/>
          </p:cNvSpPr>
          <p:nvPr>
            <p:ph type="body" idx="1"/>
          </p:nvPr>
        </p:nvSpPr>
        <p:spPr>
          <a:xfrm>
            <a:off x="657225" y="1143000"/>
            <a:ext cx="7772400" cy="3500438"/>
          </a:xfrm>
        </p:spPr>
        <p:txBody>
          <a:bodyPr/>
          <a:lstStyle/>
          <a:p>
            <a:pPr>
              <a:buClr>
                <a:schemeClr val="accent2"/>
              </a:buClr>
            </a:pPr>
            <a:r>
              <a:rPr lang="en-US" altLang="x-none" sz="2400" dirty="0"/>
              <a:t>Unix has many commands that allow you to change the contents of a file, without manually open it in an editor to change it by hand</a:t>
            </a:r>
          </a:p>
          <a:p>
            <a:pPr>
              <a:buClr>
                <a:schemeClr val="accent2"/>
              </a:buClr>
            </a:pPr>
            <a:r>
              <a:rPr lang="en-US" altLang="x-none" sz="2400" b="1" i="1" dirty="0">
                <a:solidFill>
                  <a:srgbClr val="FF0000"/>
                </a:solidFill>
              </a:rPr>
              <a:t>tr </a:t>
            </a:r>
          </a:p>
          <a:p>
            <a:pPr>
              <a:buClr>
                <a:schemeClr val="accent2"/>
              </a:buClr>
            </a:pPr>
            <a:r>
              <a:rPr lang="en-US" altLang="x-none" sz="2400" dirty="0"/>
              <a:t>tr allows you to substitute characters within a file, sight unseen. To change every occurrence of “a” in a file with a “b” just type</a:t>
            </a:r>
          </a:p>
          <a:p>
            <a:pPr lvl="1">
              <a:buClr>
                <a:schemeClr val="accent2"/>
              </a:buClr>
            </a:pPr>
            <a:r>
              <a:rPr lang="en-US" altLang="x-none" sz="2000" dirty="0"/>
              <a:t>cat </a:t>
            </a:r>
            <a:r>
              <a:rPr lang="en-US" altLang="x-none" sz="2000" dirty="0" err="1"/>
              <a:t>inputfile.dat</a:t>
            </a:r>
            <a:r>
              <a:rPr lang="en-US" altLang="x-none" sz="2000" dirty="0"/>
              <a:t> | tr “a” “b” &gt; </a:t>
            </a:r>
            <a:r>
              <a:rPr lang="en-US" altLang="x-none" sz="2000" dirty="0" err="1"/>
              <a:t>outputfile.dat</a:t>
            </a:r>
            <a:r>
              <a:rPr lang="en-US" altLang="x-none" sz="2000" dirty="0"/>
              <a:t>  </a:t>
            </a:r>
          </a:p>
          <a:p>
            <a:pPr>
              <a:buClr>
                <a:schemeClr val="accent2"/>
              </a:buClr>
            </a:pPr>
            <a:endParaRPr lang="en-US" altLang="x-none" sz="2400" b="1" i="1" dirty="0">
              <a:solidFill>
                <a:srgbClr val="FF0000"/>
              </a:solidFill>
            </a:endParaRPr>
          </a:p>
        </p:txBody>
      </p:sp>
      <p:sp>
        <p:nvSpPr>
          <p:cNvPr id="133124" name="Text Box 4"/>
          <p:cNvSpPr txBox="1">
            <a:spLocks noChangeArrowheads="1"/>
          </p:cNvSpPr>
          <p:nvPr/>
        </p:nvSpPr>
        <p:spPr bwMode="auto">
          <a:xfrm>
            <a:off x="751354" y="392112"/>
            <a:ext cx="531106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dirty="0">
                <a:solidFill>
                  <a:srgbClr val="FFCC00"/>
                </a:solidFill>
                <a:latin typeface="Arial" charset="0"/>
              </a:rPr>
              <a:t> </a:t>
            </a:r>
            <a:r>
              <a:rPr lang="en-US" altLang="x-none" sz="3200" b="1" dirty="0">
                <a:solidFill>
                  <a:srgbClr val="FF0000"/>
                </a:solidFill>
                <a:latin typeface="Arial" charset="0"/>
              </a:rPr>
              <a:t>Change contents of a file</a:t>
            </a:r>
            <a:endParaRPr lang="en-US" altLang="x-none" sz="3200" dirty="0">
              <a:solidFill>
                <a:srgbClr val="FF0000"/>
              </a:solidFill>
              <a:latin typeface="Arial" charset="0"/>
            </a:endParaRPr>
          </a:p>
        </p:txBody>
      </p:sp>
      <p:sp>
        <p:nvSpPr>
          <p:cNvPr id="133125" name="Line 5"/>
          <p:cNvSpPr>
            <a:spLocks noChangeShapeType="1"/>
          </p:cNvSpPr>
          <p:nvPr/>
        </p:nvSpPr>
        <p:spPr bwMode="auto">
          <a:xfrm>
            <a:off x="1038225" y="971549"/>
            <a:ext cx="4918822" cy="5337"/>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7" name="Line 5">
            <a:extLst>
              <a:ext uri="{FF2B5EF4-FFF2-40B4-BE49-F238E27FC236}">
                <a16:creationId xmlns:a16="http://schemas.microsoft.com/office/drawing/2014/main" id="{AD333BE6-3D1C-9443-BC56-E5CBCFB5CFA9}"/>
              </a:ext>
            </a:extLst>
          </p:cNvPr>
          <p:cNvSpPr>
            <a:spLocks noChangeShapeType="1"/>
          </p:cNvSpPr>
          <p:nvPr/>
        </p:nvSpPr>
        <p:spPr bwMode="auto">
          <a:xfrm>
            <a:off x="944096" y="2813797"/>
            <a:ext cx="71755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pic>
        <p:nvPicPr>
          <p:cNvPr id="2" name="Picture 1">
            <a:extLst>
              <a:ext uri="{FF2B5EF4-FFF2-40B4-BE49-F238E27FC236}">
                <a16:creationId xmlns:a16="http://schemas.microsoft.com/office/drawing/2014/main" id="{887BC3F1-B393-634E-9482-C64909F61E9D}"/>
              </a:ext>
            </a:extLst>
          </p:cNvPr>
          <p:cNvPicPr>
            <a:picLocks noChangeAspect="1"/>
          </p:cNvPicPr>
          <p:nvPr/>
        </p:nvPicPr>
        <p:blipFill>
          <a:blip r:embed="rId2"/>
          <a:stretch>
            <a:fillRect/>
          </a:stretch>
        </p:blipFill>
        <p:spPr>
          <a:xfrm>
            <a:off x="819150" y="4300958"/>
            <a:ext cx="7505700" cy="2514600"/>
          </a:xfrm>
          <a:prstGeom prst="rect">
            <a:avLst/>
          </a:prstGeom>
        </p:spPr>
      </p:pic>
    </p:spTree>
    <p:extLst>
      <p:ext uri="{BB962C8B-B14F-4D97-AF65-F5344CB8AC3E}">
        <p14:creationId xmlns:p14="http://schemas.microsoft.com/office/powerpoint/2010/main" val="463198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46DF17C6-7D71-D04A-BA10-E226A3B667BF}" type="slidenum">
              <a:rPr lang="en-US" altLang="x-none"/>
              <a:pPr/>
              <a:t>4</a:t>
            </a:fld>
            <a:endParaRPr lang="en-US" altLang="x-none"/>
          </a:p>
        </p:txBody>
      </p:sp>
      <p:sp>
        <p:nvSpPr>
          <p:cNvPr id="90116" name="Text Box 4"/>
          <p:cNvSpPr txBox="1">
            <a:spLocks noChangeArrowheads="1"/>
          </p:cNvSpPr>
          <p:nvPr/>
        </p:nvSpPr>
        <p:spPr bwMode="auto">
          <a:xfrm>
            <a:off x="914400" y="1219200"/>
            <a:ext cx="36433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FontTx/>
              <a:buChar char="•"/>
            </a:pPr>
            <a:r>
              <a:rPr lang="en-US" altLang="x-none" sz="3200" b="1">
                <a:solidFill>
                  <a:srgbClr val="FFCC00"/>
                </a:solidFill>
                <a:latin typeface="Arial" charset="0"/>
              </a:rPr>
              <a:t> </a:t>
            </a:r>
            <a:r>
              <a:rPr lang="en-US" altLang="x-none" sz="3200" b="1">
                <a:solidFill>
                  <a:srgbClr val="FF0000"/>
                </a:solidFill>
                <a:latin typeface="Arial" charset="0"/>
              </a:rPr>
              <a:t>Unix Commands</a:t>
            </a:r>
          </a:p>
        </p:txBody>
      </p:sp>
      <p:sp>
        <p:nvSpPr>
          <p:cNvPr id="90117" name="Line 5"/>
          <p:cNvSpPr>
            <a:spLocks noChangeShapeType="1"/>
          </p:cNvSpPr>
          <p:nvPr/>
        </p:nvSpPr>
        <p:spPr bwMode="auto">
          <a:xfrm>
            <a:off x="1295400" y="1828800"/>
            <a:ext cx="38100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90119" name="Rectangle 7"/>
          <p:cNvSpPr>
            <a:spLocks noChangeArrowheads="1"/>
          </p:cNvSpPr>
          <p:nvPr/>
        </p:nvSpPr>
        <p:spPr bwMode="auto">
          <a:xfrm>
            <a:off x="2514600" y="3124200"/>
            <a:ext cx="2133600" cy="519113"/>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x-none" sz="2800" i="1" dirty="0">
                <a:solidFill>
                  <a:schemeClr val="bg1"/>
                </a:solidFill>
              </a:rPr>
              <a:t>/home/</a:t>
            </a:r>
            <a:r>
              <a:rPr lang="en-US" altLang="x-none" sz="2800" i="1" dirty="0" err="1">
                <a:solidFill>
                  <a:schemeClr val="bg1"/>
                </a:solidFill>
              </a:rPr>
              <a:t>ricky</a:t>
            </a:r>
            <a:r>
              <a:rPr lang="en-US" altLang="x-none" sz="2800" i="1" dirty="0">
                <a:solidFill>
                  <a:schemeClr val="bg1"/>
                </a:solidFill>
              </a:rPr>
              <a:t>#</a:t>
            </a:r>
            <a:r>
              <a:rPr lang="en-US" altLang="x-none" sz="2800" dirty="0"/>
              <a:t>                                                            </a:t>
            </a:r>
          </a:p>
        </p:txBody>
      </p:sp>
      <p:sp>
        <p:nvSpPr>
          <p:cNvPr id="90120" name="Rectangle 8"/>
          <p:cNvSpPr>
            <a:spLocks noChangeArrowheads="1"/>
          </p:cNvSpPr>
          <p:nvPr/>
        </p:nvSpPr>
        <p:spPr bwMode="auto">
          <a:xfrm>
            <a:off x="762000" y="3810000"/>
            <a:ext cx="73152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pPr>
            <a:r>
              <a:rPr lang="en-US" altLang="x-none"/>
              <a:t>That “something” is called a </a:t>
            </a:r>
            <a:r>
              <a:rPr lang="en-US" altLang="x-none" b="1">
                <a:solidFill>
                  <a:srgbClr val="008000"/>
                </a:solidFill>
              </a:rPr>
              <a:t>prompt</a:t>
            </a:r>
            <a:r>
              <a:rPr lang="en-US" altLang="x-none" b="1"/>
              <a:t>.</a:t>
            </a:r>
            <a:r>
              <a:rPr lang="en-US" altLang="x-none"/>
              <a:t>  It is prompting you to enter a command.</a:t>
            </a:r>
            <a:r>
              <a:rPr lang="en-US" altLang="x-none">
                <a:solidFill>
                  <a:schemeClr val="bg1"/>
                </a:solidFill>
              </a:rPr>
              <a:t>  </a:t>
            </a:r>
          </a:p>
          <a:p>
            <a:pPr>
              <a:spcBef>
                <a:spcPct val="50000"/>
              </a:spcBef>
              <a:buFontTx/>
              <a:buChar char="•"/>
            </a:pPr>
            <a:r>
              <a:rPr lang="en-US" altLang="x-none"/>
              <a:t>Every unix command is a sequence of</a:t>
            </a:r>
            <a:r>
              <a:rPr lang="en-US" altLang="x-none" b="1">
                <a:solidFill>
                  <a:schemeClr val="bg1"/>
                </a:solidFill>
              </a:rPr>
              <a:t> </a:t>
            </a:r>
            <a:r>
              <a:rPr lang="en-US" altLang="x-none" b="1">
                <a:solidFill>
                  <a:srgbClr val="008000"/>
                </a:solidFill>
              </a:rPr>
              <a:t>letters</a:t>
            </a:r>
            <a:r>
              <a:rPr lang="en-US" altLang="x-none" b="1"/>
              <a:t>,</a:t>
            </a:r>
            <a:r>
              <a:rPr lang="en-US" altLang="x-none" b="1">
                <a:solidFill>
                  <a:schemeClr val="bg1"/>
                </a:solidFill>
              </a:rPr>
              <a:t> </a:t>
            </a:r>
            <a:r>
              <a:rPr lang="en-US" altLang="x-none" b="1">
                <a:solidFill>
                  <a:srgbClr val="008000"/>
                </a:solidFill>
              </a:rPr>
              <a:t>numbers</a:t>
            </a:r>
            <a:r>
              <a:rPr lang="en-US" altLang="x-none" b="1">
                <a:solidFill>
                  <a:schemeClr val="bg1"/>
                </a:solidFill>
              </a:rPr>
              <a:t> </a:t>
            </a:r>
            <a:r>
              <a:rPr lang="en-US" altLang="x-none"/>
              <a:t>and</a:t>
            </a:r>
            <a:r>
              <a:rPr lang="en-US" altLang="x-none" b="1"/>
              <a:t> </a:t>
            </a:r>
            <a:r>
              <a:rPr lang="en-US" altLang="x-none" b="1">
                <a:solidFill>
                  <a:srgbClr val="008000"/>
                </a:solidFill>
              </a:rPr>
              <a:t>characters</a:t>
            </a:r>
            <a:r>
              <a:rPr lang="en-US" altLang="x-none" b="1"/>
              <a:t>.</a:t>
            </a:r>
            <a:r>
              <a:rPr lang="en-US" altLang="x-none"/>
              <a:t>  (There are no spaces in a command name iteself).</a:t>
            </a:r>
          </a:p>
        </p:txBody>
      </p:sp>
      <p:sp>
        <p:nvSpPr>
          <p:cNvPr id="90121" name="Rectangle 9"/>
          <p:cNvSpPr>
            <a:spLocks noChangeArrowheads="1"/>
          </p:cNvSpPr>
          <p:nvPr/>
        </p:nvSpPr>
        <p:spPr bwMode="auto">
          <a:xfrm>
            <a:off x="609600" y="2133600"/>
            <a:ext cx="7696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Clr>
                <a:srgbClr val="FFCC00"/>
              </a:buClr>
              <a:buFontTx/>
              <a:buChar char="•"/>
            </a:pPr>
            <a:r>
              <a:rPr lang="en-US" altLang="x-none"/>
              <a:t>When you first log into a unix system, you are presented with something that looks like this, or this:</a:t>
            </a:r>
          </a:p>
        </p:txBody>
      </p:sp>
      <p:sp>
        <p:nvSpPr>
          <p:cNvPr id="90122" name="Text Box 10"/>
          <p:cNvSpPr txBox="1">
            <a:spLocks noGrp="1" noChangeArrowheads="1"/>
          </p:cNvSpPr>
          <p:nvPr>
            <p:ph type="title"/>
          </p:nvPr>
        </p:nvSpPr>
        <p:spPr>
          <a:xfrm>
            <a:off x="381000" y="381000"/>
            <a:ext cx="6172200" cy="606425"/>
          </a:xfrm>
          <a:noFill/>
          <a:ln/>
        </p:spPr>
        <p:txBody>
          <a:bodyPr/>
          <a:lstStyle/>
          <a:p>
            <a:pPr algn="l">
              <a:spcBef>
                <a:spcPct val="50000"/>
              </a:spcBef>
              <a:buSzPct val="150000"/>
              <a:buFontTx/>
              <a:buChar char="•"/>
            </a:pPr>
            <a:r>
              <a:rPr lang="en-US" altLang="x-none" sz="3600" dirty="0">
                <a:solidFill>
                  <a:srgbClr val="FFCC00"/>
                </a:solidFill>
                <a:effectLst>
                  <a:outerShdw blurRad="38100" dist="38100" dir="2700000" algn="tl">
                    <a:srgbClr val="C0C0C0"/>
                  </a:outerShdw>
                </a:effectLst>
              </a:rPr>
              <a:t> </a:t>
            </a:r>
            <a:r>
              <a:rPr lang="en-US" altLang="x-none" sz="3600" dirty="0">
                <a:solidFill>
                  <a:srgbClr val="FF0000"/>
                </a:solidFill>
                <a:effectLst>
                  <a:outerShdw blurRad="38100" dist="38100" dir="2700000" algn="tl">
                    <a:srgbClr val="C0C0C0"/>
                  </a:outerShdw>
                </a:effectLst>
              </a:rPr>
              <a:t>Command Line of UNIX</a:t>
            </a:r>
          </a:p>
        </p:txBody>
      </p:sp>
      <p:sp>
        <p:nvSpPr>
          <p:cNvPr id="90123" name="Line 11"/>
          <p:cNvSpPr>
            <a:spLocks noChangeShapeType="1"/>
          </p:cNvSpPr>
          <p:nvPr/>
        </p:nvSpPr>
        <p:spPr bwMode="auto">
          <a:xfrm>
            <a:off x="762000" y="1066800"/>
            <a:ext cx="6019800" cy="0"/>
          </a:xfrm>
          <a:prstGeom prst="line">
            <a:avLst/>
          </a:prstGeom>
          <a:noFill/>
          <a:ln w="12700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0" name="Rectangle 7"/>
          <p:cNvSpPr>
            <a:spLocks noChangeArrowheads="1"/>
          </p:cNvSpPr>
          <p:nvPr/>
        </p:nvSpPr>
        <p:spPr bwMode="auto">
          <a:xfrm>
            <a:off x="5105400" y="3106738"/>
            <a:ext cx="2133600" cy="519113"/>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x-none" sz="2800" i="1">
                <a:solidFill>
                  <a:schemeClr val="bg1"/>
                </a:solidFill>
              </a:rPr>
              <a:t>meander:&gt;</a:t>
            </a:r>
            <a:endParaRPr lang="en-US" altLang="x-none" sz="28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33910D9-18E8-AD45-B9E6-99EA959465AD}" type="slidenum">
              <a:rPr lang="en-US" altLang="x-none"/>
              <a:pPr/>
              <a:t>40</a:t>
            </a:fld>
            <a:endParaRPr lang="en-US" altLang="x-none"/>
          </a:p>
        </p:txBody>
      </p:sp>
      <p:sp>
        <p:nvSpPr>
          <p:cNvPr id="133122" name="Rectangle 2"/>
          <p:cNvSpPr>
            <a:spLocks noGrp="1" noChangeArrowheads="1"/>
          </p:cNvSpPr>
          <p:nvPr>
            <p:ph type="body" idx="1"/>
          </p:nvPr>
        </p:nvSpPr>
        <p:spPr>
          <a:xfrm>
            <a:off x="657225" y="1143000"/>
            <a:ext cx="7772400" cy="3500438"/>
          </a:xfrm>
        </p:spPr>
        <p:txBody>
          <a:bodyPr/>
          <a:lstStyle/>
          <a:p>
            <a:pPr>
              <a:buClr>
                <a:schemeClr val="accent2"/>
              </a:buClr>
            </a:pPr>
            <a:r>
              <a:rPr lang="en-US" altLang="x-none" sz="2400" dirty="0"/>
              <a:t>You can also change entire classes of characters</a:t>
            </a:r>
          </a:p>
          <a:p>
            <a:pPr lvl="1">
              <a:buClr>
                <a:schemeClr val="accent2"/>
              </a:buClr>
            </a:pPr>
            <a:r>
              <a:rPr lang="en-US" altLang="x-none" sz="2000" dirty="0"/>
              <a:t>cat </a:t>
            </a:r>
            <a:r>
              <a:rPr lang="en-US" altLang="x-none" sz="2000" dirty="0" err="1"/>
              <a:t>inputfile.dat</a:t>
            </a:r>
            <a:r>
              <a:rPr lang="en-US" altLang="x-none" sz="2000" dirty="0"/>
              <a:t> | tr [:lower:] [:upper:] &gt; </a:t>
            </a:r>
            <a:r>
              <a:rPr lang="en-US" altLang="x-none" sz="2000" dirty="0" err="1"/>
              <a:t>outputfile.dat</a:t>
            </a:r>
            <a:r>
              <a:rPr lang="en-US" altLang="x-none" sz="2000" dirty="0"/>
              <a:t>  </a:t>
            </a:r>
          </a:p>
          <a:p>
            <a:pPr lvl="1">
              <a:buClr>
                <a:schemeClr val="accent2"/>
              </a:buClr>
            </a:pPr>
            <a:r>
              <a:rPr lang="en-US" altLang="x-none" sz="2000" dirty="0"/>
              <a:t>cat </a:t>
            </a:r>
            <a:r>
              <a:rPr lang="en-US" altLang="x-none" sz="2000" dirty="0" err="1"/>
              <a:t>inputfile.dat</a:t>
            </a:r>
            <a:r>
              <a:rPr lang="en-US" altLang="x-none" sz="2000" dirty="0"/>
              <a:t> | tr a-c 1-3  “b” &gt; </a:t>
            </a:r>
            <a:r>
              <a:rPr lang="en-US" altLang="x-none" sz="2000" dirty="0" err="1"/>
              <a:t>outputfile.dat</a:t>
            </a:r>
            <a:r>
              <a:rPr lang="en-US" altLang="x-none" sz="2000" dirty="0"/>
              <a:t>  </a:t>
            </a:r>
          </a:p>
          <a:p>
            <a:pPr lvl="1">
              <a:buClr>
                <a:schemeClr val="accent2"/>
              </a:buClr>
            </a:pPr>
            <a:r>
              <a:rPr lang="en-US" altLang="x-none" sz="2000" dirty="0"/>
              <a:t>cat </a:t>
            </a:r>
            <a:r>
              <a:rPr lang="en-US" altLang="x-none" sz="2000" dirty="0" err="1"/>
              <a:t>inputfile.dat</a:t>
            </a:r>
            <a:r>
              <a:rPr lang="en-US" altLang="x-none" sz="2000" dirty="0"/>
              <a:t> | tr 1-9  0 &gt; </a:t>
            </a:r>
            <a:r>
              <a:rPr lang="en-US" altLang="x-none" sz="2000" dirty="0" err="1"/>
              <a:t>outputfile.dat</a:t>
            </a:r>
            <a:r>
              <a:rPr lang="en-US" altLang="x-none" sz="2000" dirty="0"/>
              <a:t>  </a:t>
            </a:r>
          </a:p>
          <a:p>
            <a:pPr lvl="1">
              <a:buClr>
                <a:schemeClr val="accent2"/>
              </a:buClr>
            </a:pPr>
            <a:r>
              <a:rPr lang="en-US" altLang="x-none" sz="2000" dirty="0"/>
              <a:t>cat </a:t>
            </a:r>
            <a:r>
              <a:rPr lang="en-US" altLang="x-none" sz="2000" dirty="0" err="1"/>
              <a:t>inputfile.dat</a:t>
            </a:r>
            <a:r>
              <a:rPr lang="en-US" altLang="x-none" sz="2000" dirty="0"/>
              <a:t> | tr “ ” “\t” &gt; </a:t>
            </a:r>
            <a:r>
              <a:rPr lang="en-US" altLang="x-none" sz="2000" dirty="0" err="1"/>
              <a:t>outputfile.dat</a:t>
            </a:r>
            <a:r>
              <a:rPr lang="en-US" altLang="x-none" sz="2000" dirty="0"/>
              <a:t>  </a:t>
            </a:r>
          </a:p>
          <a:p>
            <a:pPr lvl="1">
              <a:buClr>
                <a:schemeClr val="accent2"/>
              </a:buClr>
            </a:pPr>
            <a:endParaRPr lang="en-US" altLang="x-none" sz="2000" dirty="0"/>
          </a:p>
          <a:p>
            <a:pPr lvl="1">
              <a:buClr>
                <a:schemeClr val="accent2"/>
              </a:buClr>
            </a:pPr>
            <a:endParaRPr lang="en-US" altLang="x-none" sz="2000" dirty="0"/>
          </a:p>
          <a:p>
            <a:pPr>
              <a:buClr>
                <a:schemeClr val="accent2"/>
              </a:buClr>
            </a:pPr>
            <a:r>
              <a:rPr lang="en-US" altLang="x-none" sz="2400" dirty="0"/>
              <a:t>You can even delete all occurrences of a character</a:t>
            </a:r>
          </a:p>
          <a:p>
            <a:pPr lvl="1">
              <a:buClr>
                <a:schemeClr val="accent2"/>
              </a:buClr>
            </a:pPr>
            <a:r>
              <a:rPr lang="en-US" altLang="x-none" sz="2000" dirty="0"/>
              <a:t>cat </a:t>
            </a:r>
            <a:r>
              <a:rPr lang="en-US" altLang="x-none" sz="2000" dirty="0" err="1"/>
              <a:t>inputfile.dat</a:t>
            </a:r>
            <a:r>
              <a:rPr lang="en-US" altLang="x-none" sz="2000" dirty="0"/>
              <a:t> | tr –d a &gt; </a:t>
            </a:r>
            <a:r>
              <a:rPr lang="en-US" altLang="x-none" sz="2000" dirty="0" err="1"/>
              <a:t>outputfile.dat</a:t>
            </a:r>
            <a:r>
              <a:rPr lang="en-US" altLang="x-none" sz="2000" dirty="0"/>
              <a:t>  </a:t>
            </a:r>
          </a:p>
          <a:p>
            <a:pPr lvl="1">
              <a:buClr>
                <a:schemeClr val="accent2"/>
              </a:buClr>
            </a:pPr>
            <a:endParaRPr lang="en-US" altLang="x-none" sz="2000" dirty="0"/>
          </a:p>
          <a:p>
            <a:pPr>
              <a:buClr>
                <a:schemeClr val="accent2"/>
              </a:buClr>
            </a:pPr>
            <a:r>
              <a:rPr lang="en-US" altLang="x-none" sz="2400" dirty="0"/>
              <a:t>Or “squeeze” all occurrences of a character into a single </a:t>
            </a:r>
            <a:r>
              <a:rPr lang="en-US" altLang="x-none" sz="2400" dirty="0" err="1"/>
              <a:t>occurence</a:t>
            </a:r>
            <a:endParaRPr lang="en-US" altLang="x-none" sz="2400" dirty="0"/>
          </a:p>
          <a:p>
            <a:pPr lvl="1">
              <a:buClr>
                <a:schemeClr val="accent2"/>
              </a:buClr>
            </a:pPr>
            <a:r>
              <a:rPr lang="en-US" altLang="x-none" sz="2000" dirty="0"/>
              <a:t>cat </a:t>
            </a:r>
            <a:r>
              <a:rPr lang="en-US" altLang="x-none" sz="2000" dirty="0" err="1"/>
              <a:t>inputfile.dat</a:t>
            </a:r>
            <a:r>
              <a:rPr lang="en-US" altLang="x-none" sz="2000" dirty="0"/>
              <a:t> | tr –s “a”  &gt; </a:t>
            </a:r>
            <a:r>
              <a:rPr lang="en-US" altLang="x-none" sz="2000" dirty="0" err="1"/>
              <a:t>outputfile.dat</a:t>
            </a:r>
            <a:r>
              <a:rPr lang="en-US" altLang="x-none" sz="2000" dirty="0"/>
              <a:t>  </a:t>
            </a:r>
          </a:p>
          <a:p>
            <a:pPr lvl="1">
              <a:buClr>
                <a:schemeClr val="accent2"/>
              </a:buClr>
            </a:pPr>
            <a:endParaRPr lang="en-US" altLang="x-none" sz="2000" dirty="0"/>
          </a:p>
          <a:p>
            <a:pPr lvl="1">
              <a:buClr>
                <a:schemeClr val="accent2"/>
              </a:buClr>
            </a:pPr>
            <a:endParaRPr lang="en-US" altLang="x-none" sz="2000" dirty="0"/>
          </a:p>
          <a:p>
            <a:pPr marL="914400" lvl="2" indent="0">
              <a:buClr>
                <a:schemeClr val="accent2"/>
              </a:buClr>
              <a:buNone/>
            </a:pPr>
            <a:r>
              <a:rPr lang="en-US" altLang="x-none" sz="1600" dirty="0"/>
              <a:t>		</a:t>
            </a:r>
          </a:p>
          <a:p>
            <a:pPr marL="457200" lvl="1" indent="0">
              <a:buClr>
                <a:schemeClr val="accent2"/>
              </a:buClr>
              <a:buNone/>
            </a:pPr>
            <a:endParaRPr lang="en-US" altLang="x-none" sz="2000" dirty="0"/>
          </a:p>
          <a:p>
            <a:pPr lvl="1">
              <a:buClr>
                <a:schemeClr val="accent2"/>
              </a:buClr>
            </a:pPr>
            <a:endParaRPr lang="en-US" altLang="x-none" sz="2000" dirty="0"/>
          </a:p>
          <a:p>
            <a:pPr lvl="1">
              <a:buClr>
                <a:schemeClr val="accent2"/>
              </a:buClr>
            </a:pPr>
            <a:endParaRPr lang="en-US" altLang="x-none" sz="2000" i="1" dirty="0">
              <a:solidFill>
                <a:srgbClr val="FF0000"/>
              </a:solidFill>
            </a:endParaRPr>
          </a:p>
        </p:txBody>
      </p:sp>
      <p:sp>
        <p:nvSpPr>
          <p:cNvPr id="133124" name="Text Box 4"/>
          <p:cNvSpPr txBox="1">
            <a:spLocks noChangeArrowheads="1"/>
          </p:cNvSpPr>
          <p:nvPr/>
        </p:nvSpPr>
        <p:spPr bwMode="auto">
          <a:xfrm>
            <a:off x="657225" y="361950"/>
            <a:ext cx="73930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Clr>
                <a:schemeClr val="accent2"/>
              </a:buClr>
              <a:buFontTx/>
              <a:buChar char="•"/>
            </a:pPr>
            <a:r>
              <a:rPr lang="en-US" altLang="x-none" sz="3200" b="1" dirty="0">
                <a:solidFill>
                  <a:srgbClr val="FFCC00"/>
                </a:solidFill>
                <a:latin typeface="Arial" charset="0"/>
              </a:rPr>
              <a:t> </a:t>
            </a:r>
            <a:r>
              <a:rPr lang="en-US" altLang="x-none" sz="3200" b="1" dirty="0">
                <a:solidFill>
                  <a:srgbClr val="FF0000"/>
                </a:solidFill>
                <a:latin typeface="Arial" charset="0"/>
              </a:rPr>
              <a:t>tr</a:t>
            </a:r>
            <a:endParaRPr lang="en-US" altLang="x-none" sz="3200" dirty="0">
              <a:solidFill>
                <a:srgbClr val="FF0000"/>
              </a:solidFill>
              <a:latin typeface="Arial" charset="0"/>
            </a:endParaRPr>
          </a:p>
        </p:txBody>
      </p:sp>
      <p:sp>
        <p:nvSpPr>
          <p:cNvPr id="133125" name="Line 5"/>
          <p:cNvSpPr>
            <a:spLocks noChangeShapeType="1"/>
          </p:cNvSpPr>
          <p:nvPr/>
        </p:nvSpPr>
        <p:spPr bwMode="auto">
          <a:xfrm flipV="1">
            <a:off x="1038225" y="971550"/>
            <a:ext cx="1082675"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extLst>
      <p:ext uri="{BB962C8B-B14F-4D97-AF65-F5344CB8AC3E}">
        <p14:creationId xmlns:p14="http://schemas.microsoft.com/office/powerpoint/2010/main" val="592029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4C7483F-85F1-9E40-A3F5-CED9EEB36044}" type="slidenum">
              <a:rPr lang="en-US" altLang="x-none"/>
              <a:pPr/>
              <a:t>41</a:t>
            </a:fld>
            <a:endParaRPr lang="en-US" altLang="x-none"/>
          </a:p>
        </p:txBody>
      </p:sp>
      <p:sp>
        <p:nvSpPr>
          <p:cNvPr id="151556" name="Rectangle 4"/>
          <p:cNvSpPr>
            <a:spLocks noChangeArrowheads="1"/>
          </p:cNvSpPr>
          <p:nvPr/>
        </p:nvSpPr>
        <p:spPr bwMode="auto">
          <a:xfrm>
            <a:off x="647700" y="448261"/>
            <a:ext cx="78581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r>
              <a:rPr lang="en-US" altLang="x-none">
                <a:solidFill>
                  <a:srgbClr val="FF0000"/>
                </a:solidFill>
              </a:rPr>
              <a:t>gzip </a:t>
            </a:r>
            <a:r>
              <a:rPr lang="en-US" altLang="x-none">
                <a:solidFill>
                  <a:schemeClr val="accent2"/>
                </a:solidFill>
              </a:rPr>
              <a:t>[-v#] [</a:t>
            </a:r>
            <a:r>
              <a:rPr lang="en-US" altLang="x-none" i="1">
                <a:solidFill>
                  <a:schemeClr val="accent2"/>
                </a:solidFill>
              </a:rPr>
              <a:t>file1 file2 ... fileN</a:t>
            </a:r>
            <a:r>
              <a:rPr lang="en-US" altLang="x-none">
                <a:solidFill>
                  <a:schemeClr val="accent2"/>
                </a:solidFill>
              </a:rPr>
              <a:t>]</a:t>
            </a:r>
          </a:p>
          <a:p>
            <a:pPr algn="ctr"/>
            <a:r>
              <a:rPr lang="en-US" altLang="x-none">
                <a:solidFill>
                  <a:srgbClr val="FF0000"/>
                </a:solidFill>
              </a:rPr>
              <a:t>gunzip </a:t>
            </a:r>
            <a:r>
              <a:rPr lang="en-US" altLang="x-none">
                <a:solidFill>
                  <a:schemeClr val="accent2"/>
                </a:solidFill>
              </a:rPr>
              <a:t>[-v] [</a:t>
            </a:r>
            <a:r>
              <a:rPr lang="en-US" altLang="x-none" i="1">
                <a:solidFill>
                  <a:schemeClr val="accent2"/>
                </a:solidFill>
              </a:rPr>
              <a:t>file1 file2 ... fileN</a:t>
            </a:r>
            <a:r>
              <a:rPr lang="en-US" altLang="x-none">
                <a:solidFill>
                  <a:schemeClr val="accent2"/>
                </a:solidFill>
              </a:rPr>
              <a:t>]</a:t>
            </a:r>
          </a:p>
          <a:p>
            <a:pPr algn="ctr"/>
            <a:r>
              <a:rPr lang="en-US" altLang="x-none">
                <a:solidFill>
                  <a:srgbClr val="FF0000"/>
                </a:solidFill>
              </a:rPr>
              <a:t>zcat </a:t>
            </a:r>
            <a:r>
              <a:rPr lang="en-US" altLang="x-none">
                <a:solidFill>
                  <a:schemeClr val="accent2"/>
                </a:solidFill>
              </a:rPr>
              <a:t>[{</a:t>
            </a:r>
            <a:r>
              <a:rPr lang="en-US" altLang="x-none" i="1">
                <a:solidFill>
                  <a:schemeClr val="accent2"/>
                </a:solidFill>
              </a:rPr>
              <a:t>file1 file2 ... fileN</a:t>
            </a:r>
            <a:r>
              <a:rPr lang="en-US" altLang="x-none">
                <a:solidFill>
                  <a:schemeClr val="accent2"/>
                </a:solidFill>
              </a:rPr>
              <a:t>]</a:t>
            </a:r>
          </a:p>
          <a:p>
            <a:r>
              <a:rPr lang="en-US" altLang="x-none"/>
              <a:t> </a:t>
            </a:r>
          </a:p>
          <a:p>
            <a:pPr>
              <a:buClr>
                <a:schemeClr val="accent2"/>
              </a:buClr>
              <a:buFontTx/>
              <a:buChar char="•"/>
            </a:pPr>
            <a:r>
              <a:rPr lang="en-US" altLang="x-none"/>
              <a:t> These three programs are used to </a:t>
            </a:r>
            <a:r>
              <a:rPr lang="en-US" altLang="x-none">
                <a:solidFill>
                  <a:srgbClr val="008000"/>
                </a:solidFill>
              </a:rPr>
              <a:t>compress</a:t>
            </a:r>
            <a:r>
              <a:rPr lang="en-US" altLang="x-none"/>
              <a:t> and </a:t>
            </a:r>
            <a:r>
              <a:rPr lang="en-US" altLang="x-none">
                <a:solidFill>
                  <a:srgbClr val="008000"/>
                </a:solidFill>
              </a:rPr>
              <a:t>decompress</a:t>
            </a:r>
            <a:r>
              <a:rPr lang="en-US" altLang="x-none"/>
              <a:t> data. </a:t>
            </a:r>
          </a:p>
          <a:p>
            <a:pPr>
              <a:buClr>
                <a:schemeClr val="accent2"/>
              </a:buClr>
              <a:buFontTx/>
              <a:buChar char="•"/>
            </a:pPr>
            <a:endParaRPr lang="en-US" altLang="x-none"/>
          </a:p>
          <a:p>
            <a:pPr>
              <a:buClr>
                <a:schemeClr val="accent2"/>
              </a:buClr>
              <a:buFontTx/>
              <a:buChar char="•"/>
            </a:pPr>
            <a:r>
              <a:rPr lang="en-US" altLang="x-none"/>
              <a:t> </a:t>
            </a:r>
            <a:r>
              <a:rPr lang="en-US" altLang="x-none">
                <a:solidFill>
                  <a:srgbClr val="FF0000"/>
                </a:solidFill>
              </a:rPr>
              <a:t>gzip</a:t>
            </a:r>
            <a:r>
              <a:rPr lang="en-US" altLang="x-none"/>
              <a:t>, or GNU Zip, is the program that reads in the original file(s) and outputs files that are compressed, and therefore smaller.  </a:t>
            </a:r>
          </a:p>
          <a:p>
            <a:pPr>
              <a:buClr>
                <a:schemeClr val="accent2"/>
              </a:buClr>
              <a:buFontTx/>
              <a:buChar char="•"/>
            </a:pPr>
            <a:endParaRPr lang="en-US" altLang="x-none"/>
          </a:p>
          <a:p>
            <a:pPr>
              <a:buClr>
                <a:schemeClr val="accent2"/>
              </a:buClr>
              <a:buFontTx/>
              <a:buChar char="•"/>
            </a:pPr>
            <a:r>
              <a:rPr lang="en-US" altLang="x-none"/>
              <a:t> </a:t>
            </a:r>
            <a:r>
              <a:rPr lang="en-US" altLang="x-none">
                <a:solidFill>
                  <a:srgbClr val="FF0000"/>
                </a:solidFill>
              </a:rPr>
              <a:t>gzip</a:t>
            </a:r>
            <a:r>
              <a:rPr lang="en-US" altLang="x-none"/>
              <a:t> deletes the files specified on the command line and replaces them with files that have an identical name except that they have “.gz” appended to them.</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0500"/>
            <a:ext cx="7772400" cy="1143000"/>
          </a:xfrm>
        </p:spPr>
        <p:txBody>
          <a:bodyPr/>
          <a:lstStyle/>
          <a:p>
            <a:r>
              <a:rPr lang="en-US" dirty="0"/>
              <a:t>More help</a:t>
            </a:r>
          </a:p>
        </p:txBody>
      </p:sp>
      <p:sp>
        <p:nvSpPr>
          <p:cNvPr id="3" name="Content Placeholder 2"/>
          <p:cNvSpPr>
            <a:spLocks noGrp="1"/>
          </p:cNvSpPr>
          <p:nvPr>
            <p:ph idx="1"/>
          </p:nvPr>
        </p:nvSpPr>
        <p:spPr>
          <a:xfrm>
            <a:off x="685800" y="1228164"/>
            <a:ext cx="8229600" cy="4114800"/>
          </a:xfrm>
        </p:spPr>
        <p:txBody>
          <a:bodyPr/>
          <a:lstStyle/>
          <a:p>
            <a:r>
              <a:rPr lang="en-US" dirty="0"/>
              <a:t>Chapter 1 of </a:t>
            </a:r>
            <a:r>
              <a:rPr lang="en-US" b="1" dirty="0"/>
              <a:t>Computing Skills for Biologists </a:t>
            </a:r>
            <a:r>
              <a:rPr lang="en-US" dirty="0"/>
              <a:t>(</a:t>
            </a:r>
            <a:r>
              <a:rPr lang="en-US" dirty="0" err="1"/>
              <a:t>Allesina</a:t>
            </a:r>
            <a:r>
              <a:rPr lang="en-US" dirty="0"/>
              <a:t> &amp; </a:t>
            </a:r>
            <a:r>
              <a:rPr lang="en-US" dirty="0" err="1"/>
              <a:t>Wilmes</a:t>
            </a:r>
            <a:r>
              <a:rPr lang="en-US" dirty="0"/>
              <a:t>) (</a:t>
            </a:r>
            <a:r>
              <a:rPr lang="en-US" dirty="0">
                <a:solidFill>
                  <a:schemeClr val="accent2"/>
                </a:solidFill>
                <a:hlinkClick r:id="rId2">
                  <a:extLst>
                    <a:ext uri="{A12FA001-AC4F-418D-AE19-62706E023703}">
                      <ahyp:hlinkClr xmlns:ahyp="http://schemas.microsoft.com/office/drawing/2018/hyperlinkcolor" val="tx"/>
                    </a:ext>
                  </a:extLst>
                </a:hlinkClick>
              </a:rPr>
              <a:t>See Virgo for </a:t>
            </a:r>
            <a:r>
              <a:rPr lang="en-US" dirty="0" err="1">
                <a:solidFill>
                  <a:schemeClr val="accent2"/>
                </a:solidFill>
                <a:hlinkClick r:id="rId2">
                  <a:extLst>
                    <a:ext uri="{A12FA001-AC4F-418D-AE19-62706E023703}">
                      <ahyp:hlinkClr xmlns:ahyp="http://schemas.microsoft.com/office/drawing/2018/hyperlinkcolor" val="tx"/>
                    </a:ext>
                  </a:extLst>
                </a:hlinkClick>
              </a:rPr>
              <a:t>ebook</a:t>
            </a:r>
            <a:r>
              <a:rPr lang="en-US" dirty="0"/>
              <a:t>)</a:t>
            </a:r>
          </a:p>
          <a:p>
            <a:r>
              <a:rPr lang="en-US" b="1" dirty="0"/>
              <a:t>LinkedIn Learning </a:t>
            </a:r>
            <a:r>
              <a:rPr lang="en-US" dirty="0"/>
              <a:t>free</a:t>
            </a:r>
            <a:r>
              <a:rPr lang="en-US" b="1" dirty="0"/>
              <a:t> </a:t>
            </a:r>
            <a:r>
              <a:rPr lang="en-US" dirty="0"/>
              <a:t>courses, including:</a:t>
            </a:r>
          </a:p>
          <a:p>
            <a:pPr lvl="1"/>
            <a:r>
              <a:rPr lang="en-US" dirty="0"/>
              <a:t> “Learning Linux Command Line”</a:t>
            </a:r>
          </a:p>
          <a:p>
            <a:pPr lvl="1"/>
            <a:r>
              <a:rPr lang="en-US" dirty="0"/>
              <a:t> “UNIX for Mac OS X Users”</a:t>
            </a:r>
          </a:p>
          <a:p>
            <a:pPr lvl="2"/>
            <a:r>
              <a:rPr lang="en-US" dirty="0"/>
              <a:t>Be sure to access it using via the Library’s Research Portal to take advantage of the </a:t>
            </a:r>
            <a:r>
              <a:rPr lang="en-US" dirty="0" err="1"/>
              <a:t>UVa</a:t>
            </a:r>
            <a:r>
              <a:rPr lang="en-US" dirty="0"/>
              <a:t> subscription: </a:t>
            </a:r>
            <a:r>
              <a:rPr lang="en-US" dirty="0" err="1">
                <a:solidFill>
                  <a:srgbClr val="FF0000"/>
                </a:solidFill>
              </a:rPr>
              <a:t>www.library.virginia.edu</a:t>
            </a:r>
            <a:r>
              <a:rPr lang="en-US" dirty="0">
                <a:solidFill>
                  <a:srgbClr val="FF0000"/>
                </a:solidFill>
              </a:rPr>
              <a:t>/research/</a:t>
            </a:r>
            <a:endParaRPr lang="en-US" dirty="0"/>
          </a:p>
          <a:p>
            <a:r>
              <a:rPr lang="en-US" dirty="0"/>
              <a:t>Lots of online resources (</a:t>
            </a:r>
            <a:r>
              <a:rPr lang="en-US" dirty="0" err="1"/>
              <a:t>stackexchange</a:t>
            </a:r>
            <a:r>
              <a:rPr lang="en-US" dirty="0"/>
              <a:t>…)</a:t>
            </a:r>
          </a:p>
          <a:p>
            <a:pPr lvl="1"/>
            <a:r>
              <a:rPr lang="en-US" dirty="0">
                <a:solidFill>
                  <a:schemeClr val="accent6"/>
                </a:solidFill>
                <a:hlinkClick r:id="rId3">
                  <a:extLst>
                    <a:ext uri="{A12FA001-AC4F-418D-AE19-62706E023703}">
                      <ahyp:hlinkClr xmlns:ahyp="http://schemas.microsoft.com/office/drawing/2018/hyperlinkcolor" val="tx"/>
                    </a:ext>
                  </a:extLst>
                </a:hlinkClick>
              </a:rPr>
              <a:t>http://www.doc.ic.ac.uk/~wjk/UnixIntro/</a:t>
            </a:r>
            <a:endParaRPr lang="en-US" dirty="0">
              <a:solidFill>
                <a:schemeClr val="accent6"/>
              </a:solidFill>
            </a:endParaRPr>
          </a:p>
          <a:p>
            <a:r>
              <a:rPr lang="en-US" dirty="0"/>
              <a:t>Me –  contact me (</a:t>
            </a:r>
            <a:r>
              <a:rPr lang="en-US" dirty="0" err="1"/>
              <a:t>ricky@virginia.edu</a:t>
            </a:r>
            <a:r>
              <a:rPr lang="en-US" dirty="0"/>
              <a:t>)</a:t>
            </a:r>
          </a:p>
          <a:p>
            <a:endParaRPr lang="en-US" dirty="0"/>
          </a:p>
        </p:txBody>
      </p:sp>
      <p:sp>
        <p:nvSpPr>
          <p:cNvPr id="4" name="Slide Number Placeholder 3"/>
          <p:cNvSpPr>
            <a:spLocks noGrp="1"/>
          </p:cNvSpPr>
          <p:nvPr>
            <p:ph type="sldNum" sz="quarter" idx="12"/>
          </p:nvPr>
        </p:nvSpPr>
        <p:spPr/>
        <p:txBody>
          <a:bodyPr/>
          <a:lstStyle/>
          <a:p>
            <a:fld id="{FD52A0C5-CD29-4D4F-955F-5D1FDDCDE094}" type="slidenum">
              <a:rPr lang="en-US" altLang="x-none" smtClean="0"/>
              <a:pPr/>
              <a:t>42</a:t>
            </a:fld>
            <a:endParaRPr lang="en-US" altLang="x-none"/>
          </a:p>
        </p:txBody>
      </p:sp>
    </p:spTree>
    <p:extLst>
      <p:ext uri="{BB962C8B-B14F-4D97-AF65-F5344CB8AC3E}">
        <p14:creationId xmlns:p14="http://schemas.microsoft.com/office/powerpoint/2010/main" val="119056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16D1C2B-CC80-6D40-A951-D45E5628AB60}" type="slidenum">
              <a:rPr lang="en-US" altLang="x-none"/>
              <a:pPr/>
              <a:t>5</a:t>
            </a:fld>
            <a:endParaRPr lang="en-US" altLang="x-none"/>
          </a:p>
        </p:txBody>
      </p:sp>
      <p:sp>
        <p:nvSpPr>
          <p:cNvPr id="91138" name="Rectangle 2"/>
          <p:cNvSpPr>
            <a:spLocks noGrp="1" noChangeArrowheads="1"/>
          </p:cNvSpPr>
          <p:nvPr>
            <p:ph type="body" idx="1"/>
          </p:nvPr>
        </p:nvSpPr>
        <p:spPr>
          <a:xfrm>
            <a:off x="381000" y="609600"/>
            <a:ext cx="8001000" cy="4876800"/>
          </a:xfrm>
        </p:spPr>
        <p:txBody>
          <a:bodyPr/>
          <a:lstStyle/>
          <a:p>
            <a:pPr>
              <a:buClr>
                <a:srgbClr val="FFCC00"/>
              </a:buClr>
            </a:pPr>
            <a:r>
              <a:rPr lang="en-US" altLang="x-none" sz="2800" dirty="0"/>
              <a:t>Unix is also</a:t>
            </a:r>
            <a:r>
              <a:rPr lang="en-US" altLang="x-none" sz="2800" dirty="0">
                <a:solidFill>
                  <a:schemeClr val="bg1"/>
                </a:solidFill>
              </a:rPr>
              <a:t> </a:t>
            </a:r>
            <a:r>
              <a:rPr lang="en-US" altLang="x-none" sz="2800" dirty="0">
                <a:solidFill>
                  <a:srgbClr val="008000"/>
                </a:solidFill>
              </a:rPr>
              <a:t>case-sensitive</a:t>
            </a:r>
            <a:r>
              <a:rPr lang="en-US" altLang="x-none" sz="2800" dirty="0"/>
              <a:t>.  This means that </a:t>
            </a:r>
            <a:r>
              <a:rPr lang="en-US" altLang="x-none" sz="2800" b="1" i="1" dirty="0">
                <a:solidFill>
                  <a:srgbClr val="FF0000"/>
                </a:solidFill>
              </a:rPr>
              <a:t>cat</a:t>
            </a:r>
            <a:r>
              <a:rPr lang="en-US" altLang="x-none" sz="2800" b="1" dirty="0"/>
              <a:t> </a:t>
            </a:r>
            <a:r>
              <a:rPr lang="en-US" altLang="x-none" sz="2800" dirty="0"/>
              <a:t>and </a:t>
            </a:r>
            <a:r>
              <a:rPr lang="en-US" altLang="x-none" sz="2800" b="1" i="1" dirty="0">
                <a:solidFill>
                  <a:srgbClr val="FF0000"/>
                </a:solidFill>
              </a:rPr>
              <a:t>Cat</a:t>
            </a:r>
            <a:r>
              <a:rPr lang="en-US" altLang="x-none" sz="2800" dirty="0">
                <a:solidFill>
                  <a:srgbClr val="FF0000"/>
                </a:solidFill>
              </a:rPr>
              <a:t> </a:t>
            </a:r>
            <a:r>
              <a:rPr lang="en-US" altLang="x-none" sz="2800" dirty="0"/>
              <a:t>and even </a:t>
            </a:r>
            <a:r>
              <a:rPr lang="en-US" altLang="x-none" sz="2800" b="1" i="1" dirty="0">
                <a:solidFill>
                  <a:srgbClr val="FF0000"/>
                </a:solidFill>
              </a:rPr>
              <a:t>CAT</a:t>
            </a:r>
            <a:r>
              <a:rPr lang="en-US" altLang="x-none" sz="2800" dirty="0"/>
              <a:t> are different commands.</a:t>
            </a:r>
          </a:p>
          <a:p>
            <a:pPr>
              <a:buClr>
                <a:srgbClr val="FFCC00"/>
              </a:buClr>
            </a:pPr>
            <a:endParaRPr lang="en-US" altLang="x-none" sz="2800" dirty="0"/>
          </a:p>
          <a:p>
            <a:pPr>
              <a:buClr>
                <a:srgbClr val="FFCC00"/>
              </a:buClr>
            </a:pPr>
            <a:r>
              <a:rPr lang="en-US" altLang="x-none" sz="2800" dirty="0"/>
              <a:t>The </a:t>
            </a:r>
            <a:r>
              <a:rPr lang="en-US" altLang="x-none" sz="2800" dirty="0">
                <a:solidFill>
                  <a:srgbClr val="008000"/>
                </a:solidFill>
              </a:rPr>
              <a:t>prompt</a:t>
            </a:r>
            <a:r>
              <a:rPr lang="en-US" altLang="x-none" sz="2800" dirty="0"/>
              <a:t> is displayed by a special program called the </a:t>
            </a:r>
            <a:r>
              <a:rPr lang="en-US" altLang="x-none" sz="2800" b="1" dirty="0">
                <a:solidFill>
                  <a:srgbClr val="008000"/>
                </a:solidFill>
              </a:rPr>
              <a:t>shell</a:t>
            </a:r>
            <a:r>
              <a:rPr lang="en-US" altLang="x-none" sz="2800" dirty="0"/>
              <a:t>.  </a:t>
            </a:r>
          </a:p>
          <a:p>
            <a:pPr>
              <a:buClr>
                <a:srgbClr val="FFCC00"/>
              </a:buClr>
            </a:pPr>
            <a:endParaRPr lang="en-US" altLang="x-none" sz="2800" dirty="0"/>
          </a:p>
          <a:p>
            <a:pPr>
              <a:buClr>
                <a:srgbClr val="FFCC00"/>
              </a:buClr>
            </a:pPr>
            <a:r>
              <a:rPr lang="en-US" altLang="x-none" sz="2800" b="1" dirty="0">
                <a:solidFill>
                  <a:srgbClr val="008000"/>
                </a:solidFill>
              </a:rPr>
              <a:t>Shells</a:t>
            </a:r>
            <a:r>
              <a:rPr lang="en-US" altLang="x-none" sz="2800" b="1" dirty="0"/>
              <a:t> accept </a:t>
            </a:r>
            <a:r>
              <a:rPr lang="en-US" altLang="x-none" sz="2800" dirty="0"/>
              <a:t>commands</a:t>
            </a:r>
            <a:r>
              <a:rPr lang="en-US" altLang="x-none" sz="2800" b="1" dirty="0"/>
              <a:t>, </a:t>
            </a:r>
            <a:r>
              <a:rPr lang="en-US" altLang="x-none" sz="2800" dirty="0"/>
              <a:t>and </a:t>
            </a:r>
            <a:r>
              <a:rPr lang="en-US" altLang="x-none" sz="2800" b="1" dirty="0"/>
              <a:t>run </a:t>
            </a:r>
            <a:r>
              <a:rPr lang="en-US" altLang="x-none" sz="2800" dirty="0"/>
              <a:t>those commands.  </a:t>
            </a:r>
          </a:p>
          <a:p>
            <a:pPr>
              <a:buClr>
                <a:srgbClr val="FFCC00"/>
              </a:buClr>
            </a:pPr>
            <a:endParaRPr lang="en-US" altLang="x-none" sz="2800" dirty="0"/>
          </a:p>
          <a:p>
            <a:pPr>
              <a:buClr>
                <a:srgbClr val="FFCC00"/>
              </a:buClr>
            </a:pPr>
            <a:r>
              <a:rPr lang="en-US" altLang="x-none" sz="2800" b="1" dirty="0">
                <a:solidFill>
                  <a:srgbClr val="008000"/>
                </a:solidFill>
              </a:rPr>
              <a:t>Shells</a:t>
            </a:r>
            <a:r>
              <a:rPr lang="en-US" altLang="x-none" sz="2800" dirty="0"/>
              <a:t> can also be programmed in their own language. These programs are called “</a:t>
            </a:r>
            <a:r>
              <a:rPr lang="en-US" altLang="x-none" sz="2800" b="1" dirty="0">
                <a:solidFill>
                  <a:srgbClr val="008000"/>
                </a:solidFill>
              </a:rPr>
              <a:t>shell scripts</a:t>
            </a:r>
            <a:r>
              <a:rPr lang="en-US" altLang="x-none" sz="2800" dirty="0"/>
              <a:t>”.  Shell scripts are powerful, but beyond the scope of this introduction.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D7C3C57-21E6-9048-B46B-0A3AB0D59744}" type="slidenum">
              <a:rPr lang="en-US" altLang="x-none"/>
              <a:pPr/>
              <a:t>6</a:t>
            </a:fld>
            <a:endParaRPr lang="en-US" altLang="x-none"/>
          </a:p>
        </p:txBody>
      </p:sp>
      <p:sp>
        <p:nvSpPr>
          <p:cNvPr id="93186" name="Rectangle 2"/>
          <p:cNvSpPr>
            <a:spLocks noGrp="1" noChangeArrowheads="1"/>
          </p:cNvSpPr>
          <p:nvPr>
            <p:ph type="body" idx="1"/>
          </p:nvPr>
        </p:nvSpPr>
        <p:spPr>
          <a:xfrm>
            <a:off x="838200" y="1586753"/>
            <a:ext cx="7239000" cy="2819400"/>
          </a:xfrm>
        </p:spPr>
        <p:txBody>
          <a:bodyPr/>
          <a:lstStyle/>
          <a:p>
            <a:pPr>
              <a:buClr>
                <a:srgbClr val="FFCC00"/>
              </a:buClr>
            </a:pPr>
            <a:r>
              <a:rPr lang="en-US" altLang="x-none" sz="2800" dirty="0"/>
              <a:t>When you first login, the </a:t>
            </a:r>
            <a:r>
              <a:rPr lang="en-US" altLang="x-none" sz="2800" b="1" dirty="0">
                <a:solidFill>
                  <a:srgbClr val="008000"/>
                </a:solidFill>
              </a:rPr>
              <a:t>prompt</a:t>
            </a:r>
            <a:r>
              <a:rPr lang="en-US" altLang="x-none" sz="2800" dirty="0"/>
              <a:t> is displayed by </a:t>
            </a:r>
            <a:r>
              <a:rPr lang="en-US" altLang="x-none" sz="2800" b="1" dirty="0">
                <a:solidFill>
                  <a:srgbClr val="008000"/>
                </a:solidFill>
              </a:rPr>
              <a:t>bash</a:t>
            </a:r>
            <a:r>
              <a:rPr lang="en-US" altLang="x-none" sz="2800" dirty="0"/>
              <a:t>, and you are running your first </a:t>
            </a:r>
            <a:r>
              <a:rPr lang="en-US" altLang="x-none" sz="2800" dirty="0" err="1"/>
              <a:t>unix</a:t>
            </a:r>
            <a:r>
              <a:rPr lang="en-US" altLang="x-none" sz="2800" dirty="0"/>
              <a:t> program, the </a:t>
            </a:r>
            <a:r>
              <a:rPr lang="en-US" altLang="x-none" sz="2800" dirty="0">
                <a:solidFill>
                  <a:srgbClr val="008000"/>
                </a:solidFill>
              </a:rPr>
              <a:t>bash shell</a:t>
            </a:r>
            <a:r>
              <a:rPr lang="en-US" altLang="x-none" sz="2800" dirty="0"/>
              <a:t>.     </a:t>
            </a:r>
          </a:p>
          <a:p>
            <a:pPr>
              <a:buClr>
                <a:srgbClr val="FFCC00"/>
              </a:buClr>
            </a:pPr>
            <a:endParaRPr lang="en-US" altLang="x-none" sz="1400" dirty="0"/>
          </a:p>
          <a:p>
            <a:pPr>
              <a:buClr>
                <a:srgbClr val="FFCC00"/>
              </a:buClr>
            </a:pPr>
            <a:r>
              <a:rPr lang="en-US" altLang="x-none" sz="2800" dirty="0"/>
              <a:t>As long as you remain logged in, the </a:t>
            </a:r>
            <a:r>
              <a:rPr lang="en-US" altLang="x-none" sz="2800" i="1" dirty="0">
                <a:solidFill>
                  <a:srgbClr val="008000"/>
                </a:solidFill>
              </a:rPr>
              <a:t>bash shell</a:t>
            </a:r>
            <a:r>
              <a:rPr lang="en-US" altLang="x-none" sz="2800" dirty="0"/>
              <a:t> will constantly be running (unless you choose to change to another shell).</a:t>
            </a:r>
          </a:p>
          <a:p>
            <a:pPr>
              <a:buClr>
                <a:srgbClr val="FFCC00"/>
              </a:buClr>
            </a:pPr>
            <a:endParaRPr lang="en-US" altLang="x-none" sz="2800" dirty="0"/>
          </a:p>
          <a:p>
            <a:pPr>
              <a:buClr>
                <a:srgbClr val="FFCC00"/>
              </a:buClr>
            </a:pPr>
            <a:r>
              <a:rPr lang="en-US" altLang="x-none" sz="2800" dirty="0"/>
              <a:t>Other shells available include </a:t>
            </a:r>
            <a:r>
              <a:rPr lang="en-US" altLang="x-none" sz="2800" dirty="0" err="1">
                <a:solidFill>
                  <a:srgbClr val="008000"/>
                </a:solidFill>
              </a:rPr>
              <a:t>csh</a:t>
            </a:r>
            <a:r>
              <a:rPr lang="en-US" altLang="x-none" sz="2800" dirty="0"/>
              <a:t>, </a:t>
            </a:r>
            <a:r>
              <a:rPr lang="en-US" altLang="x-none" sz="2800" dirty="0" err="1">
                <a:solidFill>
                  <a:srgbClr val="008000"/>
                </a:solidFill>
              </a:rPr>
              <a:t>tcsh</a:t>
            </a:r>
            <a:r>
              <a:rPr lang="en-US" altLang="x-none" sz="2800" dirty="0"/>
              <a:t>, </a:t>
            </a:r>
            <a:r>
              <a:rPr lang="en-US" altLang="x-none" sz="2800" dirty="0" err="1">
                <a:solidFill>
                  <a:srgbClr val="008000"/>
                </a:solidFill>
              </a:rPr>
              <a:t>ksh</a:t>
            </a:r>
            <a:r>
              <a:rPr lang="en-US" altLang="x-none" sz="2800" dirty="0">
                <a:solidFill>
                  <a:srgbClr val="008000"/>
                </a:solidFill>
              </a:rPr>
              <a:t>, </a:t>
            </a:r>
            <a:r>
              <a:rPr lang="en-US" altLang="x-none" sz="2800" dirty="0" err="1">
                <a:solidFill>
                  <a:srgbClr val="008000"/>
                </a:solidFill>
              </a:rPr>
              <a:t>zsh</a:t>
            </a:r>
            <a:r>
              <a:rPr lang="en-US" altLang="x-none" sz="2800" dirty="0">
                <a:solidFill>
                  <a:srgbClr val="008000"/>
                </a:solidFill>
              </a:rPr>
              <a:t> </a:t>
            </a:r>
            <a:r>
              <a:rPr lang="en-US" altLang="x-none" sz="2800" dirty="0"/>
              <a:t>and</a:t>
            </a:r>
            <a:r>
              <a:rPr lang="en-US" altLang="x-none" sz="2800" dirty="0">
                <a:solidFill>
                  <a:srgbClr val="008000"/>
                </a:solidFill>
              </a:rPr>
              <a:t> fish</a:t>
            </a:r>
            <a:r>
              <a:rPr lang="en-US" altLang="x-none" sz="2800" dirty="0">
                <a:solidFill>
                  <a:srgbClr val="002060"/>
                </a:solidFill>
              </a:rPr>
              <a:t>. </a:t>
            </a:r>
            <a:endParaRPr lang="en-US" altLang="x-none" sz="2800" dirty="0">
              <a:solidFill>
                <a:srgbClr val="66FF6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FB658DE0-43D1-1348-9DD9-47D53D333746}" type="slidenum">
              <a:rPr lang="en-US" altLang="x-none"/>
              <a:pPr/>
              <a:t>7</a:t>
            </a:fld>
            <a:endParaRPr lang="en-US" altLang="x-none"/>
          </a:p>
        </p:txBody>
      </p:sp>
      <p:sp>
        <p:nvSpPr>
          <p:cNvPr id="145410" name="Rectangle 2"/>
          <p:cNvSpPr>
            <a:spLocks noGrp="1" noChangeArrowheads="1"/>
          </p:cNvSpPr>
          <p:nvPr>
            <p:ph type="title"/>
          </p:nvPr>
        </p:nvSpPr>
        <p:spPr>
          <a:xfrm>
            <a:off x="1080248" y="1330325"/>
            <a:ext cx="3352800" cy="533400"/>
          </a:xfrm>
        </p:spPr>
        <p:txBody>
          <a:bodyPr/>
          <a:lstStyle/>
          <a:p>
            <a:pPr>
              <a:buClr>
                <a:schemeClr val="accent2"/>
              </a:buClr>
              <a:buFontTx/>
              <a:buChar char="•"/>
            </a:pPr>
            <a:r>
              <a:rPr lang="en-US" altLang="x-none" sz="3600" dirty="0">
                <a:solidFill>
                  <a:srgbClr val="FF0000"/>
                </a:solidFill>
                <a:effectLst>
                  <a:outerShdw blurRad="38100" dist="38100" dir="2700000" algn="tl">
                    <a:srgbClr val="C0C0C0"/>
                  </a:outerShdw>
                </a:effectLst>
              </a:rPr>
              <a:t> getting help</a:t>
            </a:r>
          </a:p>
        </p:txBody>
      </p:sp>
      <p:sp>
        <p:nvSpPr>
          <p:cNvPr id="145411" name="Rectangle 3"/>
          <p:cNvSpPr>
            <a:spLocks noGrp="1" noChangeArrowheads="1"/>
          </p:cNvSpPr>
          <p:nvPr>
            <p:ph type="body" idx="1"/>
          </p:nvPr>
        </p:nvSpPr>
        <p:spPr>
          <a:xfrm>
            <a:off x="1447800" y="2397125"/>
            <a:ext cx="6553200" cy="2895600"/>
          </a:xfrm>
        </p:spPr>
        <p:txBody>
          <a:bodyPr/>
          <a:lstStyle/>
          <a:p>
            <a:r>
              <a:rPr lang="en-US" altLang="x-none" sz="2400" dirty="0"/>
              <a:t>The </a:t>
            </a:r>
            <a:r>
              <a:rPr lang="en-US" altLang="x-none" sz="2400" b="1" dirty="0">
                <a:solidFill>
                  <a:srgbClr val="008000"/>
                </a:solidFill>
              </a:rPr>
              <a:t>man</a:t>
            </a:r>
            <a:r>
              <a:rPr lang="en-US" altLang="x-none" sz="2400" dirty="0">
                <a:solidFill>
                  <a:srgbClr val="CC0099"/>
                </a:solidFill>
              </a:rPr>
              <a:t> </a:t>
            </a:r>
            <a:r>
              <a:rPr lang="en-US" altLang="x-none" sz="2400" dirty="0"/>
              <a:t>command displays </a:t>
            </a:r>
            <a:r>
              <a:rPr lang="en-US" altLang="x-none" sz="2400" dirty="0">
                <a:solidFill>
                  <a:srgbClr val="008000"/>
                </a:solidFill>
              </a:rPr>
              <a:t>reference pages</a:t>
            </a:r>
            <a:r>
              <a:rPr lang="en-US" altLang="x-none" sz="2400" dirty="0"/>
              <a:t> for the </a:t>
            </a:r>
            <a:r>
              <a:rPr lang="en-US" altLang="x-none" sz="2400" dirty="0">
                <a:solidFill>
                  <a:srgbClr val="008000"/>
                </a:solidFill>
              </a:rPr>
              <a:t>command</a:t>
            </a:r>
            <a:r>
              <a:rPr lang="en-US" altLang="x-none" sz="2400" dirty="0">
                <a:solidFill>
                  <a:srgbClr val="800000"/>
                </a:solidFill>
              </a:rPr>
              <a:t> </a:t>
            </a:r>
            <a:r>
              <a:rPr lang="en-US" altLang="x-none" sz="2400" dirty="0"/>
              <a:t>you specify.</a:t>
            </a:r>
          </a:p>
          <a:p>
            <a:r>
              <a:rPr lang="en-US" altLang="x-none" sz="2400" dirty="0"/>
              <a:t>The UNIX </a:t>
            </a:r>
            <a:r>
              <a:rPr lang="en-US" altLang="x-none" sz="2400" dirty="0">
                <a:solidFill>
                  <a:srgbClr val="FF0000"/>
                </a:solidFill>
              </a:rPr>
              <a:t>man</a:t>
            </a:r>
            <a:r>
              <a:rPr lang="en-US" altLang="x-none" sz="2400" dirty="0"/>
              <a:t> pages (</a:t>
            </a:r>
            <a:r>
              <a:rPr lang="en-US" altLang="x-none" sz="2400" b="1" dirty="0">
                <a:solidFill>
                  <a:srgbClr val="008000"/>
                </a:solidFill>
              </a:rPr>
              <a:t>man</a:t>
            </a:r>
            <a:r>
              <a:rPr lang="en-US" altLang="x-none" sz="2400" dirty="0">
                <a:solidFill>
                  <a:srgbClr val="008000"/>
                </a:solidFill>
              </a:rPr>
              <a:t> </a:t>
            </a:r>
            <a:r>
              <a:rPr lang="en-US" altLang="x-none" sz="2400" dirty="0"/>
              <a:t>is short for </a:t>
            </a:r>
            <a:r>
              <a:rPr lang="en-US" altLang="x-none" sz="2400" i="1" dirty="0"/>
              <a:t>manual</a:t>
            </a:r>
            <a:r>
              <a:rPr lang="en-US" altLang="x-none" sz="2400" dirty="0"/>
              <a:t>) cover every command available.</a:t>
            </a:r>
          </a:p>
          <a:p>
            <a:r>
              <a:rPr lang="en-US" altLang="x-none" sz="2400" dirty="0"/>
              <a:t>To search for a </a:t>
            </a:r>
            <a:r>
              <a:rPr lang="en-US" altLang="x-none" sz="2400" dirty="0">
                <a:solidFill>
                  <a:srgbClr val="FF0000"/>
                </a:solidFill>
              </a:rPr>
              <a:t>man</a:t>
            </a:r>
            <a:r>
              <a:rPr lang="en-US" altLang="x-none" sz="2400" dirty="0"/>
              <a:t> page, enter </a:t>
            </a:r>
            <a:r>
              <a:rPr lang="en-US" altLang="x-none" sz="2400" b="1" dirty="0">
                <a:solidFill>
                  <a:srgbClr val="008000"/>
                </a:solidFill>
              </a:rPr>
              <a:t>man</a:t>
            </a:r>
            <a:r>
              <a:rPr lang="en-US" altLang="x-none" sz="2400" dirty="0"/>
              <a:t> followed by the name of the command. </a:t>
            </a:r>
          </a:p>
          <a:p>
            <a:r>
              <a:rPr lang="en-US" altLang="x-none" sz="2400" dirty="0"/>
              <a:t>For example:</a:t>
            </a:r>
          </a:p>
        </p:txBody>
      </p:sp>
      <p:sp>
        <p:nvSpPr>
          <p:cNvPr id="145412" name="Line 4"/>
          <p:cNvSpPr>
            <a:spLocks noChangeShapeType="1"/>
          </p:cNvSpPr>
          <p:nvPr/>
        </p:nvSpPr>
        <p:spPr bwMode="auto">
          <a:xfrm>
            <a:off x="1828800" y="1939925"/>
            <a:ext cx="38100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45413" name="Text Box 5"/>
          <p:cNvSpPr txBox="1">
            <a:spLocks noChangeArrowheads="1"/>
          </p:cNvSpPr>
          <p:nvPr/>
        </p:nvSpPr>
        <p:spPr bwMode="auto">
          <a:xfrm>
            <a:off x="2574925" y="5410200"/>
            <a:ext cx="3393878" cy="461665"/>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dirty="0" err="1">
                <a:solidFill>
                  <a:schemeClr val="bg1"/>
                </a:solidFill>
              </a:rPr>
              <a:t>ricky@meander</a:t>
            </a:r>
            <a:r>
              <a:rPr lang="en-US" altLang="x-none" dirty="0">
                <a:solidFill>
                  <a:schemeClr val="bg1"/>
                </a:solidFill>
              </a:rPr>
              <a:t>:~&gt;man ls</a:t>
            </a:r>
          </a:p>
        </p:txBody>
      </p:sp>
      <p:sp>
        <p:nvSpPr>
          <p:cNvPr id="145414" name="Text Box 6"/>
          <p:cNvSpPr txBox="1">
            <a:spLocks noChangeArrowheads="1"/>
          </p:cNvSpPr>
          <p:nvPr/>
        </p:nvSpPr>
        <p:spPr bwMode="auto">
          <a:xfrm>
            <a:off x="441325" y="6335713"/>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AU" altLang="x-none" sz="1400" b="1" i="1">
              <a:solidFill>
                <a:schemeClr val="accent2"/>
              </a:solidFill>
            </a:endParaRPr>
          </a:p>
        </p:txBody>
      </p:sp>
      <p:sp>
        <p:nvSpPr>
          <p:cNvPr id="145415" name="Text Box 7"/>
          <p:cNvSpPr txBox="1">
            <a:spLocks noChangeArrowheads="1"/>
          </p:cNvSpPr>
          <p:nvPr/>
        </p:nvSpPr>
        <p:spPr bwMode="auto">
          <a:xfrm>
            <a:off x="457200" y="457200"/>
            <a:ext cx="36433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buFontTx/>
              <a:buChar char="•"/>
            </a:pPr>
            <a:r>
              <a:rPr lang="en-US" altLang="x-none" sz="3200" b="1">
                <a:solidFill>
                  <a:srgbClr val="FFCC00"/>
                </a:solidFill>
                <a:latin typeface="Arial" charset="0"/>
              </a:rPr>
              <a:t> </a:t>
            </a:r>
            <a:r>
              <a:rPr lang="tr-TR" altLang="x-none" sz="3200" b="1">
                <a:solidFill>
                  <a:srgbClr val="FF0000"/>
                </a:solidFill>
                <a:effectLst>
                  <a:outerShdw blurRad="38100" dist="38100" dir="2700000" algn="tl">
                    <a:srgbClr val="C0C0C0"/>
                  </a:outerShdw>
                </a:effectLst>
                <a:latin typeface="Arial" charset="0"/>
              </a:rPr>
              <a:t>Unix Commands</a:t>
            </a:r>
            <a:endParaRPr lang="en-US" altLang="x-none" sz="3200" b="1">
              <a:solidFill>
                <a:srgbClr val="FF0000"/>
              </a:solidFill>
              <a:effectLst>
                <a:outerShdw blurRad="38100" dist="38100" dir="2700000" algn="tl">
                  <a:srgbClr val="C0C0C0"/>
                </a:outerShdw>
              </a:effectLst>
              <a:latin typeface="Arial" charset="0"/>
            </a:endParaRPr>
          </a:p>
        </p:txBody>
      </p:sp>
      <p:sp>
        <p:nvSpPr>
          <p:cNvPr id="145416" name="Line 8"/>
          <p:cNvSpPr>
            <a:spLocks noChangeShapeType="1"/>
          </p:cNvSpPr>
          <p:nvPr/>
        </p:nvSpPr>
        <p:spPr bwMode="auto">
          <a:xfrm>
            <a:off x="838200" y="1066800"/>
            <a:ext cx="38100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B575589-79A9-3146-A1D2-4D63D860D35E}" type="slidenum">
              <a:rPr lang="en-US" altLang="x-none"/>
              <a:pPr/>
              <a:t>8</a:t>
            </a:fld>
            <a:endParaRPr lang="en-US" altLang="x-none"/>
          </a:p>
        </p:txBody>
      </p:sp>
      <p:pic>
        <p:nvPicPr>
          <p:cNvPr id="146435" name="Picture 3" descr="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33400"/>
            <a:ext cx="8153400" cy="4889500"/>
          </a:xfrm>
          <a:prstGeom prst="rect">
            <a:avLst/>
          </a:prstGeom>
          <a:noFill/>
          <a:extLst>
            <a:ext uri="{909E8E84-426E-40DD-AFC4-6F175D3DCCD1}">
              <a14:hiddenFill xmlns:a14="http://schemas.microsoft.com/office/drawing/2010/main">
                <a:solidFill>
                  <a:srgbClr val="FFFFFF"/>
                </a:solidFill>
              </a14:hiddenFill>
            </a:ext>
          </a:extLst>
        </p:spPr>
      </p:pic>
      <p:sp>
        <p:nvSpPr>
          <p:cNvPr id="146436" name="Rectangle 4"/>
          <p:cNvSpPr>
            <a:spLocks noChangeArrowheads="1"/>
          </p:cNvSpPr>
          <p:nvPr/>
        </p:nvSpPr>
        <p:spPr bwMode="auto">
          <a:xfrm>
            <a:off x="1786759" y="5700806"/>
            <a:ext cx="5213131" cy="889180"/>
          </a:xfrm>
          <a:prstGeom prst="rect">
            <a:avLst/>
          </a:prstGeom>
          <a:solidFill>
            <a:schemeClr val="accent2"/>
          </a:solidFill>
          <a:ln w="12700" cap="sq">
            <a:solidFill>
              <a:schemeClr val="accent2"/>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ltLang="x-none" sz="2800" dirty="0">
                <a:solidFill>
                  <a:srgbClr val="FF0000"/>
                </a:solidFill>
                <a:latin typeface="Arial" charset="0"/>
              </a:rPr>
              <a:t>To view more, press spacebar</a:t>
            </a:r>
          </a:p>
          <a:p>
            <a:pPr algn="ctr"/>
            <a:r>
              <a:rPr lang="en-US" altLang="x-none" sz="2800" dirty="0">
                <a:solidFill>
                  <a:srgbClr val="FF0000"/>
                </a:solidFill>
                <a:latin typeface="Arial" charset="0"/>
              </a:rPr>
              <a:t>To exit, press “q”</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23469B46-1F75-2845-B980-0C5452A77DE2}" type="slidenum">
              <a:rPr lang="en-US" altLang="x-none"/>
              <a:pPr/>
              <a:t>9</a:t>
            </a:fld>
            <a:endParaRPr lang="en-US" altLang="x-none"/>
          </a:p>
        </p:txBody>
      </p:sp>
      <p:sp>
        <p:nvSpPr>
          <p:cNvPr id="96258" name="Rectangle 2"/>
          <p:cNvSpPr>
            <a:spLocks noChangeArrowheads="1"/>
          </p:cNvSpPr>
          <p:nvPr/>
        </p:nvSpPr>
        <p:spPr bwMode="auto">
          <a:xfrm>
            <a:off x="457200" y="1371600"/>
            <a:ext cx="83820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spcBef>
                <a:spcPct val="20000"/>
              </a:spcBef>
              <a:buChar char="•"/>
              <a:defRPr sz="3200">
                <a:solidFill>
                  <a:schemeClr val="tx1"/>
                </a:solidFill>
                <a:latin typeface="Times New Roman" charset="0"/>
              </a:defRPr>
            </a:lvl1pPr>
            <a:lvl2pPr marL="742950" indent="-285750">
              <a:spcBef>
                <a:spcPct val="20000"/>
              </a:spcBef>
              <a:buChar char="–"/>
              <a:defRPr sz="2800">
                <a:solidFill>
                  <a:schemeClr val="tx1"/>
                </a:solidFill>
                <a:latin typeface="Times New Roman" charset="0"/>
              </a:defRPr>
            </a:lvl2pPr>
            <a:lvl3pPr marL="1143000" indent="-228600">
              <a:spcBef>
                <a:spcPct val="20000"/>
              </a:spcBef>
              <a:buChar char="•"/>
              <a:defRPr sz="2400">
                <a:solidFill>
                  <a:schemeClr val="tx1"/>
                </a:solidFill>
                <a:latin typeface="Times New Roman" charset="0"/>
              </a:defRPr>
            </a:lvl3pPr>
            <a:lvl4pPr marL="1600200" indent="-228600">
              <a:spcBef>
                <a:spcPct val="20000"/>
              </a:spcBef>
              <a:buChar char="–"/>
              <a:defRPr sz="2000">
                <a:solidFill>
                  <a:schemeClr val="tx1"/>
                </a:solidFill>
                <a:latin typeface="Times New Roman" charset="0"/>
              </a:defRPr>
            </a:lvl4pPr>
            <a:lvl5pPr marL="2057400" indent="-228600">
              <a:spcBef>
                <a:spcPct val="20000"/>
              </a:spcBef>
              <a:buChar char="»"/>
              <a:defRPr sz="2000">
                <a:solidFill>
                  <a:schemeClr val="tx1"/>
                </a:solidFill>
                <a:latin typeface="Times New Roman" charset="0"/>
              </a:defRPr>
            </a:lvl5pPr>
            <a:lvl6pPr marL="2514600" indent="-228600" fontAlgn="base">
              <a:spcBef>
                <a:spcPct val="20000"/>
              </a:spcBef>
              <a:spcAft>
                <a:spcPct val="0"/>
              </a:spcAft>
              <a:buChar char="»"/>
              <a:defRPr sz="2000">
                <a:solidFill>
                  <a:schemeClr val="tx1"/>
                </a:solidFill>
                <a:latin typeface="Times New Roman" charset="0"/>
              </a:defRPr>
            </a:lvl6pPr>
            <a:lvl7pPr marL="2971800" indent="-228600" fontAlgn="base">
              <a:spcBef>
                <a:spcPct val="20000"/>
              </a:spcBef>
              <a:spcAft>
                <a:spcPct val="0"/>
              </a:spcAft>
              <a:buChar char="»"/>
              <a:defRPr sz="2000">
                <a:solidFill>
                  <a:schemeClr val="tx1"/>
                </a:solidFill>
                <a:latin typeface="Times New Roman" charset="0"/>
              </a:defRPr>
            </a:lvl7pPr>
            <a:lvl8pPr marL="3429000" indent="-228600" fontAlgn="base">
              <a:spcBef>
                <a:spcPct val="20000"/>
              </a:spcBef>
              <a:spcAft>
                <a:spcPct val="0"/>
              </a:spcAft>
              <a:buChar char="»"/>
              <a:defRPr sz="2000">
                <a:solidFill>
                  <a:schemeClr val="tx1"/>
                </a:solidFill>
                <a:latin typeface="Times New Roman" charset="0"/>
              </a:defRPr>
            </a:lvl8pPr>
            <a:lvl9pPr marL="3886200" indent="-228600" fontAlgn="base">
              <a:spcBef>
                <a:spcPct val="20000"/>
              </a:spcBef>
              <a:spcAft>
                <a:spcPct val="0"/>
              </a:spcAft>
              <a:buChar char="»"/>
              <a:defRPr sz="2000">
                <a:solidFill>
                  <a:schemeClr val="tx1"/>
                </a:solidFill>
                <a:latin typeface="Times New Roman" charset="0"/>
              </a:defRPr>
            </a:lvl9pPr>
          </a:lstStyle>
          <a:p>
            <a:pPr>
              <a:lnSpc>
                <a:spcPct val="90000"/>
              </a:lnSpc>
              <a:buClr>
                <a:schemeClr val="accent2"/>
              </a:buClr>
            </a:pPr>
            <a:r>
              <a:rPr lang="en-US" altLang="x-none" sz="2400" dirty="0"/>
              <a:t>There is also a </a:t>
            </a:r>
            <a:r>
              <a:rPr lang="en-US" altLang="x-none" sz="2400" dirty="0">
                <a:solidFill>
                  <a:schemeClr val="accent2"/>
                </a:solidFill>
              </a:rPr>
              <a:t>keyword function</a:t>
            </a:r>
            <a:r>
              <a:rPr lang="en-US" altLang="x-none" sz="2400" dirty="0"/>
              <a:t> in </a:t>
            </a:r>
            <a:r>
              <a:rPr lang="en-US" altLang="x-none" sz="2400" dirty="0">
                <a:solidFill>
                  <a:srgbClr val="FF0000"/>
                </a:solidFill>
              </a:rPr>
              <a:t>man</a:t>
            </a:r>
            <a:r>
              <a:rPr lang="en-US" altLang="x-none" sz="2400" dirty="0">
                <a:solidFill>
                  <a:srgbClr val="800080"/>
                </a:solidFill>
              </a:rPr>
              <a:t>.</a:t>
            </a:r>
          </a:p>
          <a:p>
            <a:pPr>
              <a:lnSpc>
                <a:spcPct val="90000"/>
              </a:lnSpc>
              <a:buClr>
                <a:schemeClr val="accent2"/>
              </a:buClr>
            </a:pPr>
            <a:endParaRPr lang="en-US" altLang="x-none" sz="1400" dirty="0">
              <a:solidFill>
                <a:srgbClr val="800080"/>
              </a:solidFill>
            </a:endParaRPr>
          </a:p>
          <a:p>
            <a:pPr>
              <a:lnSpc>
                <a:spcPct val="90000"/>
              </a:lnSpc>
              <a:buClr>
                <a:schemeClr val="accent2"/>
              </a:buClr>
            </a:pPr>
            <a:r>
              <a:rPr lang="en-US" altLang="x-none" sz="2400" dirty="0"/>
              <a:t>For example; </a:t>
            </a:r>
          </a:p>
          <a:p>
            <a:pPr lvl="1">
              <a:lnSpc>
                <a:spcPct val="90000"/>
              </a:lnSpc>
              <a:buClr>
                <a:schemeClr val="accent2"/>
              </a:buClr>
            </a:pPr>
            <a:r>
              <a:rPr lang="en-US" altLang="x-none" sz="2400" dirty="0"/>
              <a:t>If you are interested in any commands that deal  with </a:t>
            </a:r>
            <a:r>
              <a:rPr lang="en-US" altLang="x-none" sz="2400" dirty="0">
                <a:solidFill>
                  <a:srgbClr val="FF0000"/>
                </a:solidFill>
              </a:rPr>
              <a:t>Postscript</a:t>
            </a:r>
            <a:r>
              <a:rPr lang="en-US" altLang="x-none" sz="2400" dirty="0"/>
              <a:t>, the printer control language for </a:t>
            </a:r>
            <a:r>
              <a:rPr lang="en-US" altLang="x-none" sz="2400" dirty="0">
                <a:solidFill>
                  <a:srgbClr val="FF0000"/>
                </a:solidFill>
              </a:rPr>
              <a:t>Adobe</a:t>
            </a:r>
          </a:p>
          <a:p>
            <a:pPr lvl="1">
              <a:buClr>
                <a:schemeClr val="accent2"/>
              </a:buClr>
            </a:pPr>
            <a:r>
              <a:rPr lang="en-US" altLang="x-none" sz="2400" dirty="0"/>
              <a:t>Type </a:t>
            </a:r>
            <a:r>
              <a:rPr lang="en-US" altLang="x-none" sz="2400" b="1" dirty="0">
                <a:solidFill>
                  <a:srgbClr val="008000"/>
                </a:solidFill>
              </a:rPr>
              <a:t>man -k </a:t>
            </a:r>
            <a:r>
              <a:rPr lang="en-US" altLang="x-none" sz="2400" b="1" dirty="0" err="1">
                <a:solidFill>
                  <a:srgbClr val="008000"/>
                </a:solidFill>
              </a:rPr>
              <a:t>ps</a:t>
            </a:r>
            <a:r>
              <a:rPr lang="en-US" altLang="x-none" sz="2400" dirty="0">
                <a:solidFill>
                  <a:srgbClr val="008000"/>
                </a:solidFill>
              </a:rPr>
              <a:t> </a:t>
            </a:r>
            <a:r>
              <a:rPr lang="en-US" altLang="x-none" sz="2400" dirty="0"/>
              <a:t>or </a:t>
            </a:r>
            <a:r>
              <a:rPr lang="en-US" altLang="x-none" sz="2400" b="1" dirty="0">
                <a:solidFill>
                  <a:srgbClr val="008000"/>
                </a:solidFill>
              </a:rPr>
              <a:t>man -k Postscript</a:t>
            </a:r>
            <a:r>
              <a:rPr lang="en-US" altLang="x-none" sz="2400" dirty="0"/>
              <a:t>,</a:t>
            </a:r>
          </a:p>
          <a:p>
            <a:pPr lvl="2">
              <a:buClr>
                <a:schemeClr val="accent2"/>
              </a:buClr>
              <a:buFontTx/>
              <a:buNone/>
            </a:pPr>
            <a:r>
              <a:rPr lang="en-US" altLang="x-none" sz="1800" dirty="0"/>
              <a:t>	</a:t>
            </a:r>
            <a:r>
              <a:rPr lang="en-US" altLang="x-none" dirty="0"/>
              <a:t>you’ll get a listing of all commands, system calls, and other documented parts of </a:t>
            </a:r>
            <a:r>
              <a:rPr lang="en-US" altLang="x-none" dirty="0" err="1"/>
              <a:t>unix</a:t>
            </a:r>
            <a:r>
              <a:rPr lang="en-US" altLang="x-none" dirty="0"/>
              <a:t> that have the word “</a:t>
            </a:r>
            <a:r>
              <a:rPr lang="en-US" altLang="x-none" dirty="0" err="1"/>
              <a:t>ps</a:t>
            </a:r>
            <a:r>
              <a:rPr lang="en-US" altLang="x-none" dirty="0"/>
              <a:t>” (or “Postscript”) in their </a:t>
            </a:r>
            <a:r>
              <a:rPr lang="en-US" altLang="x-none" u="sng" dirty="0"/>
              <a:t>name</a:t>
            </a:r>
            <a:r>
              <a:rPr lang="en-US" altLang="x-none" dirty="0"/>
              <a:t> or </a:t>
            </a:r>
            <a:r>
              <a:rPr lang="en-US" altLang="x-none" u="sng" dirty="0"/>
              <a:t>short description</a:t>
            </a:r>
            <a:r>
              <a:rPr lang="en-US" altLang="x-none" dirty="0"/>
              <a:t>.  </a:t>
            </a:r>
          </a:p>
          <a:p>
            <a:pPr>
              <a:buClr>
                <a:schemeClr val="accent2"/>
              </a:buClr>
            </a:pPr>
            <a:r>
              <a:rPr lang="en-US" altLang="x-none" sz="2400" dirty="0"/>
              <a:t>This can be very useful when you’re looking for a tool to do something,  but you don’t know it’s name - or if it even exists</a:t>
            </a:r>
            <a:r>
              <a:rPr lang="tr-TR" altLang="x-none" sz="2400" dirty="0"/>
              <a:t>!</a:t>
            </a:r>
          </a:p>
        </p:txBody>
      </p:sp>
      <p:sp>
        <p:nvSpPr>
          <p:cNvPr id="96259" name="Text Box 3"/>
          <p:cNvSpPr txBox="1">
            <a:spLocks noChangeArrowheads="1"/>
          </p:cNvSpPr>
          <p:nvPr/>
        </p:nvSpPr>
        <p:spPr bwMode="auto">
          <a:xfrm>
            <a:off x="441325" y="6335713"/>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AU" altLang="x-none" sz="1400" b="1" i="1">
              <a:solidFill>
                <a:schemeClr val="accent2"/>
              </a:solidFill>
            </a:endParaRPr>
          </a:p>
        </p:txBody>
      </p:sp>
      <p:sp>
        <p:nvSpPr>
          <p:cNvPr id="96260" name="Rectangle 4"/>
          <p:cNvSpPr>
            <a:spLocks noChangeArrowheads="1"/>
          </p:cNvSpPr>
          <p:nvPr/>
        </p:nvSpPr>
        <p:spPr bwMode="auto">
          <a:xfrm>
            <a:off x="609600" y="609600"/>
            <a:ext cx="4876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sz="2400">
                <a:solidFill>
                  <a:schemeClr val="tx1"/>
                </a:solidFill>
                <a:latin typeface="Times New Roman" charset="0"/>
              </a:defRPr>
            </a:lvl1pPr>
            <a:lvl2pPr>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marL="457200" fontAlgn="base">
              <a:spcBef>
                <a:spcPct val="0"/>
              </a:spcBef>
              <a:spcAft>
                <a:spcPct val="0"/>
              </a:spcAft>
              <a:defRPr sz="2400">
                <a:solidFill>
                  <a:schemeClr val="tx1"/>
                </a:solidFill>
                <a:latin typeface="Times New Roman" charset="0"/>
              </a:defRPr>
            </a:lvl6pPr>
            <a:lvl7pPr marL="914400" fontAlgn="base">
              <a:spcBef>
                <a:spcPct val="0"/>
              </a:spcBef>
              <a:spcAft>
                <a:spcPct val="0"/>
              </a:spcAft>
              <a:defRPr sz="2400">
                <a:solidFill>
                  <a:schemeClr val="tx1"/>
                </a:solidFill>
                <a:latin typeface="Times New Roman" charset="0"/>
              </a:defRPr>
            </a:lvl7pPr>
            <a:lvl8pPr marL="1371600" fontAlgn="base">
              <a:spcBef>
                <a:spcPct val="0"/>
              </a:spcBef>
              <a:spcAft>
                <a:spcPct val="0"/>
              </a:spcAft>
              <a:defRPr sz="2400">
                <a:solidFill>
                  <a:schemeClr val="tx1"/>
                </a:solidFill>
                <a:latin typeface="Times New Roman" charset="0"/>
              </a:defRPr>
            </a:lvl8pPr>
            <a:lvl9pPr marL="1828800" fontAlgn="base">
              <a:spcBef>
                <a:spcPct val="0"/>
              </a:spcBef>
              <a:spcAft>
                <a:spcPct val="0"/>
              </a:spcAft>
              <a:defRPr sz="2400">
                <a:solidFill>
                  <a:schemeClr val="tx1"/>
                </a:solidFill>
                <a:latin typeface="Times New Roman" charset="0"/>
              </a:defRPr>
            </a:lvl9pPr>
          </a:lstStyle>
          <a:p>
            <a:pPr algn="ctr">
              <a:buClr>
                <a:schemeClr val="accent2"/>
              </a:buClr>
              <a:buFontTx/>
              <a:buChar char="•"/>
            </a:pPr>
            <a:r>
              <a:rPr lang="en-US" altLang="x-none" sz="3600">
                <a:solidFill>
                  <a:srgbClr val="FF0000"/>
                </a:solidFill>
                <a:effectLst>
                  <a:outerShdw blurRad="38100" dist="38100" dir="2700000" algn="tl">
                    <a:srgbClr val="C0C0C0"/>
                  </a:outerShdw>
                </a:effectLst>
              </a:rPr>
              <a:t> man </a:t>
            </a:r>
            <a:r>
              <a:rPr lang="en-US" altLang="x-none" sz="3600">
                <a:solidFill>
                  <a:schemeClr val="accent2"/>
                </a:solidFill>
                <a:effectLst>
                  <a:outerShdw blurRad="38100" dist="38100" dir="2700000" algn="tl">
                    <a:srgbClr val="C0C0C0"/>
                  </a:outerShdw>
                </a:effectLst>
              </a:rPr>
              <a:t>(</a:t>
            </a:r>
            <a:r>
              <a:rPr lang="en-US" altLang="x-none" sz="2800" i="1">
                <a:solidFill>
                  <a:srgbClr val="FF0000"/>
                </a:solidFill>
                <a:effectLst>
                  <a:outerShdw blurRad="38100" dist="38100" dir="2700000" algn="tl">
                    <a:srgbClr val="C0C0C0"/>
                  </a:outerShdw>
                </a:effectLst>
              </a:rPr>
              <a:t>gett</a:t>
            </a:r>
            <a:r>
              <a:rPr lang="en-US" altLang="x-none" sz="2800" i="1">
                <a:solidFill>
                  <a:srgbClr val="FF0000"/>
                </a:solidFill>
              </a:rPr>
              <a:t>ing help</a:t>
            </a:r>
            <a:r>
              <a:rPr lang="en-US" altLang="x-none" sz="3600">
                <a:solidFill>
                  <a:schemeClr val="accent2"/>
                </a:solidFill>
                <a:effectLst>
                  <a:outerShdw blurRad="38100" dist="38100" dir="2700000" algn="tl">
                    <a:srgbClr val="C0C0C0"/>
                  </a:outerShdw>
                </a:effectLst>
              </a:rPr>
              <a:t>)</a:t>
            </a:r>
          </a:p>
        </p:txBody>
      </p:sp>
      <p:sp>
        <p:nvSpPr>
          <p:cNvPr id="96261" name="Line 5"/>
          <p:cNvSpPr>
            <a:spLocks noChangeShapeType="1"/>
          </p:cNvSpPr>
          <p:nvPr/>
        </p:nvSpPr>
        <p:spPr bwMode="auto">
          <a:xfrm>
            <a:off x="1143000" y="1219200"/>
            <a:ext cx="3810000" cy="0"/>
          </a:xfrm>
          <a:prstGeom prst="line">
            <a:avLst/>
          </a:prstGeom>
          <a:noFill/>
          <a:ln w="9525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x-none"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x-none" sz="2400" b="0" i="0" u="none" strike="noStrike" cap="none" normalizeH="0" baseline="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Designs\Sunny Days.pot</Template>
  <TotalTime>5276</TotalTime>
  <Words>3006</Words>
  <Application>Microsoft Macintosh PowerPoint</Application>
  <PresentationFormat>On-screen Show (4:3)</PresentationFormat>
  <Paragraphs>368</Paragraphs>
  <Slides>42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Courier</vt:lpstr>
      <vt:lpstr>Times New Roman</vt:lpstr>
      <vt:lpstr>Verdana</vt:lpstr>
      <vt:lpstr>Wingdings</vt:lpstr>
      <vt:lpstr>Default Design</vt:lpstr>
      <vt:lpstr>Introduction to Unix: Fundamental Command Line Commands</vt:lpstr>
      <vt:lpstr> What We Will Learn</vt:lpstr>
      <vt:lpstr> What Is Unix?</vt:lpstr>
      <vt:lpstr> Command Line of UNIX</vt:lpstr>
      <vt:lpstr>PowerPoint Presentation</vt:lpstr>
      <vt:lpstr>PowerPoint Presentation</vt:lpstr>
      <vt:lpstr> getting help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Some Other UNIX Commands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More help</vt:lpstr>
    </vt:vector>
  </TitlesOfParts>
  <Company>q</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dc:creator>
  <cp:lastModifiedBy>Patterson, Ricky (rjp0i)</cp:lastModifiedBy>
  <cp:revision>211</cp:revision>
  <cp:lastPrinted>2017-02-12T01:02:01Z</cp:lastPrinted>
  <dcterms:created xsi:type="dcterms:W3CDTF">2003-09-26T19:44:48Z</dcterms:created>
  <dcterms:modified xsi:type="dcterms:W3CDTF">2019-09-11T20:28:59Z</dcterms:modified>
</cp:coreProperties>
</file>