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8" r:id="rId3"/>
    <p:sldId id="292" r:id="rId4"/>
    <p:sldId id="257" r:id="rId5"/>
    <p:sldId id="258" r:id="rId6"/>
    <p:sldId id="259" r:id="rId7"/>
    <p:sldId id="260" r:id="rId8"/>
    <p:sldId id="261" r:id="rId9"/>
    <p:sldId id="262" r:id="rId10"/>
    <p:sldId id="296" r:id="rId11"/>
    <p:sldId id="297" r:id="rId12"/>
    <p:sldId id="263" r:id="rId13"/>
    <p:sldId id="264" r:id="rId14"/>
    <p:sldId id="279" r:id="rId15"/>
    <p:sldId id="280" r:id="rId16"/>
    <p:sldId id="285" r:id="rId17"/>
    <p:sldId id="281" r:id="rId18"/>
    <p:sldId id="286" r:id="rId19"/>
    <p:sldId id="283" r:id="rId20"/>
    <p:sldId id="284" r:id="rId21"/>
    <p:sldId id="265" r:id="rId22"/>
    <p:sldId id="266" r:id="rId23"/>
    <p:sldId id="267" r:id="rId24"/>
    <p:sldId id="268" r:id="rId25"/>
    <p:sldId id="269" r:id="rId26"/>
    <p:sldId id="270" r:id="rId27"/>
    <p:sldId id="294" r:id="rId28"/>
    <p:sldId id="287" r:id="rId29"/>
    <p:sldId id="288" r:id="rId30"/>
    <p:sldId id="293" r:id="rId31"/>
    <p:sldId id="289" r:id="rId32"/>
    <p:sldId id="271" r:id="rId33"/>
    <p:sldId id="272" r:id="rId34"/>
    <p:sldId id="273" r:id="rId35"/>
    <p:sldId id="290" r:id="rId36"/>
    <p:sldId id="274" r:id="rId37"/>
    <p:sldId id="276"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4"/>
    <p:restoredTop sz="94624"/>
  </p:normalViewPr>
  <p:slideViewPr>
    <p:cSldViewPr snapToGrid="0" snapToObjects="1">
      <p:cViewPr varScale="1">
        <p:scale>
          <a:sx n="128" d="100"/>
          <a:sy n="128" d="100"/>
        </p:scale>
        <p:origin x="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58F4D-84C0-8248-B947-6FCFBDAF1D75}" type="datetimeFigureOut">
              <a:rPr lang="en-US" smtClean="0"/>
              <a:t>9/28/23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319A-85DE-2F43-89F1-8347CAAD5C3B}" type="slidenum">
              <a:rPr lang="en-US" smtClean="0"/>
              <a:t>‹#›</a:t>
            </a:fld>
            <a:endParaRPr lang="en-US"/>
          </a:p>
        </p:txBody>
      </p:sp>
    </p:spTree>
    <p:extLst>
      <p:ext uri="{BB962C8B-B14F-4D97-AF65-F5344CB8AC3E}">
        <p14:creationId xmlns:p14="http://schemas.microsoft.com/office/powerpoint/2010/main" val="130417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0319A-85DE-2F43-89F1-8347CAAD5C3B}" type="slidenum">
              <a:rPr lang="en-US" smtClean="0"/>
              <a:t>1</a:t>
            </a:fld>
            <a:endParaRPr lang="en-US"/>
          </a:p>
        </p:txBody>
      </p:sp>
    </p:spTree>
    <p:extLst>
      <p:ext uri="{BB962C8B-B14F-4D97-AF65-F5344CB8AC3E}">
        <p14:creationId xmlns:p14="http://schemas.microsoft.com/office/powerpoint/2010/main" val="89191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5715-99F5-7046-B40A-A19101EB4D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4957B-BAE3-BB4B-9A8A-7CFAD4998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01A33C-BB5F-A441-8828-8C2FF83B1122}"/>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5" name="Footer Placeholder 4">
            <a:extLst>
              <a:ext uri="{FF2B5EF4-FFF2-40B4-BE49-F238E27FC236}">
                <a16:creationId xmlns:a16="http://schemas.microsoft.com/office/drawing/2014/main" id="{B84EA7E6-04E9-B040-B89B-04FFC0F4F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D4B1A-B6F8-0445-9B2E-56750375AF68}"/>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110108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DC6A-CE18-C740-B4B4-748227217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05851-D045-D24A-9150-459BAEFC89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E9EC4-7845-0640-B716-15EE7C906869}"/>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5" name="Footer Placeholder 4">
            <a:extLst>
              <a:ext uri="{FF2B5EF4-FFF2-40B4-BE49-F238E27FC236}">
                <a16:creationId xmlns:a16="http://schemas.microsoft.com/office/drawing/2014/main" id="{1CE3F27B-5C8D-D548-A530-780616188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D3F1E-7DFC-D94C-9C22-676FFE9FF407}"/>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40144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28024-90CC-8947-9132-28719E6676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627271-C4A2-394E-A6FA-6C8D76839C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15A5F-C35E-E44B-AE93-2673E99F34BE}"/>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5" name="Footer Placeholder 4">
            <a:extLst>
              <a:ext uri="{FF2B5EF4-FFF2-40B4-BE49-F238E27FC236}">
                <a16:creationId xmlns:a16="http://schemas.microsoft.com/office/drawing/2014/main" id="{A7692997-9747-FF40-BD2A-34CC6FD93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9E275-0790-DB42-9F36-213BCFD0992F}"/>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295023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0703-8EE1-CE43-9BA3-664D4F730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6C08C-E6EE-D543-A1C8-2020015353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647C9-CB01-7643-A4DB-BF80ADAA888C}"/>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5" name="Footer Placeholder 4">
            <a:extLst>
              <a:ext uri="{FF2B5EF4-FFF2-40B4-BE49-F238E27FC236}">
                <a16:creationId xmlns:a16="http://schemas.microsoft.com/office/drawing/2014/main" id="{4821917A-74BA-1846-9396-917289362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943DC-5F47-3245-A327-B8E998C442DF}"/>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368644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DD40-9C12-9241-9949-97E0F49B2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EEDEE3-E459-6149-B65B-B4908B2C5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82AADF-E00B-C24F-99DB-8DD3DEC68CDA}"/>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5" name="Footer Placeholder 4">
            <a:extLst>
              <a:ext uri="{FF2B5EF4-FFF2-40B4-BE49-F238E27FC236}">
                <a16:creationId xmlns:a16="http://schemas.microsoft.com/office/drawing/2014/main" id="{A77DB28E-5113-5F4F-9C33-83842A64A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FF02C-21D3-E74D-937A-9FCC57116033}"/>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3495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EFFA-DA96-7F48-B147-0E03EC8D5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33B08-336A-0F40-85BF-88AAEC1A03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B1B88-4D88-634D-A354-744C7F1FBF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AD3515-189D-A346-B389-AE0483D2EABC}"/>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6" name="Footer Placeholder 5">
            <a:extLst>
              <a:ext uri="{FF2B5EF4-FFF2-40B4-BE49-F238E27FC236}">
                <a16:creationId xmlns:a16="http://schemas.microsoft.com/office/drawing/2014/main" id="{F28E91DE-F53E-434A-8175-BB78C7E16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03E4D-3E4D-C742-8441-F76AFE79E23B}"/>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338881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CA3E-8B7B-C046-9E84-FDE82BCF71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50000E-C12E-CE41-B829-A2EF10238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69B10B-4C6C-D44C-9603-803602E933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85F3C-921F-E84C-AD3C-F8F523A86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B73123-A2E1-1943-AFEE-F1D09ACB76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C4317-56C5-7742-A09F-A6BC87D4FDB5}"/>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8" name="Footer Placeholder 7">
            <a:extLst>
              <a:ext uri="{FF2B5EF4-FFF2-40B4-BE49-F238E27FC236}">
                <a16:creationId xmlns:a16="http://schemas.microsoft.com/office/drawing/2014/main" id="{9B0B7C8C-1B7B-7841-A63A-9D291B937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B43FBA-9670-FA4E-8634-36F21687DD3D}"/>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298211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AB05-A2B2-574D-9735-6B1F357403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17BBAB-CB3B-1B41-BB1D-7AA7FEF2C1CA}"/>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4" name="Footer Placeholder 3">
            <a:extLst>
              <a:ext uri="{FF2B5EF4-FFF2-40B4-BE49-F238E27FC236}">
                <a16:creationId xmlns:a16="http://schemas.microsoft.com/office/drawing/2014/main" id="{726C45EC-12ED-4C41-99D2-1867AEE21C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96526-6E96-1246-BA10-63551B2D3146}"/>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152404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8AA57-DD7C-A340-A101-A8A68F5AEB7F}"/>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3" name="Footer Placeholder 2">
            <a:extLst>
              <a:ext uri="{FF2B5EF4-FFF2-40B4-BE49-F238E27FC236}">
                <a16:creationId xmlns:a16="http://schemas.microsoft.com/office/drawing/2014/main" id="{67DD2C8A-DE76-E442-8674-91721E90C4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2FAA2F-B76F-9640-BCC7-A091DB55E8FB}"/>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8002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AC27-B1CE-5948-804A-B3BC6DD43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EB8D2E-D995-C94F-994A-F385C2D08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303C23-602B-534C-A0C8-E44EAF1CC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C80CF-A20D-5B44-A3EE-15E4C9BE267E}"/>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6" name="Footer Placeholder 5">
            <a:extLst>
              <a:ext uri="{FF2B5EF4-FFF2-40B4-BE49-F238E27FC236}">
                <a16:creationId xmlns:a16="http://schemas.microsoft.com/office/drawing/2014/main" id="{B1B183EF-323D-754A-A817-CF4BEE502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B3DB1-458E-5E41-8781-8200796BB60E}"/>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144025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5085-937D-C64A-BEC4-D09AEE1165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2AB3F-923B-3040-94A6-CDA58F626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EAB52B-3E5C-6C4F-A15C-32C1FE779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1C5ECB-6766-994A-A21F-03B1F551EB4C}"/>
              </a:ext>
            </a:extLst>
          </p:cNvPr>
          <p:cNvSpPr>
            <a:spLocks noGrp="1"/>
          </p:cNvSpPr>
          <p:nvPr>
            <p:ph type="dt" sz="half" idx="10"/>
          </p:nvPr>
        </p:nvSpPr>
        <p:spPr/>
        <p:txBody>
          <a:bodyPr/>
          <a:lstStyle/>
          <a:p>
            <a:fld id="{A27C1823-2554-8241-BFAC-D4508767920B}" type="datetimeFigureOut">
              <a:rPr lang="en-US" smtClean="0"/>
              <a:t>9/28/23</a:t>
            </a:fld>
            <a:endParaRPr lang="en-US"/>
          </a:p>
        </p:txBody>
      </p:sp>
      <p:sp>
        <p:nvSpPr>
          <p:cNvPr id="6" name="Footer Placeholder 5">
            <a:extLst>
              <a:ext uri="{FF2B5EF4-FFF2-40B4-BE49-F238E27FC236}">
                <a16:creationId xmlns:a16="http://schemas.microsoft.com/office/drawing/2014/main" id="{F813B5BB-CAD2-2A4D-B954-FBF340388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A7625-6723-9648-8E26-A2FBCAB9B445}"/>
              </a:ext>
            </a:extLst>
          </p:cNvPr>
          <p:cNvSpPr>
            <a:spLocks noGrp="1"/>
          </p:cNvSpPr>
          <p:nvPr>
            <p:ph type="sldNum" sz="quarter" idx="12"/>
          </p:nvPr>
        </p:nvSpPr>
        <p:spPr/>
        <p:txBody>
          <a:bodyPr/>
          <a:lstStyle/>
          <a:p>
            <a:fld id="{A8B9F7CA-B3B7-D043-868B-899D5552E9C9}" type="slidenum">
              <a:rPr lang="en-US" smtClean="0"/>
              <a:t>‹#›</a:t>
            </a:fld>
            <a:endParaRPr lang="en-US"/>
          </a:p>
        </p:txBody>
      </p:sp>
    </p:spTree>
    <p:extLst>
      <p:ext uri="{BB962C8B-B14F-4D97-AF65-F5344CB8AC3E}">
        <p14:creationId xmlns:p14="http://schemas.microsoft.com/office/powerpoint/2010/main" val="128462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4F7D3-1F69-6443-9A30-F07450604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5A4D5-FD1E-B645-9CF0-BAD845B41A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F201C-2119-2843-8512-B0396CE12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C1823-2554-8241-BFAC-D4508767920B}" type="datetimeFigureOut">
              <a:rPr lang="en-US" smtClean="0"/>
              <a:t>9/28/23</a:t>
            </a:fld>
            <a:endParaRPr lang="en-US"/>
          </a:p>
        </p:txBody>
      </p:sp>
      <p:sp>
        <p:nvSpPr>
          <p:cNvPr id="5" name="Footer Placeholder 4">
            <a:extLst>
              <a:ext uri="{FF2B5EF4-FFF2-40B4-BE49-F238E27FC236}">
                <a16:creationId xmlns:a16="http://schemas.microsoft.com/office/drawing/2014/main" id="{B7247674-2DFA-F143-95B1-DE7A6EF5A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BF4C3A-4CD8-3248-B93B-B136CC295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9F7CA-B3B7-D043-868B-899D5552E9C9}" type="slidenum">
              <a:rPr lang="en-US" smtClean="0"/>
              <a:t>‹#›</a:t>
            </a:fld>
            <a:endParaRPr lang="en-US"/>
          </a:p>
        </p:txBody>
      </p:sp>
    </p:spTree>
    <p:extLst>
      <p:ext uri="{BB962C8B-B14F-4D97-AF65-F5344CB8AC3E}">
        <p14:creationId xmlns:p14="http://schemas.microsoft.com/office/powerpoint/2010/main" val="1499009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dx.doi.org/10.4135/9781446282243.n1" TargetMode="External"/><Relationship Id="rId2" Type="http://schemas.openxmlformats.org/officeDocument/2006/relationships/hyperlink" Target="http://dlab.berkeley.edu/sites/default/files/training_materials/From%20Codes%20to%20Conclusions--May%202018.pdf" TargetMode="External"/><Relationship Id="rId1" Type="http://schemas.openxmlformats.org/officeDocument/2006/relationships/slideLayout" Target="../slideLayouts/slideLayout2.xml"/><Relationship Id="rId4" Type="http://schemas.openxmlformats.org/officeDocument/2006/relationships/hyperlink" Target="http://dx.doi.org/10.4135/9781446282243.n11"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ailto:christine.slaughter@virginia.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73CE-771E-A04C-951C-26418860ED42}"/>
              </a:ext>
            </a:extLst>
          </p:cNvPr>
          <p:cNvSpPr>
            <a:spLocks noGrp="1"/>
          </p:cNvSpPr>
          <p:nvPr>
            <p:ph type="ctrTitle"/>
          </p:nvPr>
        </p:nvSpPr>
        <p:spPr>
          <a:xfrm>
            <a:off x="1524000" y="295274"/>
            <a:ext cx="9144000" cy="2387600"/>
          </a:xfrm>
        </p:spPr>
        <p:txBody>
          <a:bodyPr/>
          <a:lstStyle/>
          <a:p>
            <a:r>
              <a:rPr lang="en-US" b="1" dirty="0"/>
              <a:t>Qualitative Data Analysis</a:t>
            </a:r>
          </a:p>
        </p:txBody>
      </p:sp>
      <p:sp>
        <p:nvSpPr>
          <p:cNvPr id="3" name="Subtitle 2">
            <a:extLst>
              <a:ext uri="{FF2B5EF4-FFF2-40B4-BE49-F238E27FC236}">
                <a16:creationId xmlns:a16="http://schemas.microsoft.com/office/drawing/2014/main" id="{53113ADD-A644-7044-9C06-34431949115D}"/>
              </a:ext>
            </a:extLst>
          </p:cNvPr>
          <p:cNvSpPr>
            <a:spLocks noGrp="1"/>
          </p:cNvSpPr>
          <p:nvPr>
            <p:ph type="subTitle" idx="1"/>
          </p:nvPr>
        </p:nvSpPr>
        <p:spPr/>
        <p:txBody>
          <a:bodyPr>
            <a:normAutofit lnSpcReduction="10000"/>
          </a:bodyPr>
          <a:lstStyle/>
          <a:p>
            <a:r>
              <a:rPr lang="en-US" dirty="0"/>
              <a:t>Christine Slaughter, Social Science Research Librarian</a:t>
            </a:r>
          </a:p>
          <a:p>
            <a:r>
              <a:rPr lang="en-US" dirty="0"/>
              <a:t>University of Virginia Library</a:t>
            </a:r>
          </a:p>
          <a:p>
            <a:r>
              <a:rPr lang="en-US" dirty="0"/>
              <a:t>Adapted from the presentation “Codes to Conclusions” by Lindsay Beyer, UC Berkeley D-Lab</a:t>
            </a:r>
          </a:p>
        </p:txBody>
      </p:sp>
    </p:spTree>
    <p:extLst>
      <p:ext uri="{BB962C8B-B14F-4D97-AF65-F5344CB8AC3E}">
        <p14:creationId xmlns:p14="http://schemas.microsoft.com/office/powerpoint/2010/main" val="29532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25C49-1B67-8041-90E3-228A6D342FF2}"/>
              </a:ext>
            </a:extLst>
          </p:cNvPr>
          <p:cNvPicPr>
            <a:picLocks noChangeAspect="1"/>
          </p:cNvPicPr>
          <p:nvPr/>
        </p:nvPicPr>
        <p:blipFill>
          <a:blip r:embed="rId2"/>
          <a:stretch>
            <a:fillRect/>
          </a:stretch>
        </p:blipFill>
        <p:spPr>
          <a:xfrm>
            <a:off x="2018990" y="0"/>
            <a:ext cx="8154019" cy="6611779"/>
          </a:xfrm>
          <a:prstGeom prst="rect">
            <a:avLst/>
          </a:prstGeom>
        </p:spPr>
      </p:pic>
      <p:sp>
        <p:nvSpPr>
          <p:cNvPr id="6" name="TextBox 5">
            <a:extLst>
              <a:ext uri="{FF2B5EF4-FFF2-40B4-BE49-F238E27FC236}">
                <a16:creationId xmlns:a16="http://schemas.microsoft.com/office/drawing/2014/main" id="{58DBBF06-696E-1C4F-AEB4-00780DB19566}"/>
              </a:ext>
            </a:extLst>
          </p:cNvPr>
          <p:cNvSpPr txBox="1"/>
          <p:nvPr/>
        </p:nvSpPr>
        <p:spPr>
          <a:xfrm>
            <a:off x="0" y="6611779"/>
            <a:ext cx="6610121" cy="246221"/>
          </a:xfrm>
          <a:prstGeom prst="rect">
            <a:avLst/>
          </a:prstGeom>
          <a:noFill/>
        </p:spPr>
        <p:txBody>
          <a:bodyPr wrap="square" rtlCol="0">
            <a:spAutoFit/>
          </a:bodyPr>
          <a:lstStyle/>
          <a:p>
            <a:r>
              <a:rPr lang="en-US" sz="1000" dirty="0"/>
              <a:t>From http://</a:t>
            </a:r>
            <a:r>
              <a:rPr lang="en-US" sz="1000" dirty="0" err="1"/>
              <a:t>eorframework.pbworks.com</a:t>
            </a:r>
            <a:r>
              <a:rPr lang="en-US" sz="1000" dirty="0"/>
              <a:t>/w/page/25026153/001%201-2%20Specify%20Focus%20of%20Attention</a:t>
            </a:r>
          </a:p>
        </p:txBody>
      </p:sp>
    </p:spTree>
    <p:extLst>
      <p:ext uri="{BB962C8B-B14F-4D97-AF65-F5344CB8AC3E}">
        <p14:creationId xmlns:p14="http://schemas.microsoft.com/office/powerpoint/2010/main" val="351577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E26652-B17F-2047-B3CC-E1874382FFC4}"/>
              </a:ext>
            </a:extLst>
          </p:cNvPr>
          <p:cNvSpPr txBox="1"/>
          <p:nvPr/>
        </p:nvSpPr>
        <p:spPr>
          <a:xfrm>
            <a:off x="0" y="6611779"/>
            <a:ext cx="7436386" cy="246221"/>
          </a:xfrm>
          <a:prstGeom prst="rect">
            <a:avLst/>
          </a:prstGeom>
          <a:noFill/>
        </p:spPr>
        <p:txBody>
          <a:bodyPr wrap="square" rtlCol="0">
            <a:spAutoFit/>
          </a:bodyPr>
          <a:lstStyle/>
          <a:p>
            <a:r>
              <a:rPr lang="en-US" sz="1000" dirty="0"/>
              <a:t>From https://</a:t>
            </a:r>
            <a:r>
              <a:rPr lang="en-US" sz="1000" dirty="0" err="1"/>
              <a:t>atlasti.com</a:t>
            </a:r>
            <a:r>
              <a:rPr lang="en-US" sz="1000" dirty="0"/>
              <a:t>/analysis-software-qualitative-analysis-software/</a:t>
            </a:r>
          </a:p>
        </p:txBody>
      </p:sp>
      <p:pic>
        <p:nvPicPr>
          <p:cNvPr id="6" name="Picture 5">
            <a:extLst>
              <a:ext uri="{FF2B5EF4-FFF2-40B4-BE49-F238E27FC236}">
                <a16:creationId xmlns:a16="http://schemas.microsoft.com/office/drawing/2014/main" id="{429C4C13-33B6-A444-8033-3C095B5B38AE}"/>
              </a:ext>
            </a:extLst>
          </p:cNvPr>
          <p:cNvPicPr>
            <a:picLocks noChangeAspect="1"/>
          </p:cNvPicPr>
          <p:nvPr/>
        </p:nvPicPr>
        <p:blipFill>
          <a:blip r:embed="rId2"/>
          <a:stretch>
            <a:fillRect/>
          </a:stretch>
        </p:blipFill>
        <p:spPr>
          <a:xfrm>
            <a:off x="1612214" y="363555"/>
            <a:ext cx="8967571" cy="5837073"/>
          </a:xfrm>
          <a:prstGeom prst="rect">
            <a:avLst/>
          </a:prstGeom>
        </p:spPr>
      </p:pic>
    </p:spTree>
    <p:extLst>
      <p:ext uri="{BB962C8B-B14F-4D97-AF65-F5344CB8AC3E}">
        <p14:creationId xmlns:p14="http://schemas.microsoft.com/office/powerpoint/2010/main" val="219774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6B57-42B2-B443-AF19-45C857B2D1F8}"/>
              </a:ext>
            </a:extLst>
          </p:cNvPr>
          <p:cNvSpPr>
            <a:spLocks noGrp="1"/>
          </p:cNvSpPr>
          <p:nvPr>
            <p:ph type="title"/>
          </p:nvPr>
        </p:nvSpPr>
        <p:spPr/>
        <p:txBody>
          <a:bodyPr/>
          <a:lstStyle/>
          <a:p>
            <a:r>
              <a:rPr lang="en-US" dirty="0"/>
              <a:t>Step 3: Code Your Data</a:t>
            </a:r>
          </a:p>
        </p:txBody>
      </p:sp>
      <p:sp>
        <p:nvSpPr>
          <p:cNvPr id="3" name="Content Placeholder 2">
            <a:extLst>
              <a:ext uri="{FF2B5EF4-FFF2-40B4-BE49-F238E27FC236}">
                <a16:creationId xmlns:a16="http://schemas.microsoft.com/office/drawing/2014/main" id="{3962F6CC-64E8-6F41-8B17-2EDF1A9514F4}"/>
              </a:ext>
            </a:extLst>
          </p:cNvPr>
          <p:cNvSpPr>
            <a:spLocks noGrp="1"/>
          </p:cNvSpPr>
          <p:nvPr>
            <p:ph idx="1"/>
          </p:nvPr>
        </p:nvSpPr>
        <p:spPr/>
        <p:txBody>
          <a:bodyPr/>
          <a:lstStyle/>
          <a:p>
            <a:r>
              <a:rPr lang="en-US" dirty="0"/>
              <a:t>Codes can be </a:t>
            </a:r>
            <a:r>
              <a:rPr lang="en-US" b="1" dirty="0"/>
              <a:t>deductive </a:t>
            </a:r>
            <a:r>
              <a:rPr lang="en-US" dirty="0"/>
              <a:t>or </a:t>
            </a:r>
            <a:r>
              <a:rPr lang="en-US" b="1" dirty="0"/>
              <a:t>inductive</a:t>
            </a:r>
            <a:endParaRPr lang="en-US" dirty="0"/>
          </a:p>
          <a:p>
            <a:pPr lvl="1"/>
            <a:r>
              <a:rPr lang="en-US" dirty="0"/>
              <a:t>Deductive codes </a:t>
            </a:r>
            <a:r>
              <a:rPr lang="en-US" i="1" dirty="0"/>
              <a:t>emerge from the literature</a:t>
            </a:r>
            <a:endParaRPr lang="en-US" dirty="0"/>
          </a:p>
          <a:p>
            <a:pPr lvl="1"/>
            <a:r>
              <a:rPr lang="en-US" dirty="0"/>
              <a:t>Inductive codes </a:t>
            </a:r>
            <a:r>
              <a:rPr lang="en-US" i="1" dirty="0"/>
              <a:t>emerge from coding and analysis</a:t>
            </a:r>
            <a:endParaRPr lang="en-US" dirty="0"/>
          </a:p>
        </p:txBody>
      </p:sp>
    </p:spTree>
    <p:extLst>
      <p:ext uri="{BB962C8B-B14F-4D97-AF65-F5344CB8AC3E}">
        <p14:creationId xmlns:p14="http://schemas.microsoft.com/office/powerpoint/2010/main" val="222690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F894-D279-2A4A-B686-883DECC5D7F3}"/>
              </a:ext>
            </a:extLst>
          </p:cNvPr>
          <p:cNvSpPr>
            <a:spLocks noGrp="1"/>
          </p:cNvSpPr>
          <p:nvPr>
            <p:ph type="title"/>
          </p:nvPr>
        </p:nvSpPr>
        <p:spPr/>
        <p:txBody>
          <a:bodyPr/>
          <a:lstStyle/>
          <a:p>
            <a:r>
              <a:rPr lang="en-US" dirty="0"/>
              <a:t>Step 3: Code Your Data</a:t>
            </a:r>
          </a:p>
        </p:txBody>
      </p:sp>
      <p:sp>
        <p:nvSpPr>
          <p:cNvPr id="3" name="Content Placeholder 2">
            <a:extLst>
              <a:ext uri="{FF2B5EF4-FFF2-40B4-BE49-F238E27FC236}">
                <a16:creationId xmlns:a16="http://schemas.microsoft.com/office/drawing/2014/main" id="{36133270-5F7A-3641-A2BA-824587A32B9A}"/>
              </a:ext>
            </a:extLst>
          </p:cNvPr>
          <p:cNvSpPr>
            <a:spLocks noGrp="1"/>
          </p:cNvSpPr>
          <p:nvPr>
            <p:ph idx="1"/>
          </p:nvPr>
        </p:nvSpPr>
        <p:spPr/>
        <p:txBody>
          <a:bodyPr>
            <a:normAutofit/>
          </a:bodyPr>
          <a:lstStyle/>
          <a:p>
            <a:r>
              <a:rPr lang="en-US" dirty="0"/>
              <a:t>Coding is an </a:t>
            </a:r>
            <a:r>
              <a:rPr lang="en-US" b="1" dirty="0"/>
              <a:t>iterative</a:t>
            </a:r>
            <a:r>
              <a:rPr lang="en-US" dirty="0"/>
              <a:t> process</a:t>
            </a:r>
          </a:p>
          <a:p>
            <a:pPr lvl="1"/>
            <a:r>
              <a:rPr lang="en-US" dirty="0"/>
              <a:t>Start with a list of codes and apply them to a portion of your documents (</a:t>
            </a:r>
            <a:r>
              <a:rPr lang="en-US" b="1" dirty="0"/>
              <a:t>open coding</a:t>
            </a:r>
            <a:r>
              <a:rPr lang="en-US" dirty="0"/>
              <a:t>)</a:t>
            </a:r>
          </a:p>
          <a:p>
            <a:pPr lvl="1"/>
            <a:r>
              <a:rPr lang="en-US" dirty="0"/>
              <a:t>As you read further, refine and add codes if you think you’re missing any big ideas or themes</a:t>
            </a:r>
          </a:p>
          <a:p>
            <a:pPr lvl="2"/>
            <a:r>
              <a:rPr lang="en-US" dirty="0"/>
              <a:t>Some codes may be dropped</a:t>
            </a:r>
          </a:p>
          <a:p>
            <a:pPr lvl="2"/>
            <a:r>
              <a:rPr lang="en-US" dirty="0"/>
              <a:t>Some codes may be separated into two, e.g. “religion” -&gt; “Christianity” and “Islam”</a:t>
            </a:r>
          </a:p>
          <a:p>
            <a:pPr lvl="2"/>
            <a:r>
              <a:rPr lang="en-US" dirty="0"/>
              <a:t>Some codes may be consolidated, e.g. “soccer,” “cricket” -&gt; “sports”</a:t>
            </a:r>
          </a:p>
          <a:p>
            <a:pPr lvl="1"/>
            <a:r>
              <a:rPr lang="en-US" b="1" dirty="0"/>
              <a:t>You will often move from </a:t>
            </a:r>
            <a:r>
              <a:rPr lang="en-US" b="1" i="1" dirty="0"/>
              <a:t>descriptive </a:t>
            </a:r>
            <a:r>
              <a:rPr lang="en-US" b="1" dirty="0"/>
              <a:t>to </a:t>
            </a:r>
            <a:r>
              <a:rPr lang="en-US" b="1" i="1" dirty="0"/>
              <a:t>conceptual/theoretical</a:t>
            </a:r>
            <a:r>
              <a:rPr lang="en-US" b="1" dirty="0"/>
              <a:t> codes as you go</a:t>
            </a:r>
          </a:p>
          <a:p>
            <a:pPr lvl="1"/>
            <a:r>
              <a:rPr lang="en-US" dirty="0"/>
              <a:t>Keep track of your codes</a:t>
            </a:r>
          </a:p>
        </p:txBody>
      </p:sp>
    </p:spTree>
    <p:extLst>
      <p:ext uri="{BB962C8B-B14F-4D97-AF65-F5344CB8AC3E}">
        <p14:creationId xmlns:p14="http://schemas.microsoft.com/office/powerpoint/2010/main" val="129864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DB69-E742-044B-A001-CB9F772E3A07}"/>
              </a:ext>
            </a:extLst>
          </p:cNvPr>
          <p:cNvSpPr>
            <a:spLocks noGrp="1"/>
          </p:cNvSpPr>
          <p:nvPr>
            <p:ph type="title"/>
          </p:nvPr>
        </p:nvSpPr>
        <p:spPr/>
        <p:txBody>
          <a:bodyPr/>
          <a:lstStyle/>
          <a:p>
            <a:r>
              <a:rPr lang="en-US" dirty="0"/>
              <a:t>Step 3: Code Your Data</a:t>
            </a:r>
          </a:p>
        </p:txBody>
      </p:sp>
      <p:sp>
        <p:nvSpPr>
          <p:cNvPr id="3" name="Content Placeholder 2">
            <a:extLst>
              <a:ext uri="{FF2B5EF4-FFF2-40B4-BE49-F238E27FC236}">
                <a16:creationId xmlns:a16="http://schemas.microsoft.com/office/drawing/2014/main" id="{156930E4-A99D-D34B-86B1-DE4156398C66}"/>
              </a:ext>
            </a:extLst>
          </p:cNvPr>
          <p:cNvSpPr>
            <a:spLocks noGrp="1"/>
          </p:cNvSpPr>
          <p:nvPr>
            <p:ph idx="1"/>
          </p:nvPr>
        </p:nvSpPr>
        <p:spPr/>
        <p:txBody>
          <a:bodyPr>
            <a:normAutofit/>
          </a:bodyPr>
          <a:lstStyle/>
          <a:p>
            <a:r>
              <a:rPr lang="en-US" dirty="0"/>
              <a:t>Open/initial coding</a:t>
            </a:r>
          </a:p>
          <a:p>
            <a:pPr lvl="1"/>
            <a:r>
              <a:rPr lang="en-US" dirty="0"/>
              <a:t>Compare data against data</a:t>
            </a:r>
          </a:p>
          <a:p>
            <a:pPr lvl="1"/>
            <a:r>
              <a:rPr lang="en-US" dirty="0"/>
              <a:t>Stay close to your data and keep an open mind re: what processes or mechanisms you might see therein</a:t>
            </a:r>
          </a:p>
          <a:p>
            <a:pPr lvl="1"/>
            <a:r>
              <a:rPr lang="en-US" dirty="0"/>
              <a:t>Move quickly but carefully through the data (</a:t>
            </a:r>
            <a:r>
              <a:rPr lang="en-US" dirty="0" err="1"/>
              <a:t>Thornberg</a:t>
            </a:r>
            <a:r>
              <a:rPr lang="en-US" dirty="0"/>
              <a:t> and Charmaz 2014)</a:t>
            </a:r>
          </a:p>
          <a:p>
            <a:pPr lvl="1"/>
            <a:r>
              <a:rPr lang="en-US" dirty="0"/>
              <a:t>Feel free to describe what you see happening using many different phrasings to describe the same process—it will become clear which phrasing is the most analytically appropriate the more time you spend with the data</a:t>
            </a:r>
          </a:p>
          <a:p>
            <a:pPr lvl="1"/>
            <a:endParaRPr lang="en-US" dirty="0"/>
          </a:p>
          <a:p>
            <a:pPr lvl="1"/>
            <a:endParaRPr lang="en-US" dirty="0"/>
          </a:p>
        </p:txBody>
      </p:sp>
    </p:spTree>
    <p:extLst>
      <p:ext uri="{BB962C8B-B14F-4D97-AF65-F5344CB8AC3E}">
        <p14:creationId xmlns:p14="http://schemas.microsoft.com/office/powerpoint/2010/main" val="155648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E997-B995-0548-9BBB-C129923A9A50}"/>
              </a:ext>
            </a:extLst>
          </p:cNvPr>
          <p:cNvSpPr>
            <a:spLocks noGrp="1"/>
          </p:cNvSpPr>
          <p:nvPr>
            <p:ph type="title"/>
          </p:nvPr>
        </p:nvSpPr>
        <p:spPr/>
        <p:txBody>
          <a:bodyPr/>
          <a:lstStyle/>
          <a:p>
            <a:r>
              <a:rPr lang="en-US" dirty="0"/>
              <a:t>Step 3: Code Your Data</a:t>
            </a:r>
          </a:p>
        </p:txBody>
      </p:sp>
      <p:sp>
        <p:nvSpPr>
          <p:cNvPr id="3" name="Content Placeholder 2">
            <a:extLst>
              <a:ext uri="{FF2B5EF4-FFF2-40B4-BE49-F238E27FC236}">
                <a16:creationId xmlns:a16="http://schemas.microsoft.com/office/drawing/2014/main" id="{DF47DA48-6F5A-1846-A3AA-B366512985F4}"/>
              </a:ext>
            </a:extLst>
          </p:cNvPr>
          <p:cNvSpPr>
            <a:spLocks noGrp="1"/>
          </p:cNvSpPr>
          <p:nvPr>
            <p:ph idx="1"/>
          </p:nvPr>
        </p:nvSpPr>
        <p:spPr>
          <a:xfrm>
            <a:off x="838200" y="1825625"/>
            <a:ext cx="10515600" cy="4760232"/>
          </a:xfrm>
        </p:spPr>
        <p:txBody>
          <a:bodyPr>
            <a:normAutofit/>
          </a:bodyPr>
          <a:lstStyle/>
          <a:p>
            <a:r>
              <a:rPr lang="en-US" dirty="0"/>
              <a:t>Questions to ask during open coding (</a:t>
            </a:r>
            <a:r>
              <a:rPr lang="en-US" dirty="0" err="1"/>
              <a:t>Thornberg</a:t>
            </a:r>
            <a:r>
              <a:rPr lang="en-US" dirty="0"/>
              <a:t> and Charmaz 2014):</a:t>
            </a:r>
          </a:p>
          <a:p>
            <a:pPr lvl="1"/>
            <a:r>
              <a:rPr lang="en-US" sz="2200" dirty="0"/>
              <a:t>What is this data a study of?</a:t>
            </a:r>
          </a:p>
          <a:p>
            <a:pPr lvl="1"/>
            <a:r>
              <a:rPr lang="en-US" sz="2200" dirty="0"/>
              <a:t>What category does this incident indicate?</a:t>
            </a:r>
          </a:p>
          <a:p>
            <a:pPr lvl="1"/>
            <a:r>
              <a:rPr lang="en-US" sz="2200" dirty="0"/>
              <a:t>What is actually happening in the data?</a:t>
            </a:r>
          </a:p>
          <a:p>
            <a:pPr lvl="1"/>
            <a:r>
              <a:rPr lang="en-US" sz="2200" dirty="0"/>
              <a:t>What is the participant's main concern? </a:t>
            </a:r>
          </a:p>
          <a:p>
            <a:pPr lvl="1"/>
            <a:r>
              <a:rPr lang="en-US" sz="2200" dirty="0"/>
              <a:t>What do the actions and statements in the data take for granted?</a:t>
            </a:r>
          </a:p>
          <a:p>
            <a:pPr lvl="1"/>
            <a:r>
              <a:rPr lang="en-US" sz="2200" dirty="0"/>
              <a:t>What process(</a:t>
            </a:r>
            <a:r>
              <a:rPr lang="en-US" sz="2200" dirty="0" err="1"/>
              <a:t>es</a:t>
            </a:r>
            <a:r>
              <a:rPr lang="en-US" sz="2200" dirty="0"/>
              <a:t>) is at issue here? How can I define it?</a:t>
            </a:r>
          </a:p>
          <a:p>
            <a:pPr lvl="1"/>
            <a:r>
              <a:rPr lang="en-US" sz="2200" dirty="0"/>
              <a:t>How does this process develop? </a:t>
            </a:r>
          </a:p>
          <a:p>
            <a:pPr lvl="1"/>
            <a:r>
              <a:rPr lang="en-US" sz="2200" dirty="0"/>
              <a:t>How does the research participant(s) act and profess to think and feel while involved in this process? </a:t>
            </a:r>
          </a:p>
          <a:p>
            <a:pPr lvl="1"/>
            <a:r>
              <a:rPr lang="en-US" sz="2200" dirty="0"/>
              <a:t>What might his or her observed behavior indicate?</a:t>
            </a:r>
          </a:p>
          <a:p>
            <a:pPr lvl="1"/>
            <a:r>
              <a:rPr lang="en-US" sz="2200" dirty="0"/>
              <a:t>When, why, and how does the process change and what are its consequences?</a:t>
            </a:r>
          </a:p>
          <a:p>
            <a:pPr lvl="1"/>
            <a:endParaRPr lang="en-US" sz="1800" dirty="0"/>
          </a:p>
        </p:txBody>
      </p:sp>
    </p:spTree>
    <p:extLst>
      <p:ext uri="{BB962C8B-B14F-4D97-AF65-F5344CB8AC3E}">
        <p14:creationId xmlns:p14="http://schemas.microsoft.com/office/powerpoint/2010/main" val="295270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9048A9-F571-894B-A612-CCF74D8452AC}"/>
              </a:ext>
            </a:extLst>
          </p:cNvPr>
          <p:cNvPicPr>
            <a:picLocks noChangeAspect="1"/>
          </p:cNvPicPr>
          <p:nvPr/>
        </p:nvPicPr>
        <p:blipFill>
          <a:blip r:embed="rId2"/>
          <a:stretch>
            <a:fillRect/>
          </a:stretch>
        </p:blipFill>
        <p:spPr>
          <a:xfrm>
            <a:off x="2092978" y="0"/>
            <a:ext cx="8006043" cy="6858000"/>
          </a:xfrm>
          <a:prstGeom prst="rect">
            <a:avLst/>
          </a:prstGeom>
        </p:spPr>
      </p:pic>
      <p:sp>
        <p:nvSpPr>
          <p:cNvPr id="6" name="TextBox 5">
            <a:extLst>
              <a:ext uri="{FF2B5EF4-FFF2-40B4-BE49-F238E27FC236}">
                <a16:creationId xmlns:a16="http://schemas.microsoft.com/office/drawing/2014/main" id="{9887B0E4-6030-C041-BE48-40E262E258B5}"/>
              </a:ext>
            </a:extLst>
          </p:cNvPr>
          <p:cNvSpPr txBox="1"/>
          <p:nvPr/>
        </p:nvSpPr>
        <p:spPr>
          <a:xfrm>
            <a:off x="10243457" y="6183086"/>
            <a:ext cx="1948543" cy="646331"/>
          </a:xfrm>
          <a:prstGeom prst="rect">
            <a:avLst/>
          </a:prstGeom>
          <a:noFill/>
        </p:spPr>
        <p:txBody>
          <a:bodyPr wrap="square" rtlCol="0">
            <a:spAutoFit/>
          </a:bodyPr>
          <a:lstStyle/>
          <a:p>
            <a:r>
              <a:rPr lang="en-US" dirty="0"/>
              <a:t>(</a:t>
            </a:r>
            <a:r>
              <a:rPr lang="en-US" dirty="0" err="1"/>
              <a:t>Thornberg</a:t>
            </a:r>
            <a:r>
              <a:rPr lang="en-US" dirty="0"/>
              <a:t> and Charmaz 2014)</a:t>
            </a:r>
          </a:p>
        </p:txBody>
      </p:sp>
    </p:spTree>
    <p:extLst>
      <p:ext uri="{BB962C8B-B14F-4D97-AF65-F5344CB8AC3E}">
        <p14:creationId xmlns:p14="http://schemas.microsoft.com/office/powerpoint/2010/main" val="347305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56C9-B73F-694F-839F-3731CBA730EF}"/>
              </a:ext>
            </a:extLst>
          </p:cNvPr>
          <p:cNvSpPr>
            <a:spLocks noGrp="1"/>
          </p:cNvSpPr>
          <p:nvPr>
            <p:ph type="title"/>
          </p:nvPr>
        </p:nvSpPr>
        <p:spPr/>
        <p:txBody>
          <a:bodyPr/>
          <a:lstStyle/>
          <a:p>
            <a:r>
              <a:rPr lang="en-US" dirty="0"/>
              <a:t>Step 3: Code Your Data</a:t>
            </a:r>
          </a:p>
        </p:txBody>
      </p:sp>
      <p:sp>
        <p:nvSpPr>
          <p:cNvPr id="3" name="Content Placeholder 2">
            <a:extLst>
              <a:ext uri="{FF2B5EF4-FFF2-40B4-BE49-F238E27FC236}">
                <a16:creationId xmlns:a16="http://schemas.microsoft.com/office/drawing/2014/main" id="{BF600A6B-3AA3-C949-ADE1-89266CB1E413}"/>
              </a:ext>
            </a:extLst>
          </p:cNvPr>
          <p:cNvSpPr>
            <a:spLocks noGrp="1"/>
          </p:cNvSpPr>
          <p:nvPr>
            <p:ph idx="1"/>
          </p:nvPr>
        </p:nvSpPr>
        <p:spPr/>
        <p:txBody>
          <a:bodyPr/>
          <a:lstStyle/>
          <a:p>
            <a:r>
              <a:rPr lang="en-US" dirty="0"/>
              <a:t>Focused/selective coding</a:t>
            </a:r>
          </a:p>
          <a:p>
            <a:pPr lvl="1"/>
            <a:r>
              <a:rPr lang="en-US" dirty="0"/>
              <a:t>By engaging with your data, you will discover </a:t>
            </a:r>
            <a:r>
              <a:rPr lang="en-US" b="1" dirty="0"/>
              <a:t>the most frequent or significant initial codes</a:t>
            </a:r>
            <a:r>
              <a:rPr lang="en-US" dirty="0"/>
              <a:t> that make the most analytical sense</a:t>
            </a:r>
          </a:p>
          <a:p>
            <a:pPr lvl="1"/>
            <a:r>
              <a:rPr lang="en-US" dirty="0"/>
              <a:t>These codes, your </a:t>
            </a:r>
            <a:r>
              <a:rPr lang="en-US" b="1" i="1" dirty="0"/>
              <a:t>focused codes</a:t>
            </a:r>
            <a:r>
              <a:rPr lang="en-US" dirty="0"/>
              <a:t>, will </a:t>
            </a:r>
            <a:r>
              <a:rPr lang="en-US"/>
              <a:t>be used </a:t>
            </a:r>
            <a:r>
              <a:rPr lang="en-US" dirty="0"/>
              <a:t>to sift through large amounts of data</a:t>
            </a:r>
          </a:p>
          <a:p>
            <a:pPr lvl="1"/>
            <a:r>
              <a:rPr lang="en-US" dirty="0"/>
              <a:t>More directed, selective and conceptual than initial codes</a:t>
            </a:r>
          </a:p>
          <a:p>
            <a:pPr lvl="1"/>
            <a:endParaRPr lang="en-US" dirty="0"/>
          </a:p>
        </p:txBody>
      </p:sp>
    </p:spTree>
    <p:extLst>
      <p:ext uri="{BB962C8B-B14F-4D97-AF65-F5344CB8AC3E}">
        <p14:creationId xmlns:p14="http://schemas.microsoft.com/office/powerpoint/2010/main" val="1353560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B0FB-8993-0544-9A50-CB3A92C8D45C}"/>
              </a:ext>
            </a:extLst>
          </p:cNvPr>
          <p:cNvSpPr>
            <a:spLocks noGrp="1"/>
          </p:cNvSpPr>
          <p:nvPr>
            <p:ph type="title"/>
          </p:nvPr>
        </p:nvSpPr>
        <p:spPr/>
        <p:txBody>
          <a:bodyPr/>
          <a:lstStyle/>
          <a:p>
            <a:r>
              <a:rPr lang="en-US" dirty="0"/>
              <a:t>Step 3: Code Your Data</a:t>
            </a:r>
          </a:p>
        </p:txBody>
      </p:sp>
      <p:pic>
        <p:nvPicPr>
          <p:cNvPr id="5" name="Content Placeholder 4">
            <a:extLst>
              <a:ext uri="{FF2B5EF4-FFF2-40B4-BE49-F238E27FC236}">
                <a16:creationId xmlns:a16="http://schemas.microsoft.com/office/drawing/2014/main" id="{B5CF6B0F-CA03-5F43-8925-B6FC68E312F3}"/>
              </a:ext>
            </a:extLst>
          </p:cNvPr>
          <p:cNvPicPr>
            <a:picLocks noGrp="1" noChangeAspect="1"/>
          </p:cNvPicPr>
          <p:nvPr>
            <p:ph idx="1"/>
          </p:nvPr>
        </p:nvPicPr>
        <p:blipFill>
          <a:blip r:embed="rId2"/>
          <a:stretch>
            <a:fillRect/>
          </a:stretch>
        </p:blipFill>
        <p:spPr>
          <a:xfrm>
            <a:off x="1756266" y="1825625"/>
            <a:ext cx="8679468" cy="4351338"/>
          </a:xfrm>
        </p:spPr>
      </p:pic>
      <p:sp>
        <p:nvSpPr>
          <p:cNvPr id="6" name="TextBox 5">
            <a:extLst>
              <a:ext uri="{FF2B5EF4-FFF2-40B4-BE49-F238E27FC236}">
                <a16:creationId xmlns:a16="http://schemas.microsoft.com/office/drawing/2014/main" id="{5209DBD4-B30B-AA4F-9D11-2B612D312DD0}"/>
              </a:ext>
            </a:extLst>
          </p:cNvPr>
          <p:cNvSpPr txBox="1"/>
          <p:nvPr/>
        </p:nvSpPr>
        <p:spPr>
          <a:xfrm>
            <a:off x="1756266" y="6349546"/>
            <a:ext cx="5845628" cy="369332"/>
          </a:xfrm>
          <a:prstGeom prst="rect">
            <a:avLst/>
          </a:prstGeom>
          <a:noFill/>
        </p:spPr>
        <p:txBody>
          <a:bodyPr wrap="square" rtlCol="0">
            <a:spAutoFit/>
          </a:bodyPr>
          <a:lstStyle/>
          <a:p>
            <a:r>
              <a:rPr lang="en-US" dirty="0"/>
              <a:t>(</a:t>
            </a:r>
            <a:r>
              <a:rPr lang="en-US" dirty="0" err="1"/>
              <a:t>Thornberg</a:t>
            </a:r>
            <a:r>
              <a:rPr lang="en-US" dirty="0"/>
              <a:t> and Charmaz 2014)</a:t>
            </a:r>
          </a:p>
        </p:txBody>
      </p:sp>
    </p:spTree>
    <p:extLst>
      <p:ext uri="{BB962C8B-B14F-4D97-AF65-F5344CB8AC3E}">
        <p14:creationId xmlns:p14="http://schemas.microsoft.com/office/powerpoint/2010/main" val="59695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FE7D-D419-1541-9581-51E52B6AE4C3}"/>
              </a:ext>
            </a:extLst>
          </p:cNvPr>
          <p:cNvSpPr>
            <a:spLocks noGrp="1"/>
          </p:cNvSpPr>
          <p:nvPr>
            <p:ph type="title"/>
          </p:nvPr>
        </p:nvSpPr>
        <p:spPr/>
        <p:txBody>
          <a:bodyPr/>
          <a:lstStyle/>
          <a:p>
            <a:r>
              <a:rPr lang="en-US" dirty="0"/>
              <a:t>Step 3: Code Your Data</a:t>
            </a:r>
          </a:p>
        </p:txBody>
      </p:sp>
      <p:sp>
        <p:nvSpPr>
          <p:cNvPr id="3" name="Content Placeholder 2">
            <a:extLst>
              <a:ext uri="{FF2B5EF4-FFF2-40B4-BE49-F238E27FC236}">
                <a16:creationId xmlns:a16="http://schemas.microsoft.com/office/drawing/2014/main" id="{F094F396-16CB-9A4D-B056-A872FD472988}"/>
              </a:ext>
            </a:extLst>
          </p:cNvPr>
          <p:cNvSpPr>
            <a:spLocks noGrp="1"/>
          </p:cNvSpPr>
          <p:nvPr>
            <p:ph idx="1"/>
          </p:nvPr>
        </p:nvSpPr>
        <p:spPr/>
        <p:txBody>
          <a:bodyPr/>
          <a:lstStyle/>
          <a:p>
            <a:r>
              <a:rPr lang="en-US" dirty="0"/>
              <a:t>Categories</a:t>
            </a:r>
          </a:p>
          <a:p>
            <a:pPr lvl="1"/>
            <a:r>
              <a:rPr lang="en-US" dirty="0"/>
              <a:t>As you conduct your focused coding, codes will emerge that best capture what you see in the data </a:t>
            </a:r>
          </a:p>
          <a:p>
            <a:pPr lvl="1"/>
            <a:r>
              <a:rPr lang="en-US" dirty="0"/>
              <a:t>You can raise these codes up to </a:t>
            </a:r>
            <a:r>
              <a:rPr lang="en-US" b="1" dirty="0"/>
              <a:t>conceptual </a:t>
            </a:r>
            <a:r>
              <a:rPr lang="en-US" b="1" i="1" dirty="0"/>
              <a:t>categories</a:t>
            </a:r>
            <a:r>
              <a:rPr lang="en-US" dirty="0"/>
              <a:t>: give them conceptual definitions and assess their relationship to each other [this is the </a:t>
            </a:r>
            <a:r>
              <a:rPr lang="en-US" i="1" dirty="0"/>
              <a:t>theory</a:t>
            </a:r>
            <a:r>
              <a:rPr lang="en-US" dirty="0"/>
              <a:t> emerging from your data-</a:t>
            </a:r>
            <a:r>
              <a:rPr lang="en-US" i="1" dirty="0"/>
              <a:t>grounded</a:t>
            </a:r>
            <a:r>
              <a:rPr lang="en-US" dirty="0"/>
              <a:t> observations]</a:t>
            </a:r>
          </a:p>
          <a:p>
            <a:pPr lvl="1"/>
            <a:r>
              <a:rPr lang="en-US" dirty="0"/>
              <a:t>These categories can also be thought of as </a:t>
            </a:r>
            <a:r>
              <a:rPr lang="en-US" b="1" dirty="0"/>
              <a:t>theoretical codes</a:t>
            </a:r>
            <a:endParaRPr lang="en-US" dirty="0"/>
          </a:p>
        </p:txBody>
      </p:sp>
    </p:spTree>
    <p:extLst>
      <p:ext uri="{BB962C8B-B14F-4D97-AF65-F5344CB8AC3E}">
        <p14:creationId xmlns:p14="http://schemas.microsoft.com/office/powerpoint/2010/main" val="165919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58A8-BB81-D04F-A618-1105AB9D8A78}"/>
              </a:ext>
            </a:extLst>
          </p:cNvPr>
          <p:cNvSpPr>
            <a:spLocks noGrp="1"/>
          </p:cNvSpPr>
          <p:nvPr>
            <p:ph type="title"/>
          </p:nvPr>
        </p:nvSpPr>
        <p:spPr/>
        <p:txBody>
          <a:bodyPr/>
          <a:lstStyle/>
          <a:p>
            <a:r>
              <a:rPr lang="en-US" dirty="0"/>
              <a:t>What is “Qualitative Data Analysis”?</a:t>
            </a:r>
          </a:p>
        </p:txBody>
      </p:sp>
      <p:sp>
        <p:nvSpPr>
          <p:cNvPr id="3" name="Content Placeholder 2">
            <a:extLst>
              <a:ext uri="{FF2B5EF4-FFF2-40B4-BE49-F238E27FC236}">
                <a16:creationId xmlns:a16="http://schemas.microsoft.com/office/drawing/2014/main" id="{A87FAE0B-4A62-AE44-A2F0-5E367C673F8D}"/>
              </a:ext>
            </a:extLst>
          </p:cNvPr>
          <p:cNvSpPr>
            <a:spLocks noGrp="1"/>
          </p:cNvSpPr>
          <p:nvPr>
            <p:ph idx="1"/>
          </p:nvPr>
        </p:nvSpPr>
        <p:spPr/>
        <p:txBody>
          <a:bodyPr>
            <a:normAutofit/>
          </a:bodyPr>
          <a:lstStyle/>
          <a:p>
            <a:pPr marL="0" indent="0">
              <a:buNone/>
            </a:pPr>
            <a:r>
              <a:rPr lang="en-US" dirty="0"/>
              <a:t>“Qualitative data analysis is the </a:t>
            </a:r>
            <a:r>
              <a:rPr lang="en-US" i="1" dirty="0"/>
              <a:t>classification</a:t>
            </a:r>
            <a:r>
              <a:rPr lang="en-US" dirty="0"/>
              <a:t> and </a:t>
            </a:r>
            <a:r>
              <a:rPr lang="en-US" i="1" dirty="0"/>
              <a:t>interpretation</a:t>
            </a:r>
            <a:r>
              <a:rPr lang="en-US" dirty="0"/>
              <a:t> of [textual] material to make statements about [….] structures of </a:t>
            </a:r>
            <a:r>
              <a:rPr lang="en-US" b="1" dirty="0"/>
              <a:t>meaning-making</a:t>
            </a:r>
            <a:r>
              <a:rPr lang="en-US" dirty="0"/>
              <a:t> in the material” (Flick 2014)</a:t>
            </a:r>
          </a:p>
        </p:txBody>
      </p:sp>
    </p:spTree>
    <p:extLst>
      <p:ext uri="{BB962C8B-B14F-4D97-AF65-F5344CB8AC3E}">
        <p14:creationId xmlns:p14="http://schemas.microsoft.com/office/powerpoint/2010/main" val="400175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9E51-E63B-5046-8993-8C89D8E66BC6}"/>
              </a:ext>
            </a:extLst>
          </p:cNvPr>
          <p:cNvSpPr>
            <a:spLocks noGrp="1"/>
          </p:cNvSpPr>
          <p:nvPr>
            <p:ph type="title"/>
          </p:nvPr>
        </p:nvSpPr>
        <p:spPr/>
        <p:txBody>
          <a:bodyPr/>
          <a:lstStyle/>
          <a:p>
            <a:r>
              <a:rPr lang="en-US" dirty="0"/>
              <a:t>Step 3: Code Your Data</a:t>
            </a:r>
          </a:p>
        </p:txBody>
      </p:sp>
      <p:sp>
        <p:nvSpPr>
          <p:cNvPr id="3" name="Content Placeholder 2">
            <a:extLst>
              <a:ext uri="{FF2B5EF4-FFF2-40B4-BE49-F238E27FC236}">
                <a16:creationId xmlns:a16="http://schemas.microsoft.com/office/drawing/2014/main" id="{BB4A185A-6931-124A-91D7-7ECE69A3DBBE}"/>
              </a:ext>
            </a:extLst>
          </p:cNvPr>
          <p:cNvSpPr>
            <a:spLocks noGrp="1"/>
          </p:cNvSpPr>
          <p:nvPr>
            <p:ph idx="1"/>
          </p:nvPr>
        </p:nvSpPr>
        <p:spPr>
          <a:xfrm>
            <a:off x="838200" y="1825625"/>
            <a:ext cx="10515600" cy="4357461"/>
          </a:xfrm>
        </p:spPr>
        <p:txBody>
          <a:bodyPr/>
          <a:lstStyle/>
          <a:p>
            <a:r>
              <a:rPr lang="en-US" dirty="0"/>
              <a:t>Generating and refining categories – constant comparative method:</a:t>
            </a:r>
          </a:p>
          <a:p>
            <a:pPr lvl="1"/>
            <a:r>
              <a:rPr lang="en-US" sz="2200" dirty="0"/>
              <a:t>comparing and grouping codes, and comparing codes with emerging categories</a:t>
            </a:r>
          </a:p>
          <a:p>
            <a:pPr lvl="1"/>
            <a:r>
              <a:rPr lang="en-US" sz="2200" dirty="0"/>
              <a:t>comparing different incidents (e.g. social situations, actions, social processes, or interaction patterns)</a:t>
            </a:r>
          </a:p>
          <a:p>
            <a:pPr lvl="1"/>
            <a:r>
              <a:rPr lang="en-US" sz="2200" dirty="0"/>
              <a:t>comparing data from the same or similar phenomenon, action or process in different situations and contexts</a:t>
            </a:r>
          </a:p>
          <a:p>
            <a:pPr lvl="1"/>
            <a:r>
              <a:rPr lang="en-US" sz="2200" dirty="0"/>
              <a:t>comparing different people (their beliefs, situations, actions, accounts or experiences) </a:t>
            </a:r>
          </a:p>
          <a:p>
            <a:pPr lvl="1"/>
            <a:r>
              <a:rPr lang="en-US" sz="2200" dirty="0"/>
              <a:t>comparing data from the same individuals at different points in time</a:t>
            </a:r>
          </a:p>
          <a:p>
            <a:pPr lvl="1"/>
            <a:r>
              <a:rPr lang="en-US" sz="2200" dirty="0"/>
              <a:t>comparing specific data with the criteria for the category</a:t>
            </a:r>
          </a:p>
          <a:p>
            <a:pPr lvl="1"/>
            <a:r>
              <a:rPr lang="en-US" sz="2200" dirty="0"/>
              <a:t>comparing categories in the analysis with other categories </a:t>
            </a:r>
          </a:p>
          <a:p>
            <a:pPr lvl="1"/>
            <a:endParaRPr lang="en-US" sz="2200" dirty="0"/>
          </a:p>
          <a:p>
            <a:pPr lvl="1"/>
            <a:endParaRPr lang="en-US" dirty="0"/>
          </a:p>
        </p:txBody>
      </p:sp>
    </p:spTree>
    <p:extLst>
      <p:ext uri="{BB962C8B-B14F-4D97-AF65-F5344CB8AC3E}">
        <p14:creationId xmlns:p14="http://schemas.microsoft.com/office/powerpoint/2010/main" val="333996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144F-6AC8-394B-B5A0-0200536515BD}"/>
              </a:ext>
            </a:extLst>
          </p:cNvPr>
          <p:cNvSpPr>
            <a:spLocks noGrp="1"/>
          </p:cNvSpPr>
          <p:nvPr>
            <p:ph type="title"/>
          </p:nvPr>
        </p:nvSpPr>
        <p:spPr/>
        <p:txBody>
          <a:bodyPr/>
          <a:lstStyle/>
          <a:p>
            <a:r>
              <a:rPr lang="en-US" dirty="0"/>
              <a:t>Step 4: Analyze Your Data</a:t>
            </a:r>
          </a:p>
        </p:txBody>
      </p:sp>
      <p:sp>
        <p:nvSpPr>
          <p:cNvPr id="3" name="Content Placeholder 2">
            <a:extLst>
              <a:ext uri="{FF2B5EF4-FFF2-40B4-BE49-F238E27FC236}">
                <a16:creationId xmlns:a16="http://schemas.microsoft.com/office/drawing/2014/main" id="{79F9DD03-A071-E643-83C3-22D7B7B50457}"/>
              </a:ext>
            </a:extLst>
          </p:cNvPr>
          <p:cNvSpPr>
            <a:spLocks noGrp="1"/>
          </p:cNvSpPr>
          <p:nvPr>
            <p:ph idx="1"/>
          </p:nvPr>
        </p:nvSpPr>
        <p:spPr/>
        <p:txBody>
          <a:bodyPr/>
          <a:lstStyle/>
          <a:p>
            <a:pPr marL="0" indent="0">
              <a:buNone/>
            </a:pPr>
            <a:r>
              <a:rPr lang="en-US" dirty="0"/>
              <a:t>What is </a:t>
            </a:r>
            <a:r>
              <a:rPr lang="en-US" b="1" dirty="0"/>
              <a:t>“analysis”</a:t>
            </a:r>
            <a:r>
              <a:rPr lang="en-US" dirty="0"/>
              <a:t>?</a:t>
            </a:r>
          </a:p>
          <a:p>
            <a:r>
              <a:rPr lang="en-US" dirty="0"/>
              <a:t>Analyzing means interpreting, synthesizing, and looking for patterns in data in order to draw a conclusion</a:t>
            </a:r>
          </a:p>
          <a:p>
            <a:r>
              <a:rPr lang="en-US" dirty="0"/>
              <a:t>Which aspects of your data will best answer your research question?</a:t>
            </a:r>
          </a:p>
          <a:p>
            <a:pPr lvl="1"/>
            <a:r>
              <a:rPr lang="en-US" dirty="0"/>
              <a:t>You will </a:t>
            </a:r>
            <a:r>
              <a:rPr lang="en-US" i="1" dirty="0"/>
              <a:t>never </a:t>
            </a:r>
            <a:r>
              <a:rPr lang="en-US" dirty="0"/>
              <a:t>use all of your data</a:t>
            </a:r>
          </a:p>
          <a:p>
            <a:pPr lvl="1"/>
            <a:r>
              <a:rPr lang="en-US" dirty="0"/>
              <a:t>Identify which units of analysis, codes, and comparisons or relationships are most important in an </a:t>
            </a:r>
            <a:r>
              <a:rPr lang="en-US" b="1" i="1" dirty="0"/>
              <a:t>analysis plan</a:t>
            </a:r>
          </a:p>
        </p:txBody>
      </p:sp>
    </p:spTree>
    <p:extLst>
      <p:ext uri="{BB962C8B-B14F-4D97-AF65-F5344CB8AC3E}">
        <p14:creationId xmlns:p14="http://schemas.microsoft.com/office/powerpoint/2010/main" val="295772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BAA695-BA72-744D-944F-60597ECFB39F}"/>
              </a:ext>
            </a:extLst>
          </p:cNvPr>
          <p:cNvPicPr>
            <a:picLocks noChangeAspect="1"/>
          </p:cNvPicPr>
          <p:nvPr/>
        </p:nvPicPr>
        <p:blipFill>
          <a:blip r:embed="rId2"/>
          <a:stretch>
            <a:fillRect/>
          </a:stretch>
        </p:blipFill>
        <p:spPr>
          <a:xfrm>
            <a:off x="0" y="12502"/>
            <a:ext cx="12192000" cy="6832995"/>
          </a:xfrm>
          <a:prstGeom prst="rect">
            <a:avLst/>
          </a:prstGeom>
        </p:spPr>
      </p:pic>
    </p:spTree>
    <p:extLst>
      <p:ext uri="{BB962C8B-B14F-4D97-AF65-F5344CB8AC3E}">
        <p14:creationId xmlns:p14="http://schemas.microsoft.com/office/powerpoint/2010/main" val="3773901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5351-5F84-9649-A2F8-045640271558}"/>
              </a:ext>
            </a:extLst>
          </p:cNvPr>
          <p:cNvSpPr>
            <a:spLocks noGrp="1"/>
          </p:cNvSpPr>
          <p:nvPr>
            <p:ph type="title"/>
          </p:nvPr>
        </p:nvSpPr>
        <p:spPr/>
        <p:txBody>
          <a:bodyPr/>
          <a:lstStyle/>
          <a:p>
            <a:r>
              <a:rPr lang="en-US" dirty="0"/>
              <a:t>Step 4: Analyze Your Data</a:t>
            </a:r>
          </a:p>
        </p:txBody>
      </p:sp>
      <p:sp>
        <p:nvSpPr>
          <p:cNvPr id="3" name="Content Placeholder 2">
            <a:extLst>
              <a:ext uri="{FF2B5EF4-FFF2-40B4-BE49-F238E27FC236}">
                <a16:creationId xmlns:a16="http://schemas.microsoft.com/office/drawing/2014/main" id="{D77664ED-BBC3-D24A-A059-2911DFDB6B71}"/>
              </a:ext>
            </a:extLst>
          </p:cNvPr>
          <p:cNvSpPr>
            <a:spLocks noGrp="1"/>
          </p:cNvSpPr>
          <p:nvPr>
            <p:ph idx="1"/>
          </p:nvPr>
        </p:nvSpPr>
        <p:spPr/>
        <p:txBody>
          <a:bodyPr/>
          <a:lstStyle/>
          <a:p>
            <a:r>
              <a:rPr lang="en-US" dirty="0"/>
              <a:t>What is your </a:t>
            </a:r>
            <a:r>
              <a:rPr lang="en-US" b="1" dirty="0"/>
              <a:t>unit of analysis</a:t>
            </a:r>
            <a:r>
              <a:rPr lang="en-US" dirty="0"/>
              <a:t>?</a:t>
            </a:r>
          </a:p>
          <a:p>
            <a:pPr lvl="1"/>
            <a:r>
              <a:rPr lang="en-US" dirty="0"/>
              <a:t>Documents</a:t>
            </a:r>
          </a:p>
          <a:p>
            <a:pPr lvl="1"/>
            <a:r>
              <a:rPr lang="en-US" dirty="0"/>
              <a:t>Individuals</a:t>
            </a:r>
          </a:p>
          <a:p>
            <a:pPr lvl="2"/>
            <a:r>
              <a:rPr lang="en-US" dirty="0"/>
              <a:t>Includes attributes like age, race, gender, job, attitudes and beliefs</a:t>
            </a:r>
          </a:p>
          <a:p>
            <a:pPr lvl="1"/>
            <a:r>
              <a:rPr lang="en-US" dirty="0"/>
              <a:t>Organizations</a:t>
            </a:r>
          </a:p>
          <a:p>
            <a:pPr lvl="1"/>
            <a:r>
              <a:rPr lang="en-US" dirty="0"/>
              <a:t>Locations</a:t>
            </a:r>
          </a:p>
          <a:p>
            <a:pPr lvl="1"/>
            <a:r>
              <a:rPr lang="en-US" dirty="0"/>
              <a:t>Time Periods</a:t>
            </a:r>
          </a:p>
          <a:p>
            <a:pPr lvl="1"/>
            <a:r>
              <a:rPr lang="en-US" dirty="0"/>
              <a:t>“Cases”</a:t>
            </a:r>
          </a:p>
        </p:txBody>
      </p:sp>
    </p:spTree>
    <p:extLst>
      <p:ext uri="{BB962C8B-B14F-4D97-AF65-F5344CB8AC3E}">
        <p14:creationId xmlns:p14="http://schemas.microsoft.com/office/powerpoint/2010/main" val="3953576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15A2-8542-5A46-BB8A-918B7D59CF2E}"/>
              </a:ext>
            </a:extLst>
          </p:cNvPr>
          <p:cNvSpPr>
            <a:spLocks noGrp="1"/>
          </p:cNvSpPr>
          <p:nvPr>
            <p:ph type="title"/>
          </p:nvPr>
        </p:nvSpPr>
        <p:spPr/>
        <p:txBody>
          <a:bodyPr/>
          <a:lstStyle/>
          <a:p>
            <a:r>
              <a:rPr lang="en-US" dirty="0"/>
              <a:t>Step 4: Analyze Your Data</a:t>
            </a:r>
          </a:p>
        </p:txBody>
      </p:sp>
      <p:sp>
        <p:nvSpPr>
          <p:cNvPr id="3" name="Content Placeholder 2">
            <a:extLst>
              <a:ext uri="{FF2B5EF4-FFF2-40B4-BE49-F238E27FC236}">
                <a16:creationId xmlns:a16="http://schemas.microsoft.com/office/drawing/2014/main" id="{95B24CC0-BF71-2648-B674-51AFF5A71EDA}"/>
              </a:ext>
            </a:extLst>
          </p:cNvPr>
          <p:cNvSpPr>
            <a:spLocks noGrp="1"/>
          </p:cNvSpPr>
          <p:nvPr>
            <p:ph idx="1"/>
          </p:nvPr>
        </p:nvSpPr>
        <p:spPr/>
        <p:txBody>
          <a:bodyPr/>
          <a:lstStyle/>
          <a:p>
            <a:r>
              <a:rPr lang="en-US" dirty="0"/>
              <a:t>You may have “sub-units”: relevant groupings of data that facilitate comparison and analysis</a:t>
            </a:r>
          </a:p>
          <a:p>
            <a:pPr lvl="1"/>
            <a:r>
              <a:rPr lang="en-US" dirty="0"/>
              <a:t>Can be both deductive </a:t>
            </a:r>
            <a:r>
              <a:rPr lang="en-US"/>
              <a:t>and inductive</a:t>
            </a:r>
            <a:endParaRPr lang="en-US" dirty="0"/>
          </a:p>
        </p:txBody>
      </p:sp>
    </p:spTree>
    <p:extLst>
      <p:ext uri="{BB962C8B-B14F-4D97-AF65-F5344CB8AC3E}">
        <p14:creationId xmlns:p14="http://schemas.microsoft.com/office/powerpoint/2010/main" val="1287593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53A1-B047-7F44-B348-1D3BB053C33A}"/>
              </a:ext>
            </a:extLst>
          </p:cNvPr>
          <p:cNvSpPr>
            <a:spLocks noGrp="1"/>
          </p:cNvSpPr>
          <p:nvPr>
            <p:ph type="title"/>
          </p:nvPr>
        </p:nvSpPr>
        <p:spPr/>
        <p:txBody>
          <a:bodyPr/>
          <a:lstStyle/>
          <a:p>
            <a:r>
              <a:rPr lang="en-US" dirty="0"/>
              <a:t>Step 4: Analyze Your Data</a:t>
            </a:r>
          </a:p>
        </p:txBody>
      </p:sp>
      <p:sp>
        <p:nvSpPr>
          <p:cNvPr id="3" name="Content Placeholder 2">
            <a:extLst>
              <a:ext uri="{FF2B5EF4-FFF2-40B4-BE49-F238E27FC236}">
                <a16:creationId xmlns:a16="http://schemas.microsoft.com/office/drawing/2014/main" id="{F244F9B3-6F97-0F4A-8F0F-C3C1CF25597D}"/>
              </a:ext>
            </a:extLst>
          </p:cNvPr>
          <p:cNvSpPr>
            <a:spLocks noGrp="1"/>
          </p:cNvSpPr>
          <p:nvPr>
            <p:ph idx="1"/>
          </p:nvPr>
        </p:nvSpPr>
        <p:spPr/>
        <p:txBody>
          <a:bodyPr/>
          <a:lstStyle/>
          <a:p>
            <a:r>
              <a:rPr lang="en-US" dirty="0"/>
              <a:t>Sub-groups facilitate </a:t>
            </a:r>
            <a:r>
              <a:rPr lang="en-US" b="1" dirty="0"/>
              <a:t>comparisons</a:t>
            </a:r>
            <a:endParaRPr lang="en-US" dirty="0"/>
          </a:p>
          <a:p>
            <a:pPr lvl="1"/>
            <a:r>
              <a:rPr lang="en-US" dirty="0"/>
              <a:t>Helps you see forces at work in your data</a:t>
            </a:r>
          </a:p>
          <a:p>
            <a:pPr lvl="1"/>
            <a:r>
              <a:rPr lang="en-US" dirty="0"/>
              <a:t>Look for similarities and differences, and connections between categories</a:t>
            </a:r>
          </a:p>
          <a:p>
            <a:pPr lvl="1"/>
            <a:r>
              <a:rPr lang="en-US" dirty="0"/>
              <a:t>Which codes and categories frequently co-occur? Which codes and categories </a:t>
            </a:r>
            <a:r>
              <a:rPr lang="en-US" i="1" dirty="0"/>
              <a:t>never </a:t>
            </a:r>
            <a:r>
              <a:rPr lang="en-US" dirty="0"/>
              <a:t>co-occur?</a:t>
            </a:r>
          </a:p>
          <a:p>
            <a:r>
              <a:rPr lang="en-US" dirty="0"/>
              <a:t>You may look for particular relationships between codes and categories</a:t>
            </a:r>
          </a:p>
          <a:p>
            <a:pPr lvl="1"/>
            <a:r>
              <a:rPr lang="en-US" dirty="0"/>
              <a:t>Relationships of time (A precedes B)</a:t>
            </a:r>
          </a:p>
          <a:p>
            <a:pPr lvl="1"/>
            <a:r>
              <a:rPr lang="en-US" dirty="0"/>
              <a:t>Relationships of similarity (A and B both say X)</a:t>
            </a:r>
          </a:p>
          <a:p>
            <a:pPr lvl="1"/>
            <a:r>
              <a:rPr lang="en-US" dirty="0"/>
              <a:t>Relationships of difference (A says X but B says Y)</a:t>
            </a:r>
          </a:p>
        </p:txBody>
      </p:sp>
    </p:spTree>
    <p:extLst>
      <p:ext uri="{BB962C8B-B14F-4D97-AF65-F5344CB8AC3E}">
        <p14:creationId xmlns:p14="http://schemas.microsoft.com/office/powerpoint/2010/main" val="252800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F0BD-82F6-BC41-98D7-3236471883BD}"/>
              </a:ext>
            </a:extLst>
          </p:cNvPr>
          <p:cNvSpPr>
            <a:spLocks noGrp="1"/>
          </p:cNvSpPr>
          <p:nvPr>
            <p:ph type="title"/>
          </p:nvPr>
        </p:nvSpPr>
        <p:spPr/>
        <p:txBody>
          <a:bodyPr/>
          <a:lstStyle/>
          <a:p>
            <a:r>
              <a:rPr lang="en-US" dirty="0"/>
              <a:t>Step 4: Analyze Your Data</a:t>
            </a:r>
          </a:p>
        </p:txBody>
      </p:sp>
      <p:sp>
        <p:nvSpPr>
          <p:cNvPr id="3" name="Content Placeholder 2">
            <a:extLst>
              <a:ext uri="{FF2B5EF4-FFF2-40B4-BE49-F238E27FC236}">
                <a16:creationId xmlns:a16="http://schemas.microsoft.com/office/drawing/2014/main" id="{E70A2FD8-CAAB-D243-9631-8A4EC452EC20}"/>
              </a:ext>
            </a:extLst>
          </p:cNvPr>
          <p:cNvSpPr>
            <a:spLocks noGrp="1"/>
          </p:cNvSpPr>
          <p:nvPr>
            <p:ph idx="1"/>
          </p:nvPr>
        </p:nvSpPr>
        <p:spPr>
          <a:xfrm>
            <a:off x="838200" y="1825625"/>
            <a:ext cx="10515600" cy="4667250"/>
          </a:xfrm>
        </p:spPr>
        <p:txBody>
          <a:bodyPr>
            <a:normAutofit/>
          </a:bodyPr>
          <a:lstStyle/>
          <a:p>
            <a:r>
              <a:rPr lang="en-US" dirty="0"/>
              <a:t>As you code, write down the thoughts and questions you have about your codes and the relationships between them. These analytic/conceptual notes are called </a:t>
            </a:r>
            <a:r>
              <a:rPr lang="en-US" b="1" dirty="0"/>
              <a:t>memos</a:t>
            </a:r>
            <a:r>
              <a:rPr lang="en-US" dirty="0"/>
              <a:t>.</a:t>
            </a:r>
          </a:p>
          <a:p>
            <a:pPr lvl="1"/>
            <a:endParaRPr lang="en-US" sz="2000" dirty="0"/>
          </a:p>
          <a:p>
            <a:pPr lvl="1"/>
            <a:endParaRPr lang="en-US" dirty="0"/>
          </a:p>
        </p:txBody>
      </p:sp>
    </p:spTree>
    <p:extLst>
      <p:ext uri="{BB962C8B-B14F-4D97-AF65-F5344CB8AC3E}">
        <p14:creationId xmlns:p14="http://schemas.microsoft.com/office/powerpoint/2010/main" val="91114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58E3-1185-7B4C-ACE4-5A8E1FB375C4}"/>
              </a:ext>
            </a:extLst>
          </p:cNvPr>
          <p:cNvSpPr>
            <a:spLocks noGrp="1"/>
          </p:cNvSpPr>
          <p:nvPr>
            <p:ph type="title"/>
          </p:nvPr>
        </p:nvSpPr>
        <p:spPr/>
        <p:txBody>
          <a:bodyPr/>
          <a:lstStyle/>
          <a:p>
            <a:r>
              <a:rPr lang="en-US" dirty="0"/>
              <a:t>Step 4: Analyze Your Data</a:t>
            </a:r>
          </a:p>
        </p:txBody>
      </p:sp>
      <p:sp>
        <p:nvSpPr>
          <p:cNvPr id="3" name="Content Placeholder 2">
            <a:extLst>
              <a:ext uri="{FF2B5EF4-FFF2-40B4-BE49-F238E27FC236}">
                <a16:creationId xmlns:a16="http://schemas.microsoft.com/office/drawing/2014/main" id="{5E9CF19D-A132-A14D-8F5D-5368DF2029E9}"/>
              </a:ext>
            </a:extLst>
          </p:cNvPr>
          <p:cNvSpPr>
            <a:spLocks noGrp="1"/>
          </p:cNvSpPr>
          <p:nvPr>
            <p:ph idx="1"/>
          </p:nvPr>
        </p:nvSpPr>
        <p:spPr>
          <a:xfrm>
            <a:off x="838200" y="1825625"/>
            <a:ext cx="10515600" cy="4667250"/>
          </a:xfrm>
        </p:spPr>
        <p:txBody>
          <a:bodyPr>
            <a:normAutofit/>
          </a:bodyPr>
          <a:lstStyle/>
          <a:p>
            <a:r>
              <a:rPr lang="en-US" dirty="0"/>
              <a:t>Memos can include:</a:t>
            </a:r>
          </a:p>
          <a:p>
            <a:pPr lvl="1"/>
            <a:r>
              <a:rPr lang="en-US" dirty="0"/>
              <a:t>working definitions of codes or categories</a:t>
            </a:r>
          </a:p>
          <a:p>
            <a:pPr lvl="1"/>
            <a:r>
              <a:rPr lang="en-US" dirty="0"/>
              <a:t>comparisons between data and between codes and categories</a:t>
            </a:r>
          </a:p>
          <a:p>
            <a:pPr lvl="1"/>
            <a:r>
              <a:rPr lang="en-US" dirty="0"/>
              <a:t>identified gaps or vagueness in categories</a:t>
            </a:r>
          </a:p>
          <a:p>
            <a:pPr lvl="1"/>
            <a:r>
              <a:rPr lang="en-US" dirty="0"/>
              <a:t>hunches, questions, or conjectures to be checked out and further investigated in the empirical research</a:t>
            </a:r>
          </a:p>
          <a:p>
            <a:pPr lvl="1"/>
            <a:r>
              <a:rPr lang="en-US" dirty="0"/>
              <a:t>fresh ideas and newly created concepts</a:t>
            </a:r>
          </a:p>
          <a:p>
            <a:pPr lvl="1"/>
            <a:r>
              <a:rPr lang="en-US" dirty="0"/>
              <a:t>comparisons between categories and a range of theoretical codes, and the use of theoretical codes to suggest and investigate possible relations between categories and how categories might be integrated into a modifiable GT</a:t>
            </a:r>
          </a:p>
          <a:p>
            <a:pPr lvl="1"/>
            <a:r>
              <a:rPr lang="en-US" dirty="0"/>
              <a:t>comparisons with and links to relevant literature (</a:t>
            </a:r>
            <a:r>
              <a:rPr lang="en-US" dirty="0" err="1"/>
              <a:t>Thornberg</a:t>
            </a:r>
            <a:r>
              <a:rPr lang="en-US" dirty="0"/>
              <a:t> and Charmaz 2014)</a:t>
            </a:r>
          </a:p>
          <a:p>
            <a:endParaRPr lang="en-US" dirty="0"/>
          </a:p>
        </p:txBody>
      </p:sp>
    </p:spTree>
    <p:extLst>
      <p:ext uri="{BB962C8B-B14F-4D97-AF65-F5344CB8AC3E}">
        <p14:creationId xmlns:p14="http://schemas.microsoft.com/office/powerpoint/2010/main" val="157653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217E6A-2096-3546-A855-DBF7E9C65C75}"/>
              </a:ext>
            </a:extLst>
          </p:cNvPr>
          <p:cNvPicPr>
            <a:picLocks noGrp="1" noChangeAspect="1"/>
          </p:cNvPicPr>
          <p:nvPr>
            <p:ph idx="1"/>
          </p:nvPr>
        </p:nvPicPr>
        <p:blipFill>
          <a:blip r:embed="rId2"/>
          <a:stretch>
            <a:fillRect/>
          </a:stretch>
        </p:blipFill>
        <p:spPr>
          <a:xfrm>
            <a:off x="1306286" y="0"/>
            <a:ext cx="8638425" cy="6859262"/>
          </a:xfrm>
        </p:spPr>
      </p:pic>
      <p:sp>
        <p:nvSpPr>
          <p:cNvPr id="6" name="TextBox 5">
            <a:extLst>
              <a:ext uri="{FF2B5EF4-FFF2-40B4-BE49-F238E27FC236}">
                <a16:creationId xmlns:a16="http://schemas.microsoft.com/office/drawing/2014/main" id="{4F791199-60A3-604E-8B7D-CE3279116DDD}"/>
              </a:ext>
            </a:extLst>
          </p:cNvPr>
          <p:cNvSpPr txBox="1"/>
          <p:nvPr/>
        </p:nvSpPr>
        <p:spPr>
          <a:xfrm>
            <a:off x="10134600" y="6211669"/>
            <a:ext cx="2057400" cy="646331"/>
          </a:xfrm>
          <a:prstGeom prst="rect">
            <a:avLst/>
          </a:prstGeom>
          <a:noFill/>
        </p:spPr>
        <p:txBody>
          <a:bodyPr wrap="square" rtlCol="0">
            <a:spAutoFit/>
          </a:bodyPr>
          <a:lstStyle/>
          <a:p>
            <a:r>
              <a:rPr lang="en-US" dirty="0"/>
              <a:t>(</a:t>
            </a:r>
            <a:r>
              <a:rPr lang="en-US" dirty="0" err="1"/>
              <a:t>Thornberg</a:t>
            </a:r>
            <a:r>
              <a:rPr lang="en-US" dirty="0"/>
              <a:t> and Charmaz 2014)</a:t>
            </a:r>
          </a:p>
        </p:txBody>
      </p:sp>
    </p:spTree>
    <p:extLst>
      <p:ext uri="{BB962C8B-B14F-4D97-AF65-F5344CB8AC3E}">
        <p14:creationId xmlns:p14="http://schemas.microsoft.com/office/powerpoint/2010/main" val="1915138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F408-EFC8-5349-89BC-2BA6A63241D4}"/>
              </a:ext>
            </a:extLst>
          </p:cNvPr>
          <p:cNvSpPr>
            <a:spLocks noGrp="1"/>
          </p:cNvSpPr>
          <p:nvPr>
            <p:ph type="title"/>
          </p:nvPr>
        </p:nvSpPr>
        <p:spPr/>
        <p:txBody>
          <a:bodyPr/>
          <a:lstStyle/>
          <a:p>
            <a:r>
              <a:rPr lang="en-US" dirty="0"/>
              <a:t>Step 4: Analyze Your Data</a:t>
            </a:r>
          </a:p>
        </p:txBody>
      </p:sp>
      <p:sp>
        <p:nvSpPr>
          <p:cNvPr id="3" name="Content Placeholder 2">
            <a:extLst>
              <a:ext uri="{FF2B5EF4-FFF2-40B4-BE49-F238E27FC236}">
                <a16:creationId xmlns:a16="http://schemas.microsoft.com/office/drawing/2014/main" id="{B5269373-868E-FA40-B95E-C3C7E9DA8ED7}"/>
              </a:ext>
            </a:extLst>
          </p:cNvPr>
          <p:cNvSpPr>
            <a:spLocks noGrp="1"/>
          </p:cNvSpPr>
          <p:nvPr>
            <p:ph idx="1"/>
          </p:nvPr>
        </p:nvSpPr>
        <p:spPr/>
        <p:txBody>
          <a:bodyPr>
            <a:normAutofit/>
          </a:bodyPr>
          <a:lstStyle/>
          <a:p>
            <a:r>
              <a:rPr lang="en-US" sz="2400" dirty="0"/>
              <a:t>The further along in the analytic process, the longer, more conceptualized, and more like written findings your memos become</a:t>
            </a:r>
          </a:p>
          <a:p>
            <a:r>
              <a:rPr lang="en-US" sz="2400" dirty="0"/>
              <a:t>During </a:t>
            </a:r>
            <a:r>
              <a:rPr lang="en-US" sz="2400" b="1" dirty="0"/>
              <a:t>focused coding</a:t>
            </a:r>
            <a:r>
              <a:rPr lang="en-US" sz="2400" dirty="0"/>
              <a:t>, you use memos to raise focused codes into tentative conceptual categories</a:t>
            </a:r>
          </a:p>
          <a:p>
            <a:r>
              <a:rPr lang="en-US" sz="2400" dirty="0"/>
              <a:t>During </a:t>
            </a:r>
            <a:r>
              <a:rPr lang="en-US" sz="2400" b="1" dirty="0"/>
              <a:t>theoretical coding</a:t>
            </a:r>
            <a:r>
              <a:rPr lang="en-US" sz="2400" dirty="0"/>
              <a:t>, “researchers further compare, sort and integrate their memos. Through memo sorting, they explore, create and refine theoretical relationships.” (</a:t>
            </a:r>
            <a:r>
              <a:rPr lang="en-US" sz="2400" dirty="0" err="1"/>
              <a:t>Thornberg</a:t>
            </a:r>
            <a:r>
              <a:rPr lang="en-US" sz="2400" dirty="0"/>
              <a:t> and Charmaz 2014)</a:t>
            </a:r>
          </a:p>
        </p:txBody>
      </p:sp>
    </p:spTree>
    <p:extLst>
      <p:ext uri="{BB962C8B-B14F-4D97-AF65-F5344CB8AC3E}">
        <p14:creationId xmlns:p14="http://schemas.microsoft.com/office/powerpoint/2010/main" val="153872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C8CA-0197-7842-9B53-B47CDCB98888}"/>
              </a:ext>
            </a:extLst>
          </p:cNvPr>
          <p:cNvSpPr>
            <a:spLocks noGrp="1"/>
          </p:cNvSpPr>
          <p:nvPr>
            <p:ph type="title"/>
          </p:nvPr>
        </p:nvSpPr>
        <p:spPr/>
        <p:txBody>
          <a:bodyPr/>
          <a:lstStyle/>
          <a:p>
            <a:r>
              <a:rPr lang="en-US" dirty="0"/>
              <a:t>Two major strategies of Qualitative Data Analysis</a:t>
            </a:r>
          </a:p>
        </p:txBody>
      </p:sp>
      <p:sp>
        <p:nvSpPr>
          <p:cNvPr id="3" name="Content Placeholder 2">
            <a:extLst>
              <a:ext uri="{FF2B5EF4-FFF2-40B4-BE49-F238E27FC236}">
                <a16:creationId xmlns:a16="http://schemas.microsoft.com/office/drawing/2014/main" id="{A76689E9-6EA7-AA4B-9787-2CA42AB6EA48}"/>
              </a:ext>
            </a:extLst>
          </p:cNvPr>
          <p:cNvSpPr>
            <a:spLocks noGrp="1"/>
          </p:cNvSpPr>
          <p:nvPr>
            <p:ph idx="1"/>
          </p:nvPr>
        </p:nvSpPr>
        <p:spPr/>
        <p:txBody>
          <a:bodyPr/>
          <a:lstStyle/>
          <a:p>
            <a:r>
              <a:rPr lang="en-US" i="1" dirty="0"/>
              <a:t>Reducing </a:t>
            </a:r>
            <a:r>
              <a:rPr lang="en-US" dirty="0"/>
              <a:t>complexity/the size of the data (Tactic: coding)</a:t>
            </a:r>
          </a:p>
          <a:p>
            <a:r>
              <a:rPr lang="en-US" i="1" dirty="0"/>
              <a:t>Expanding </a:t>
            </a:r>
            <a:r>
              <a:rPr lang="en-US" dirty="0"/>
              <a:t>complexity/the material (Tactic: producing </a:t>
            </a:r>
            <a:r>
              <a:rPr lang="en-US"/>
              <a:t>detailed written interpretations </a:t>
            </a:r>
            <a:r>
              <a:rPr lang="en-US" dirty="0"/>
              <a:t>of the data)</a:t>
            </a:r>
            <a:endParaRPr lang="en-US" i="1" dirty="0"/>
          </a:p>
        </p:txBody>
      </p:sp>
    </p:spTree>
    <p:extLst>
      <p:ext uri="{BB962C8B-B14F-4D97-AF65-F5344CB8AC3E}">
        <p14:creationId xmlns:p14="http://schemas.microsoft.com/office/powerpoint/2010/main" val="36030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1FC024-22CB-604E-8C72-007FCDC5D3F6}"/>
              </a:ext>
            </a:extLst>
          </p:cNvPr>
          <p:cNvPicPr>
            <a:picLocks noGrp="1" noChangeAspect="1"/>
          </p:cNvPicPr>
          <p:nvPr>
            <p:ph idx="1"/>
          </p:nvPr>
        </p:nvPicPr>
        <p:blipFill>
          <a:blip r:embed="rId2"/>
          <a:stretch>
            <a:fillRect/>
          </a:stretch>
        </p:blipFill>
        <p:spPr>
          <a:xfrm>
            <a:off x="1314602" y="0"/>
            <a:ext cx="9238356" cy="6858000"/>
          </a:xfrm>
        </p:spPr>
      </p:pic>
      <p:sp>
        <p:nvSpPr>
          <p:cNvPr id="6" name="TextBox 5">
            <a:extLst>
              <a:ext uri="{FF2B5EF4-FFF2-40B4-BE49-F238E27FC236}">
                <a16:creationId xmlns:a16="http://schemas.microsoft.com/office/drawing/2014/main" id="{55BEE56E-5474-CD43-A986-4916A980575B}"/>
              </a:ext>
            </a:extLst>
          </p:cNvPr>
          <p:cNvSpPr txBox="1"/>
          <p:nvPr/>
        </p:nvSpPr>
        <p:spPr>
          <a:xfrm>
            <a:off x="10552958" y="6273225"/>
            <a:ext cx="1513114" cy="584775"/>
          </a:xfrm>
          <a:prstGeom prst="rect">
            <a:avLst/>
          </a:prstGeom>
          <a:noFill/>
        </p:spPr>
        <p:txBody>
          <a:bodyPr wrap="square" rtlCol="0">
            <a:spAutoFit/>
          </a:bodyPr>
          <a:lstStyle/>
          <a:p>
            <a:r>
              <a:rPr lang="en-US" sz="1600" dirty="0"/>
              <a:t>(</a:t>
            </a:r>
            <a:r>
              <a:rPr lang="en-US" sz="1600" dirty="0" err="1"/>
              <a:t>Thornberg</a:t>
            </a:r>
            <a:r>
              <a:rPr lang="en-US" sz="1600" dirty="0"/>
              <a:t> and Charmaz 2014)</a:t>
            </a:r>
          </a:p>
        </p:txBody>
      </p:sp>
    </p:spTree>
    <p:extLst>
      <p:ext uri="{BB962C8B-B14F-4D97-AF65-F5344CB8AC3E}">
        <p14:creationId xmlns:p14="http://schemas.microsoft.com/office/powerpoint/2010/main" val="330933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3D75-DF31-124A-A091-FEDE8564D64C}"/>
              </a:ext>
            </a:extLst>
          </p:cNvPr>
          <p:cNvSpPr>
            <a:spLocks noGrp="1"/>
          </p:cNvSpPr>
          <p:nvPr>
            <p:ph type="title"/>
          </p:nvPr>
        </p:nvSpPr>
        <p:spPr/>
        <p:txBody>
          <a:bodyPr/>
          <a:lstStyle/>
          <a:p>
            <a:r>
              <a:rPr lang="en-US" dirty="0"/>
              <a:t>Step 4: Analyze Your Data</a:t>
            </a:r>
          </a:p>
        </p:txBody>
      </p:sp>
      <p:sp>
        <p:nvSpPr>
          <p:cNvPr id="3" name="Content Placeholder 2">
            <a:extLst>
              <a:ext uri="{FF2B5EF4-FFF2-40B4-BE49-F238E27FC236}">
                <a16:creationId xmlns:a16="http://schemas.microsoft.com/office/drawing/2014/main" id="{48AADC43-A689-E148-A24C-31A2FF9F3AA0}"/>
              </a:ext>
            </a:extLst>
          </p:cNvPr>
          <p:cNvSpPr>
            <a:spLocks noGrp="1"/>
          </p:cNvSpPr>
          <p:nvPr>
            <p:ph idx="1"/>
          </p:nvPr>
        </p:nvSpPr>
        <p:spPr/>
        <p:txBody>
          <a:bodyPr/>
          <a:lstStyle/>
          <a:p>
            <a:r>
              <a:rPr lang="en-US" dirty="0"/>
              <a:t>How do you know when you’re finished?</a:t>
            </a:r>
          </a:p>
          <a:p>
            <a:pPr lvl="1"/>
            <a:r>
              <a:rPr lang="en-US" dirty="0"/>
              <a:t>A good analytical rule of thumb is when you’ve reached </a:t>
            </a:r>
            <a:r>
              <a:rPr lang="en-US" b="1" dirty="0"/>
              <a:t>theoretical saturation</a:t>
            </a:r>
            <a:r>
              <a:rPr lang="en-US" dirty="0"/>
              <a:t>—that is, when gathering fresh data no longer sparks new theoretical insights, nor reveals new properties of your generated theory and its categories or concepts</a:t>
            </a:r>
          </a:p>
          <a:p>
            <a:pPr lvl="1"/>
            <a:r>
              <a:rPr lang="en-US" dirty="0"/>
              <a:t>Are there any gaps in your analytic framework or its categories?</a:t>
            </a:r>
          </a:p>
          <a:p>
            <a:pPr lvl="1"/>
            <a:r>
              <a:rPr lang="en-US" dirty="0"/>
              <a:t>Are there any vague or underdeveloped definitions? </a:t>
            </a:r>
          </a:p>
          <a:p>
            <a:pPr lvl="1"/>
            <a:r>
              <a:rPr lang="en-US" dirty="0"/>
              <a:t>Are you missing some data? </a:t>
            </a:r>
          </a:p>
          <a:p>
            <a:pPr lvl="1"/>
            <a:r>
              <a:rPr lang="en-US" dirty="0"/>
              <a:t>Are the findings coherent? </a:t>
            </a:r>
          </a:p>
          <a:p>
            <a:pPr lvl="1"/>
            <a:endParaRPr lang="en-US" dirty="0"/>
          </a:p>
        </p:txBody>
      </p:sp>
    </p:spTree>
    <p:extLst>
      <p:ext uri="{BB962C8B-B14F-4D97-AF65-F5344CB8AC3E}">
        <p14:creationId xmlns:p14="http://schemas.microsoft.com/office/powerpoint/2010/main" val="121073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56D2-72D8-9A4B-8B91-4AAAAC04E95F}"/>
              </a:ext>
            </a:extLst>
          </p:cNvPr>
          <p:cNvSpPr>
            <a:spLocks noGrp="1"/>
          </p:cNvSpPr>
          <p:nvPr>
            <p:ph type="title"/>
          </p:nvPr>
        </p:nvSpPr>
        <p:spPr/>
        <p:txBody>
          <a:bodyPr/>
          <a:lstStyle/>
          <a:p>
            <a:r>
              <a:rPr lang="en-US" dirty="0"/>
              <a:t>Step 5: Draw Conclusions</a:t>
            </a:r>
          </a:p>
        </p:txBody>
      </p:sp>
      <p:sp>
        <p:nvSpPr>
          <p:cNvPr id="3" name="Content Placeholder 2">
            <a:extLst>
              <a:ext uri="{FF2B5EF4-FFF2-40B4-BE49-F238E27FC236}">
                <a16:creationId xmlns:a16="http://schemas.microsoft.com/office/drawing/2014/main" id="{0605603C-B9C6-1A40-94EC-AD74F8088232}"/>
              </a:ext>
            </a:extLst>
          </p:cNvPr>
          <p:cNvSpPr>
            <a:spLocks noGrp="1"/>
          </p:cNvSpPr>
          <p:nvPr>
            <p:ph idx="1"/>
          </p:nvPr>
        </p:nvSpPr>
        <p:spPr/>
        <p:txBody>
          <a:bodyPr/>
          <a:lstStyle/>
          <a:p>
            <a:r>
              <a:rPr lang="en-US" dirty="0"/>
              <a:t>What is the “big picture” of your research question, data, and findings?</a:t>
            </a:r>
          </a:p>
          <a:p>
            <a:r>
              <a:rPr lang="en-US" dirty="0"/>
              <a:t>What kind of story are you trying to tell?</a:t>
            </a:r>
          </a:p>
        </p:txBody>
      </p:sp>
    </p:spTree>
    <p:extLst>
      <p:ext uri="{BB962C8B-B14F-4D97-AF65-F5344CB8AC3E}">
        <p14:creationId xmlns:p14="http://schemas.microsoft.com/office/powerpoint/2010/main" val="1409401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35EE2-6FF1-8940-86B9-DF69A9532E5C}"/>
              </a:ext>
            </a:extLst>
          </p:cNvPr>
          <p:cNvPicPr>
            <a:picLocks noChangeAspect="1"/>
          </p:cNvPicPr>
          <p:nvPr/>
        </p:nvPicPr>
        <p:blipFill>
          <a:blip r:embed="rId2"/>
          <a:stretch>
            <a:fillRect/>
          </a:stretch>
        </p:blipFill>
        <p:spPr>
          <a:xfrm>
            <a:off x="0" y="2974"/>
            <a:ext cx="12192000" cy="6852052"/>
          </a:xfrm>
          <a:prstGeom prst="rect">
            <a:avLst/>
          </a:prstGeom>
        </p:spPr>
      </p:pic>
    </p:spTree>
    <p:extLst>
      <p:ext uri="{BB962C8B-B14F-4D97-AF65-F5344CB8AC3E}">
        <p14:creationId xmlns:p14="http://schemas.microsoft.com/office/powerpoint/2010/main" val="384998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7013D-F825-6C45-8F16-F7CFC82B2B45}"/>
              </a:ext>
            </a:extLst>
          </p:cNvPr>
          <p:cNvPicPr>
            <a:picLocks noChangeAspect="1"/>
          </p:cNvPicPr>
          <p:nvPr/>
        </p:nvPicPr>
        <p:blipFill>
          <a:blip r:embed="rId2"/>
          <a:stretch>
            <a:fillRect/>
          </a:stretch>
        </p:blipFill>
        <p:spPr>
          <a:xfrm>
            <a:off x="0" y="23502"/>
            <a:ext cx="12192000" cy="6810996"/>
          </a:xfrm>
          <a:prstGeom prst="rect">
            <a:avLst/>
          </a:prstGeom>
        </p:spPr>
      </p:pic>
    </p:spTree>
    <p:extLst>
      <p:ext uri="{BB962C8B-B14F-4D97-AF65-F5344CB8AC3E}">
        <p14:creationId xmlns:p14="http://schemas.microsoft.com/office/powerpoint/2010/main" val="337717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7536-A5B2-234F-8FFE-4B0A0464BCA0}"/>
              </a:ext>
            </a:extLst>
          </p:cNvPr>
          <p:cNvSpPr>
            <a:spLocks noGrp="1"/>
          </p:cNvSpPr>
          <p:nvPr>
            <p:ph type="title"/>
          </p:nvPr>
        </p:nvSpPr>
        <p:spPr/>
        <p:txBody>
          <a:bodyPr/>
          <a:lstStyle/>
          <a:p>
            <a:r>
              <a:rPr lang="en-US" dirty="0"/>
              <a:t>How Do We Evaluate the Quality of Analysis?</a:t>
            </a:r>
          </a:p>
        </p:txBody>
      </p:sp>
      <p:sp>
        <p:nvSpPr>
          <p:cNvPr id="3" name="Content Placeholder 2">
            <a:extLst>
              <a:ext uri="{FF2B5EF4-FFF2-40B4-BE49-F238E27FC236}">
                <a16:creationId xmlns:a16="http://schemas.microsoft.com/office/drawing/2014/main" id="{076FB925-1FC8-7D48-90DD-B2FF70CB0C5E}"/>
              </a:ext>
            </a:extLst>
          </p:cNvPr>
          <p:cNvSpPr>
            <a:spLocks noGrp="1"/>
          </p:cNvSpPr>
          <p:nvPr>
            <p:ph idx="1"/>
          </p:nvPr>
        </p:nvSpPr>
        <p:spPr>
          <a:xfrm>
            <a:off x="838200" y="1825625"/>
            <a:ext cx="10515600" cy="4667250"/>
          </a:xfrm>
        </p:spPr>
        <p:txBody>
          <a:bodyPr/>
          <a:lstStyle/>
          <a:p>
            <a:r>
              <a:rPr lang="en-US" sz="2400" dirty="0"/>
              <a:t>How applicable/useful are the findings for policy and practice? </a:t>
            </a:r>
          </a:p>
          <a:p>
            <a:r>
              <a:rPr lang="en-US" sz="2400" dirty="0"/>
              <a:t>Do the findings inform concepts or themes rather than remain uninterpreted?</a:t>
            </a:r>
          </a:p>
          <a:p>
            <a:r>
              <a:rPr lang="en-US" sz="2400" dirty="0"/>
              <a:t>Are concepts situated in their contexts and thus allow the reader to understand and evaluate them? </a:t>
            </a:r>
          </a:p>
          <a:p>
            <a:r>
              <a:rPr lang="en-US" sz="2400" dirty="0"/>
              <a:t>Does the analysis demonstrate a logical flow of ideas or does it contain gaps? </a:t>
            </a:r>
          </a:p>
          <a:p>
            <a:r>
              <a:rPr lang="en-US" sz="2400" dirty="0"/>
              <a:t>Are the concepts given depth and complexity and show variation in findings through providing rich descriptive details and specifying the links between these concepts? </a:t>
            </a:r>
          </a:p>
          <a:p>
            <a:r>
              <a:rPr lang="en-US" sz="2400" dirty="0"/>
              <a:t>Does the study offer a creative contribution? (Corbin and Strauss 2008, summarized in </a:t>
            </a:r>
            <a:r>
              <a:rPr lang="en-US" sz="2400" dirty="0" err="1"/>
              <a:t>Thornberg</a:t>
            </a:r>
            <a:r>
              <a:rPr lang="en-US" sz="2400" dirty="0"/>
              <a:t> and Charmaz 2014)</a:t>
            </a:r>
          </a:p>
          <a:p>
            <a:endParaRPr lang="en-US" dirty="0"/>
          </a:p>
        </p:txBody>
      </p:sp>
    </p:spTree>
    <p:extLst>
      <p:ext uri="{BB962C8B-B14F-4D97-AF65-F5344CB8AC3E}">
        <p14:creationId xmlns:p14="http://schemas.microsoft.com/office/powerpoint/2010/main" val="1162944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209A-A9B8-6944-9CD3-4B953AEC2DD7}"/>
              </a:ext>
            </a:extLst>
          </p:cNvPr>
          <p:cNvSpPr>
            <a:spLocks noGrp="1"/>
          </p:cNvSpPr>
          <p:nvPr>
            <p:ph type="title"/>
          </p:nvPr>
        </p:nvSpPr>
        <p:spPr/>
        <p:txBody>
          <a:bodyPr/>
          <a:lstStyle/>
          <a:p>
            <a:r>
              <a:rPr lang="en-US" dirty="0"/>
              <a:t>A note on “objectivity”</a:t>
            </a:r>
          </a:p>
        </p:txBody>
      </p:sp>
      <p:sp>
        <p:nvSpPr>
          <p:cNvPr id="3" name="Content Placeholder 2">
            <a:extLst>
              <a:ext uri="{FF2B5EF4-FFF2-40B4-BE49-F238E27FC236}">
                <a16:creationId xmlns:a16="http://schemas.microsoft.com/office/drawing/2014/main" id="{3BA92351-6E27-4043-8FC3-0D8BD94EA73D}"/>
              </a:ext>
            </a:extLst>
          </p:cNvPr>
          <p:cNvSpPr>
            <a:spLocks noGrp="1"/>
          </p:cNvSpPr>
          <p:nvPr>
            <p:ph idx="1"/>
          </p:nvPr>
        </p:nvSpPr>
        <p:spPr/>
        <p:txBody>
          <a:bodyPr/>
          <a:lstStyle/>
          <a:p>
            <a:r>
              <a:rPr lang="en-US" dirty="0"/>
              <a:t>Don’t think of making your data analysis “objective,” but rather </a:t>
            </a:r>
            <a:r>
              <a:rPr lang="en-US" i="1" dirty="0"/>
              <a:t>transparent</a:t>
            </a:r>
            <a:r>
              <a:rPr lang="en-US" dirty="0"/>
              <a:t>: allow other researchers to see how you reached your conclusions</a:t>
            </a:r>
          </a:p>
          <a:p>
            <a:r>
              <a:rPr lang="en-US" dirty="0"/>
              <a:t>Some journals now request or require that researchers submit examples of coded documents to indicate how they interpreted their data</a:t>
            </a:r>
          </a:p>
        </p:txBody>
      </p:sp>
    </p:spTree>
    <p:extLst>
      <p:ext uri="{BB962C8B-B14F-4D97-AF65-F5344CB8AC3E}">
        <p14:creationId xmlns:p14="http://schemas.microsoft.com/office/powerpoint/2010/main" val="3588083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E8B-9446-BC48-871D-489C61F486FD}"/>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00279A38-C889-9546-9C06-025088B5166D}"/>
              </a:ext>
            </a:extLst>
          </p:cNvPr>
          <p:cNvSpPr>
            <a:spLocks noGrp="1"/>
          </p:cNvSpPr>
          <p:nvPr>
            <p:ph idx="1"/>
          </p:nvPr>
        </p:nvSpPr>
        <p:spPr/>
        <p:txBody>
          <a:bodyPr>
            <a:normAutofit/>
          </a:bodyPr>
          <a:lstStyle/>
          <a:p>
            <a:r>
              <a:rPr lang="en-US" sz="2400" dirty="0"/>
              <a:t>Beyer, Lindsay. 2008. “From Codes to Conclusions: Analyzing Qualitative Data.” Accessed 20 October 2018. </a:t>
            </a:r>
            <a:r>
              <a:rPr lang="en-US" sz="2400" dirty="0">
                <a:hlinkClick r:id="rId2"/>
              </a:rPr>
              <a:t>http://dlab.berkeley.edu/sites/default/files/training_materials/From%20Codes%20to%20Conclusions--May%202018.pdf</a:t>
            </a:r>
            <a:r>
              <a:rPr lang="en-US" sz="2400" dirty="0"/>
              <a:t>. </a:t>
            </a:r>
          </a:p>
          <a:p>
            <a:r>
              <a:rPr lang="en-US" sz="2400" dirty="0"/>
              <a:t>Flick, Uwe. 2014. “Mapping the Field.” In </a:t>
            </a:r>
            <a:r>
              <a:rPr lang="en-US" sz="2400" i="1" dirty="0"/>
              <a:t>The SAGE Handbook of Qualitative Data Analysis</a:t>
            </a:r>
            <a:r>
              <a:rPr lang="en-US" sz="2400" dirty="0"/>
              <a:t>, ed. Uwe Flick. Accessed 22 October 2018. </a:t>
            </a:r>
            <a:r>
              <a:rPr lang="en-US" sz="2400" dirty="0" err="1"/>
              <a:t>doi</a:t>
            </a:r>
            <a:r>
              <a:rPr lang="en-US" sz="2400" dirty="0"/>
              <a:t>: </a:t>
            </a:r>
            <a:r>
              <a:rPr lang="en-US" sz="2400" dirty="0">
                <a:hlinkClick r:id="rId3"/>
              </a:rPr>
              <a:t>http://dx.doi.org/10.4135/9781446282243.n1</a:t>
            </a:r>
            <a:r>
              <a:rPr lang="en-US" sz="2400" dirty="0"/>
              <a:t>. </a:t>
            </a:r>
          </a:p>
          <a:p>
            <a:r>
              <a:rPr lang="en-US" sz="2400" dirty="0" err="1"/>
              <a:t>Thornberg</a:t>
            </a:r>
            <a:r>
              <a:rPr lang="en-US" sz="2400" dirty="0"/>
              <a:t>, Robert and Kathy Charmaz. 2014. “Grounded Theory and Theoretical Coding.” In </a:t>
            </a:r>
            <a:r>
              <a:rPr lang="en-US" sz="2400" i="1" dirty="0"/>
              <a:t>The SAGE Handbook of Qualitative Data Analysis</a:t>
            </a:r>
            <a:r>
              <a:rPr lang="en-US" sz="2400" dirty="0"/>
              <a:t>, ed. Uwe Flick. Accessed 23 October 2018. </a:t>
            </a:r>
            <a:r>
              <a:rPr lang="en-US" sz="2400" dirty="0" err="1"/>
              <a:t>doi</a:t>
            </a:r>
            <a:r>
              <a:rPr lang="en-US" sz="2400" dirty="0"/>
              <a:t>: </a:t>
            </a:r>
            <a:r>
              <a:rPr lang="en-US" sz="2400" dirty="0">
                <a:hlinkClick r:id="rId4"/>
              </a:rPr>
              <a:t>http://dx.doi.org/10.4135/9781446282243.n11</a:t>
            </a:r>
            <a:r>
              <a:rPr lang="en-US" sz="2400" dirty="0"/>
              <a:t>. </a:t>
            </a:r>
          </a:p>
        </p:txBody>
      </p:sp>
    </p:spTree>
    <p:extLst>
      <p:ext uri="{BB962C8B-B14F-4D97-AF65-F5344CB8AC3E}">
        <p14:creationId xmlns:p14="http://schemas.microsoft.com/office/powerpoint/2010/main" val="2774603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41D6-BA4C-9048-8038-AEB1B6454FC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EA11031E-D162-D244-85EA-DDE5A7410281}"/>
              </a:ext>
            </a:extLst>
          </p:cNvPr>
          <p:cNvSpPr>
            <a:spLocks noGrp="1"/>
          </p:cNvSpPr>
          <p:nvPr>
            <p:ph idx="1"/>
          </p:nvPr>
        </p:nvSpPr>
        <p:spPr/>
        <p:txBody>
          <a:bodyPr/>
          <a:lstStyle/>
          <a:p>
            <a:pPr marL="0" indent="0">
              <a:buNone/>
            </a:pPr>
            <a:r>
              <a:rPr lang="en-US" dirty="0"/>
              <a:t>Contact me: </a:t>
            </a:r>
            <a:r>
              <a:rPr lang="en-US" dirty="0">
                <a:hlinkClick r:id="rId2"/>
              </a:rPr>
              <a:t>christine.slaughter@virginia.edu</a:t>
            </a:r>
            <a:r>
              <a:rPr lang="en-US" dirty="0"/>
              <a:t> </a:t>
            </a:r>
          </a:p>
        </p:txBody>
      </p:sp>
    </p:spTree>
    <p:extLst>
      <p:ext uri="{BB962C8B-B14F-4D97-AF65-F5344CB8AC3E}">
        <p14:creationId xmlns:p14="http://schemas.microsoft.com/office/powerpoint/2010/main" val="423878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921A9-7C87-9841-8376-ACE3880C83CB}"/>
              </a:ext>
            </a:extLst>
          </p:cNvPr>
          <p:cNvPicPr>
            <a:picLocks noChangeAspect="1"/>
          </p:cNvPicPr>
          <p:nvPr/>
        </p:nvPicPr>
        <p:blipFill>
          <a:blip r:embed="rId2"/>
          <a:stretch>
            <a:fillRect/>
          </a:stretch>
        </p:blipFill>
        <p:spPr>
          <a:xfrm>
            <a:off x="0" y="10190"/>
            <a:ext cx="12192000" cy="6837619"/>
          </a:xfrm>
          <a:prstGeom prst="rect">
            <a:avLst/>
          </a:prstGeom>
        </p:spPr>
      </p:pic>
    </p:spTree>
    <p:extLst>
      <p:ext uri="{BB962C8B-B14F-4D97-AF65-F5344CB8AC3E}">
        <p14:creationId xmlns:p14="http://schemas.microsoft.com/office/powerpoint/2010/main" val="41704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AE74-20A9-3C43-BB78-DC9A198F65BA}"/>
              </a:ext>
            </a:extLst>
          </p:cNvPr>
          <p:cNvSpPr>
            <a:spLocks noGrp="1"/>
          </p:cNvSpPr>
          <p:nvPr>
            <p:ph type="title"/>
          </p:nvPr>
        </p:nvSpPr>
        <p:spPr/>
        <p:txBody>
          <a:bodyPr/>
          <a:lstStyle/>
          <a:p>
            <a:r>
              <a:rPr lang="en-US" dirty="0"/>
              <a:t>Step 1: Research Question(s)</a:t>
            </a:r>
          </a:p>
        </p:txBody>
      </p:sp>
      <p:sp>
        <p:nvSpPr>
          <p:cNvPr id="3" name="Content Placeholder 2">
            <a:extLst>
              <a:ext uri="{FF2B5EF4-FFF2-40B4-BE49-F238E27FC236}">
                <a16:creationId xmlns:a16="http://schemas.microsoft.com/office/drawing/2014/main" id="{88F6882E-E77A-B946-9DAF-D2B44892AF93}"/>
              </a:ext>
            </a:extLst>
          </p:cNvPr>
          <p:cNvSpPr>
            <a:spLocks noGrp="1"/>
          </p:cNvSpPr>
          <p:nvPr>
            <p:ph idx="1"/>
          </p:nvPr>
        </p:nvSpPr>
        <p:spPr/>
        <p:txBody>
          <a:bodyPr/>
          <a:lstStyle/>
          <a:p>
            <a:r>
              <a:rPr lang="en-US" dirty="0"/>
              <a:t>What are you trying to learn by doing this research?</a:t>
            </a:r>
          </a:p>
          <a:p>
            <a:r>
              <a:rPr lang="en-US" dirty="0"/>
              <a:t>Research questions can be:</a:t>
            </a:r>
          </a:p>
          <a:p>
            <a:pPr lvl="1"/>
            <a:r>
              <a:rPr lang="en-US" b="1" dirty="0"/>
              <a:t>Deductive </a:t>
            </a:r>
            <a:r>
              <a:rPr lang="en-US" dirty="0"/>
              <a:t>– testing a defined hypothesis</a:t>
            </a:r>
          </a:p>
          <a:p>
            <a:pPr lvl="1"/>
            <a:r>
              <a:rPr lang="en-US" b="1" dirty="0"/>
              <a:t>Inductive</a:t>
            </a:r>
            <a:r>
              <a:rPr lang="en-US" dirty="0"/>
              <a:t> – discovering new relationships/categories/phenomena or generating new ideas from the data</a:t>
            </a:r>
          </a:p>
          <a:p>
            <a:r>
              <a:rPr lang="en-US" dirty="0"/>
              <a:t>In both cases, you build upon existing research</a:t>
            </a:r>
          </a:p>
        </p:txBody>
      </p:sp>
    </p:spTree>
    <p:extLst>
      <p:ext uri="{BB962C8B-B14F-4D97-AF65-F5344CB8AC3E}">
        <p14:creationId xmlns:p14="http://schemas.microsoft.com/office/powerpoint/2010/main" val="104830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48F6-2F7B-DA4A-8F82-14AA8563FE0E}"/>
              </a:ext>
            </a:extLst>
          </p:cNvPr>
          <p:cNvSpPr>
            <a:spLocks noGrp="1"/>
          </p:cNvSpPr>
          <p:nvPr>
            <p:ph type="title"/>
          </p:nvPr>
        </p:nvSpPr>
        <p:spPr/>
        <p:txBody>
          <a:bodyPr/>
          <a:lstStyle/>
          <a:p>
            <a:r>
              <a:rPr lang="en-US" dirty="0"/>
              <a:t>Step 1: Research Question(s)</a:t>
            </a:r>
          </a:p>
        </p:txBody>
      </p:sp>
      <p:sp>
        <p:nvSpPr>
          <p:cNvPr id="3" name="Content Placeholder 2">
            <a:extLst>
              <a:ext uri="{FF2B5EF4-FFF2-40B4-BE49-F238E27FC236}">
                <a16:creationId xmlns:a16="http://schemas.microsoft.com/office/drawing/2014/main" id="{2636475A-1868-C34F-8798-5CDC5A5EF017}"/>
              </a:ext>
            </a:extLst>
          </p:cNvPr>
          <p:cNvSpPr>
            <a:spLocks noGrp="1"/>
          </p:cNvSpPr>
          <p:nvPr>
            <p:ph idx="1"/>
          </p:nvPr>
        </p:nvSpPr>
        <p:spPr/>
        <p:txBody>
          <a:bodyPr/>
          <a:lstStyle/>
          <a:p>
            <a:r>
              <a:rPr lang="en-US" dirty="0"/>
              <a:t>“Lots of people have studied X phenomenon”</a:t>
            </a:r>
          </a:p>
          <a:p>
            <a:pPr lvl="1"/>
            <a:r>
              <a:rPr lang="en-US" dirty="0"/>
              <a:t>“Fewer people have studied Y aspect of X phenomenon”</a:t>
            </a:r>
          </a:p>
          <a:p>
            <a:pPr lvl="2"/>
            <a:r>
              <a:rPr lang="en-US" sz="2200" dirty="0"/>
              <a:t>“Almost no one has studied the concept of Z in Y aspect of X phenomenon”</a:t>
            </a:r>
          </a:p>
        </p:txBody>
      </p:sp>
    </p:spTree>
    <p:extLst>
      <p:ext uri="{BB962C8B-B14F-4D97-AF65-F5344CB8AC3E}">
        <p14:creationId xmlns:p14="http://schemas.microsoft.com/office/powerpoint/2010/main" val="302016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6D6F2-3D95-604D-A2A8-81B62C12A5CD}"/>
              </a:ext>
            </a:extLst>
          </p:cNvPr>
          <p:cNvSpPr>
            <a:spLocks noGrp="1"/>
          </p:cNvSpPr>
          <p:nvPr>
            <p:ph type="title"/>
          </p:nvPr>
        </p:nvSpPr>
        <p:spPr/>
        <p:txBody>
          <a:bodyPr/>
          <a:lstStyle/>
          <a:p>
            <a:r>
              <a:rPr lang="en-US" dirty="0"/>
              <a:t>Step 1: Research Question(s)</a:t>
            </a:r>
          </a:p>
        </p:txBody>
      </p:sp>
      <p:sp>
        <p:nvSpPr>
          <p:cNvPr id="3" name="Content Placeholder 2">
            <a:extLst>
              <a:ext uri="{FF2B5EF4-FFF2-40B4-BE49-F238E27FC236}">
                <a16:creationId xmlns:a16="http://schemas.microsoft.com/office/drawing/2014/main" id="{0010DAD8-D132-C34B-8172-39F9CDA71A10}"/>
              </a:ext>
            </a:extLst>
          </p:cNvPr>
          <p:cNvSpPr>
            <a:spLocks noGrp="1"/>
          </p:cNvSpPr>
          <p:nvPr>
            <p:ph idx="1"/>
          </p:nvPr>
        </p:nvSpPr>
        <p:spPr/>
        <p:txBody>
          <a:bodyPr/>
          <a:lstStyle/>
          <a:p>
            <a:pPr marL="0" indent="0">
              <a:buNone/>
            </a:pPr>
            <a:r>
              <a:rPr lang="en-US" dirty="0"/>
              <a:t>In some disciplines, you need </a:t>
            </a:r>
            <a:r>
              <a:rPr lang="en-US" i="1" dirty="0"/>
              <a:t>hypotheses </a:t>
            </a:r>
            <a:r>
              <a:rPr lang="en-US" dirty="0"/>
              <a:t>that you can prove or disprove with data</a:t>
            </a:r>
          </a:p>
          <a:p>
            <a:pPr lvl="1"/>
            <a:r>
              <a:rPr lang="en-US" dirty="0"/>
              <a:t>May be explicit or implicit</a:t>
            </a:r>
          </a:p>
          <a:p>
            <a:pPr lvl="1"/>
            <a:r>
              <a:rPr lang="en-US" dirty="0"/>
              <a:t>What do you expect to find in your research?</a:t>
            </a:r>
          </a:p>
          <a:p>
            <a:pPr lvl="1"/>
            <a:r>
              <a:rPr lang="en-US" dirty="0"/>
              <a:t>What have other researchers found?</a:t>
            </a:r>
          </a:p>
        </p:txBody>
      </p:sp>
    </p:spTree>
    <p:extLst>
      <p:ext uri="{BB962C8B-B14F-4D97-AF65-F5344CB8AC3E}">
        <p14:creationId xmlns:p14="http://schemas.microsoft.com/office/powerpoint/2010/main" val="17102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81C8-DBA9-2A47-807B-0A3BA2009A7C}"/>
              </a:ext>
            </a:extLst>
          </p:cNvPr>
          <p:cNvSpPr>
            <a:spLocks noGrp="1"/>
          </p:cNvSpPr>
          <p:nvPr>
            <p:ph type="title"/>
          </p:nvPr>
        </p:nvSpPr>
        <p:spPr/>
        <p:txBody>
          <a:bodyPr/>
          <a:lstStyle/>
          <a:p>
            <a:r>
              <a:rPr lang="en-US" dirty="0"/>
              <a:t>Step 2: Collect Qualitative Data</a:t>
            </a:r>
          </a:p>
        </p:txBody>
      </p:sp>
      <p:sp>
        <p:nvSpPr>
          <p:cNvPr id="3" name="Content Placeholder 2">
            <a:extLst>
              <a:ext uri="{FF2B5EF4-FFF2-40B4-BE49-F238E27FC236}">
                <a16:creationId xmlns:a16="http://schemas.microsoft.com/office/drawing/2014/main" id="{28800D7B-38AB-9B44-9864-0E0906DA6818}"/>
              </a:ext>
            </a:extLst>
          </p:cNvPr>
          <p:cNvSpPr>
            <a:spLocks noGrp="1"/>
          </p:cNvSpPr>
          <p:nvPr>
            <p:ph idx="1"/>
          </p:nvPr>
        </p:nvSpPr>
        <p:spPr>
          <a:xfrm>
            <a:off x="838200" y="1825625"/>
            <a:ext cx="4528457" cy="4351338"/>
          </a:xfrm>
        </p:spPr>
        <p:txBody>
          <a:bodyPr/>
          <a:lstStyle/>
          <a:p>
            <a:r>
              <a:rPr lang="en-US" dirty="0"/>
              <a:t>Ethnographic field notes</a:t>
            </a:r>
          </a:p>
          <a:p>
            <a:r>
              <a:rPr lang="en-US" dirty="0"/>
              <a:t>Interview transcripts</a:t>
            </a:r>
          </a:p>
          <a:p>
            <a:r>
              <a:rPr lang="en-US" dirty="0"/>
              <a:t>Focus group transcripts</a:t>
            </a:r>
          </a:p>
          <a:p>
            <a:r>
              <a:rPr lang="en-US" dirty="0"/>
              <a:t>Audio or video recordings</a:t>
            </a:r>
          </a:p>
          <a:p>
            <a:r>
              <a:rPr lang="en-US" dirty="0"/>
              <a:t>Archival data</a:t>
            </a:r>
          </a:p>
          <a:p>
            <a:r>
              <a:rPr lang="en-US" dirty="0"/>
              <a:t>Open-ended survey data</a:t>
            </a:r>
          </a:p>
          <a:p>
            <a:r>
              <a:rPr lang="en-US" dirty="0"/>
              <a:t>Meeting transcripts</a:t>
            </a:r>
          </a:p>
          <a:p>
            <a:r>
              <a:rPr lang="en-US" dirty="0"/>
              <a:t>Organizational documents</a:t>
            </a:r>
          </a:p>
        </p:txBody>
      </p:sp>
      <p:sp>
        <p:nvSpPr>
          <p:cNvPr id="4" name="TextBox 3">
            <a:extLst>
              <a:ext uri="{FF2B5EF4-FFF2-40B4-BE49-F238E27FC236}">
                <a16:creationId xmlns:a16="http://schemas.microsoft.com/office/drawing/2014/main" id="{152A770C-AD8F-AF4E-9E07-188B1091DD14}"/>
              </a:ext>
            </a:extLst>
          </p:cNvPr>
          <p:cNvSpPr txBox="1"/>
          <p:nvPr/>
        </p:nvSpPr>
        <p:spPr>
          <a:xfrm>
            <a:off x="5540829" y="1825625"/>
            <a:ext cx="5725885"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Court proceedings</a:t>
            </a:r>
          </a:p>
          <a:p>
            <a:pPr marL="285750" indent="-285750">
              <a:buFont typeface="Arial" panose="020B0604020202020204" pitchFamily="34" charset="0"/>
              <a:buChar char="•"/>
            </a:pPr>
            <a:r>
              <a:rPr lang="en-US" sz="2800" dirty="0"/>
              <a:t>Newspapers</a:t>
            </a:r>
          </a:p>
          <a:p>
            <a:pPr marL="285750" indent="-285750">
              <a:buFont typeface="Arial" panose="020B0604020202020204" pitchFamily="34" charset="0"/>
              <a:buChar char="•"/>
            </a:pPr>
            <a:r>
              <a:rPr lang="en-US" sz="2800" dirty="0"/>
              <a:t>Magazines</a:t>
            </a:r>
          </a:p>
          <a:p>
            <a:pPr marL="285750" indent="-285750">
              <a:buFont typeface="Arial" panose="020B0604020202020204" pitchFamily="34" charset="0"/>
              <a:buChar char="•"/>
            </a:pPr>
            <a:r>
              <a:rPr lang="en-US" sz="2800" dirty="0"/>
              <a:t>Tweets</a:t>
            </a:r>
          </a:p>
          <a:p>
            <a:pPr marL="285750" indent="-285750">
              <a:buFont typeface="Arial" panose="020B0604020202020204" pitchFamily="34" charset="0"/>
              <a:buChar char="•"/>
            </a:pPr>
            <a:r>
              <a:rPr lang="en-US" sz="2800" dirty="0"/>
              <a:t>Other digital data</a:t>
            </a:r>
          </a:p>
        </p:txBody>
      </p:sp>
    </p:spTree>
    <p:extLst>
      <p:ext uri="{BB962C8B-B14F-4D97-AF65-F5344CB8AC3E}">
        <p14:creationId xmlns:p14="http://schemas.microsoft.com/office/powerpoint/2010/main" val="199916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2B0-2A1E-9643-9CAB-C3166A09A375}"/>
              </a:ext>
            </a:extLst>
          </p:cNvPr>
          <p:cNvSpPr>
            <a:spLocks noGrp="1"/>
          </p:cNvSpPr>
          <p:nvPr>
            <p:ph type="title"/>
          </p:nvPr>
        </p:nvSpPr>
        <p:spPr/>
        <p:txBody>
          <a:bodyPr/>
          <a:lstStyle/>
          <a:p>
            <a:r>
              <a:rPr lang="en-US" dirty="0"/>
              <a:t>Step 3: Code Your Data</a:t>
            </a:r>
          </a:p>
        </p:txBody>
      </p:sp>
      <p:sp>
        <p:nvSpPr>
          <p:cNvPr id="3" name="Content Placeholder 2">
            <a:extLst>
              <a:ext uri="{FF2B5EF4-FFF2-40B4-BE49-F238E27FC236}">
                <a16:creationId xmlns:a16="http://schemas.microsoft.com/office/drawing/2014/main" id="{6EB7AC2D-F3B8-1643-AB1F-2397D73C7288}"/>
              </a:ext>
            </a:extLst>
          </p:cNvPr>
          <p:cNvSpPr>
            <a:spLocks noGrp="1"/>
          </p:cNvSpPr>
          <p:nvPr>
            <p:ph idx="1"/>
          </p:nvPr>
        </p:nvSpPr>
        <p:spPr/>
        <p:txBody>
          <a:bodyPr/>
          <a:lstStyle/>
          <a:p>
            <a:pPr marL="0" indent="0">
              <a:buNone/>
            </a:pPr>
            <a:r>
              <a:rPr lang="en-US" dirty="0"/>
              <a:t>What is </a:t>
            </a:r>
            <a:r>
              <a:rPr lang="en-US" b="1" dirty="0"/>
              <a:t>“coding”</a:t>
            </a:r>
            <a:r>
              <a:rPr lang="en-US" dirty="0"/>
              <a:t>?</a:t>
            </a:r>
          </a:p>
          <a:p>
            <a:r>
              <a:rPr lang="en-US" sz="2200" dirty="0"/>
              <a:t>Categorizing and organizing data: breaking it down into analyzable parts</a:t>
            </a:r>
          </a:p>
          <a:p>
            <a:r>
              <a:rPr lang="en-US" sz="2200" dirty="0"/>
              <a:t>Identifying ideas and concepts in your data that may apply across your different sources</a:t>
            </a:r>
          </a:p>
          <a:p>
            <a:r>
              <a:rPr lang="en-US" sz="2200" dirty="0"/>
              <a:t>For a particular passage, you can ask:</a:t>
            </a:r>
          </a:p>
          <a:p>
            <a:pPr lvl="1"/>
            <a:r>
              <a:rPr lang="en-US" sz="2200" i="1" dirty="0"/>
              <a:t>What is going on here? </a:t>
            </a:r>
            <a:r>
              <a:rPr lang="en-US" sz="2200" dirty="0"/>
              <a:t>(Descriptive)</a:t>
            </a:r>
          </a:p>
          <a:p>
            <a:pPr lvl="1"/>
            <a:r>
              <a:rPr lang="en-US" sz="2200" i="1" dirty="0"/>
              <a:t>What is this an example of? What does this represent? </a:t>
            </a:r>
            <a:r>
              <a:rPr lang="en-US" sz="2200" dirty="0"/>
              <a:t>(Analytical)</a:t>
            </a:r>
          </a:p>
          <a:p>
            <a:r>
              <a:rPr lang="en-US" sz="2200" dirty="0"/>
              <a:t>Can be done manually or with computer software</a:t>
            </a:r>
          </a:p>
          <a:p>
            <a:pPr lvl="1"/>
            <a:r>
              <a:rPr lang="en-US" sz="1800" dirty="0"/>
              <a:t>NVivo</a:t>
            </a:r>
          </a:p>
          <a:p>
            <a:pPr lvl="1"/>
            <a:r>
              <a:rPr lang="en-US" sz="1800" dirty="0" err="1"/>
              <a:t>Dedoose</a:t>
            </a:r>
            <a:endParaRPr lang="en-US" sz="1800" dirty="0"/>
          </a:p>
          <a:p>
            <a:pPr lvl="1"/>
            <a:r>
              <a:rPr lang="en-US" sz="1800" dirty="0" err="1"/>
              <a:t>Atlas.ti</a:t>
            </a:r>
            <a:endParaRPr lang="en-US" sz="1800" dirty="0"/>
          </a:p>
          <a:p>
            <a:pPr lvl="1"/>
            <a:r>
              <a:rPr lang="en-US" sz="1800" dirty="0" err="1"/>
              <a:t>MaxQDA</a:t>
            </a:r>
            <a:endParaRPr lang="en-US" sz="1800" dirty="0"/>
          </a:p>
        </p:txBody>
      </p:sp>
    </p:spTree>
    <p:extLst>
      <p:ext uri="{BB962C8B-B14F-4D97-AF65-F5344CB8AC3E}">
        <p14:creationId xmlns:p14="http://schemas.microsoft.com/office/powerpoint/2010/main" val="447097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9078</TotalTime>
  <Words>1877</Words>
  <Application>Microsoft Macintosh PowerPoint</Application>
  <PresentationFormat>Widescreen</PresentationFormat>
  <Paragraphs>176</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Qualitative Data Analysis</vt:lpstr>
      <vt:lpstr>What is “Qualitative Data Analysis”?</vt:lpstr>
      <vt:lpstr>Two major strategies of Qualitative Data Analysis</vt:lpstr>
      <vt:lpstr>PowerPoint Presentation</vt:lpstr>
      <vt:lpstr>Step 1: Research Question(s)</vt:lpstr>
      <vt:lpstr>Step 1: Research Question(s)</vt:lpstr>
      <vt:lpstr>Step 1: Research Question(s)</vt:lpstr>
      <vt:lpstr>Step 2: Collect Qualitative Data</vt:lpstr>
      <vt:lpstr>Step 3: Code Your Data</vt:lpstr>
      <vt:lpstr>PowerPoint Presentation</vt:lpstr>
      <vt:lpstr>PowerPoint Presentation</vt:lpstr>
      <vt:lpstr>Step 3: Code Your Data</vt:lpstr>
      <vt:lpstr>Step 3: Code Your Data</vt:lpstr>
      <vt:lpstr>Step 3: Code Your Data</vt:lpstr>
      <vt:lpstr>Step 3: Code Your Data</vt:lpstr>
      <vt:lpstr>PowerPoint Presentation</vt:lpstr>
      <vt:lpstr>Step 3: Code Your Data</vt:lpstr>
      <vt:lpstr>Step 3: Code Your Data</vt:lpstr>
      <vt:lpstr>Step 3: Code Your Data</vt:lpstr>
      <vt:lpstr>Step 3: Code Your Data</vt:lpstr>
      <vt:lpstr>Step 4: Analyze Your Data</vt:lpstr>
      <vt:lpstr>PowerPoint Presentation</vt:lpstr>
      <vt:lpstr>Step 4: Analyze Your Data</vt:lpstr>
      <vt:lpstr>Step 4: Analyze Your Data</vt:lpstr>
      <vt:lpstr>Step 4: Analyze Your Data</vt:lpstr>
      <vt:lpstr>Step 4: Analyze Your Data</vt:lpstr>
      <vt:lpstr>Step 4: Analyze Your Data</vt:lpstr>
      <vt:lpstr>PowerPoint Presentation</vt:lpstr>
      <vt:lpstr>Step 4: Analyze Your Data</vt:lpstr>
      <vt:lpstr>PowerPoint Presentation</vt:lpstr>
      <vt:lpstr>Step 4: Analyze Your Data</vt:lpstr>
      <vt:lpstr>Step 5: Draw Conclusions</vt:lpstr>
      <vt:lpstr>PowerPoint Presentation</vt:lpstr>
      <vt:lpstr>PowerPoint Presentation</vt:lpstr>
      <vt:lpstr>How Do We Evaluate the Quality of Analysis?</vt:lpstr>
      <vt:lpstr>A note on “objectivity”</vt:lpstr>
      <vt:lpstr>Works cited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Data Analysis</dc:title>
  <dc:creator>Slaughter, Christine (cs7ww)</dc:creator>
  <cp:lastModifiedBy>Slaughter, Christine (cs7ww)</cp:lastModifiedBy>
  <cp:revision>88</cp:revision>
  <dcterms:created xsi:type="dcterms:W3CDTF">2018-10-21T16:58:31Z</dcterms:created>
  <dcterms:modified xsi:type="dcterms:W3CDTF">2023-09-28T15:46:00Z</dcterms:modified>
</cp:coreProperties>
</file>